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5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17" Type="http://schemas.openxmlformats.org/officeDocument/2006/relationships/image" Target="../media/image117.wmf"/><Relationship Id="rId2" Type="http://schemas.openxmlformats.org/officeDocument/2006/relationships/image" Target="../media/image102.wmf"/><Relationship Id="rId16" Type="http://schemas.openxmlformats.org/officeDocument/2006/relationships/image" Target="../media/image116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5" Type="http://schemas.openxmlformats.org/officeDocument/2006/relationships/image" Target="../media/image11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9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6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1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5FFC-315E-46A1-8027-5E5C16F7B46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2EA41-33EF-4EEB-9288-BCD243EB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9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99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6.wmf"/><Relationship Id="rId22" Type="http://schemas.openxmlformats.org/officeDocument/2006/relationships/image" Target="../media/image10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108.wmf"/><Relationship Id="rId26" Type="http://schemas.openxmlformats.org/officeDocument/2006/relationships/image" Target="../media/image112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0.bin"/><Relationship Id="rId34" Type="http://schemas.openxmlformats.org/officeDocument/2006/relationships/image" Target="../media/image116.wmf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5.wmf"/><Relationship Id="rId17" Type="http://schemas.openxmlformats.org/officeDocument/2006/relationships/oleObject" Target="../embeddings/oleObject108.bin"/><Relationship Id="rId25" Type="http://schemas.openxmlformats.org/officeDocument/2006/relationships/oleObject" Target="../embeddings/oleObject112.bin"/><Relationship Id="rId3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7.wmf"/><Relationship Id="rId20" Type="http://schemas.openxmlformats.org/officeDocument/2006/relationships/image" Target="../media/image109.wmf"/><Relationship Id="rId29" Type="http://schemas.openxmlformats.org/officeDocument/2006/relationships/oleObject" Target="../embeddings/oleObject114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111.wmf"/><Relationship Id="rId32" Type="http://schemas.openxmlformats.org/officeDocument/2006/relationships/image" Target="../media/image115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23" Type="http://schemas.openxmlformats.org/officeDocument/2006/relationships/oleObject" Target="../embeddings/oleObject111.bin"/><Relationship Id="rId28" Type="http://schemas.openxmlformats.org/officeDocument/2006/relationships/image" Target="../media/image113.wmf"/><Relationship Id="rId36" Type="http://schemas.openxmlformats.org/officeDocument/2006/relationships/image" Target="../media/image117.wmf"/><Relationship Id="rId10" Type="http://schemas.openxmlformats.org/officeDocument/2006/relationships/image" Target="../media/image104.wmf"/><Relationship Id="rId19" Type="http://schemas.openxmlformats.org/officeDocument/2006/relationships/oleObject" Target="../embeddings/oleObject109.bin"/><Relationship Id="rId31" Type="http://schemas.openxmlformats.org/officeDocument/2006/relationships/oleObject" Target="../embeddings/oleObject115.bin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06.wmf"/><Relationship Id="rId22" Type="http://schemas.openxmlformats.org/officeDocument/2006/relationships/image" Target="../media/image110.wmf"/><Relationship Id="rId27" Type="http://schemas.openxmlformats.org/officeDocument/2006/relationships/oleObject" Target="../embeddings/oleObject113.bin"/><Relationship Id="rId30" Type="http://schemas.openxmlformats.org/officeDocument/2006/relationships/image" Target="../media/image114.wmf"/><Relationship Id="rId35" Type="http://schemas.openxmlformats.org/officeDocument/2006/relationships/oleObject" Target="../embeddings/oleObject11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Section 4.1 – </a:t>
            </a:r>
            <a:r>
              <a:rPr lang="en-US" dirty="0" err="1" smtClean="0"/>
              <a:t>Antiderivatives</a:t>
            </a:r>
            <a:r>
              <a:rPr lang="en-US" dirty="0" smtClean="0"/>
              <a:t> and Indefinite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6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4</a:t>
            </a:r>
            <a:endParaRPr lang="en-US" u="sng" dirty="0"/>
          </a:p>
        </p:txBody>
      </p:sp>
      <p:sp>
        <p:nvSpPr>
          <p:cNvPr id="87052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Find the general </a:t>
            </a:r>
            <a:r>
              <a:rPr lang="en-US" sz="2400" dirty="0" err="1"/>
              <a:t>antiderivative</a:t>
            </a:r>
            <a:r>
              <a:rPr lang="en-US" sz="2400" dirty="0"/>
              <a:t> for the given function.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0823"/>
              </p:ext>
            </p:extLst>
          </p:nvPr>
        </p:nvGraphicFramePr>
        <p:xfrm>
          <a:off x="2589213" y="1955572"/>
          <a:ext cx="158273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660240" imgH="266400" progId="Equation.DSMT4">
                  <p:embed/>
                </p:oleObj>
              </mc:Choice>
              <mc:Fallback>
                <p:oleObj name="Equation" r:id="rId3" imgW="6602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1955572"/>
                        <a:ext cx="1582737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2325" y="3338513"/>
            <a:ext cx="29194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Using the opposite of the Power Rule, a first guess might be: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3662363" y="3492500"/>
          <a:ext cx="1735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5" imgW="723600" imgH="253800" progId="Equation.DSMT4">
                  <p:embed/>
                </p:oleObj>
              </mc:Choice>
              <mc:Fallback>
                <p:oleObj name="Equation" r:id="rId5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3492500"/>
                        <a:ext cx="17351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67313" y="3592513"/>
            <a:ext cx="1290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But: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099175" y="3492500"/>
          <a:ext cx="215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3492500"/>
                        <a:ext cx="2159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3713" y="2692400"/>
            <a:ext cx="2300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Multiply this result by 2 to get </a:t>
            </a:r>
            <a:r>
              <a:rPr lang="en-US" i="1">
                <a:solidFill>
                  <a:srgbClr val="0000FF"/>
                </a:solidFill>
              </a:rPr>
              <a:t>x</a:t>
            </a:r>
            <a:r>
              <a:rPr lang="en-US" baseline="40000">
                <a:solidFill>
                  <a:srgbClr val="0000FF"/>
                </a:solidFill>
              </a:rPr>
              <a:t>-1/2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753350" y="3338513"/>
            <a:ext cx="263525" cy="1539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28713" y="4826000"/>
            <a:ext cx="1130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If: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798638" y="4725988"/>
          <a:ext cx="191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4725988"/>
                        <a:ext cx="1917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84588" y="4826000"/>
            <a:ext cx="1290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Then: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751388" y="4725988"/>
          <a:ext cx="25257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1" imgW="1054080" imgH="253800" progId="Equation.DSMT4">
                  <p:embed/>
                </p:oleObj>
              </mc:Choice>
              <mc:Fallback>
                <p:oleObj name="Equation" r:id="rId11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4725988"/>
                        <a:ext cx="25257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1" name="Object 2"/>
          <p:cNvGraphicFramePr>
            <a:graphicFrameLocks noChangeAspect="1"/>
          </p:cNvGraphicFramePr>
          <p:nvPr/>
        </p:nvGraphicFramePr>
        <p:xfrm>
          <a:off x="7285038" y="4738688"/>
          <a:ext cx="10048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3" imgW="419040" imgH="203040" progId="Equation.DSMT4">
                  <p:embed/>
                </p:oleObj>
              </mc:Choice>
              <mc:Fallback>
                <p:oleObj name="Equation" r:id="rId13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038" y="4738688"/>
                        <a:ext cx="100488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89213" y="5684838"/>
            <a:ext cx="1290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General Solution: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881438" y="5710238"/>
          <a:ext cx="24939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5" imgW="1041120" imgH="266400" progId="Equation.DSMT4">
                  <p:embed/>
                </p:oleObj>
              </mc:Choice>
              <mc:Fallback>
                <p:oleObj name="Equation" r:id="rId15" imgW="10411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5710238"/>
                        <a:ext cx="24939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770313" y="5584825"/>
            <a:ext cx="2687637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0890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233932"/>
              </p:ext>
            </p:extLst>
          </p:nvPr>
        </p:nvGraphicFramePr>
        <p:xfrm>
          <a:off x="4253789" y="1987093"/>
          <a:ext cx="790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7" imgW="330120" imgH="253800" progId="Equation.DSMT4">
                  <p:embed/>
                </p:oleObj>
              </mc:Choice>
              <mc:Fallback>
                <p:oleObj name="Equation" r:id="rId17" imgW="33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3789" y="1987093"/>
                        <a:ext cx="7905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141192" y="2508250"/>
            <a:ext cx="2919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Rewrite if necessary</a:t>
            </a:r>
          </a:p>
        </p:txBody>
      </p:sp>
      <p:graphicFrame>
        <p:nvGraphicFramePr>
          <p:cNvPr id="208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261789"/>
              </p:ext>
            </p:extLst>
          </p:nvPr>
        </p:nvGraphicFramePr>
        <p:xfrm>
          <a:off x="5057304" y="1955572"/>
          <a:ext cx="10033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9" imgW="419040" imgH="203040" progId="Equation.DSMT4">
                  <p:embed/>
                </p:oleObj>
              </mc:Choice>
              <mc:Fallback>
                <p:oleObj name="Equation" r:id="rId19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304" y="1955572"/>
                        <a:ext cx="10033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94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utoUpdateAnimBg="0"/>
      <p:bldP spid="12" grpId="0"/>
      <p:bldP spid="14" grpId="0"/>
      <p:bldP spid="17" grpId="0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5</a:t>
            </a:r>
            <a:endParaRPr lang="en-US" u="sng" dirty="0"/>
          </a:p>
        </p:txBody>
      </p:sp>
      <p:sp>
        <p:nvSpPr>
          <p:cNvPr id="87052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Find the general </a:t>
            </a:r>
            <a:r>
              <a:rPr lang="en-US" sz="2400" dirty="0" err="1"/>
              <a:t>antiderivative</a:t>
            </a:r>
            <a:r>
              <a:rPr lang="en-US" sz="2400" dirty="0"/>
              <a:t> for the given function.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884285"/>
              </p:ext>
            </p:extLst>
          </p:nvPr>
        </p:nvGraphicFramePr>
        <p:xfrm>
          <a:off x="1973687" y="1939925"/>
          <a:ext cx="22510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939600" imgH="279360" progId="Equation.DSMT4">
                  <p:embed/>
                </p:oleObj>
              </mc:Choice>
              <mc:Fallback>
                <p:oleObj name="Equation" r:id="rId3" imgW="939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687" y="1939925"/>
                        <a:ext cx="225107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6559" y="3338513"/>
            <a:ext cx="2919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Using the opposite </a:t>
            </a:r>
            <a:r>
              <a:rPr lang="en-US" b="1" dirty="0" smtClean="0">
                <a:solidFill>
                  <a:srgbClr val="0000FF"/>
                </a:solidFill>
              </a:rPr>
              <a:t>trigonometry derivatives: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204577"/>
              </p:ext>
            </p:extLst>
          </p:nvPr>
        </p:nvGraphicFramePr>
        <p:xfrm>
          <a:off x="2980197" y="3492500"/>
          <a:ext cx="23733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990360" imgH="253800" progId="Equation.DSMT4">
                  <p:embed/>
                </p:oleObj>
              </mc:Choice>
              <mc:Fallback>
                <p:oleObj name="Equation" r:id="rId5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197" y="3492500"/>
                        <a:ext cx="23733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67313" y="3592513"/>
            <a:ext cx="1290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But: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914546"/>
              </p:ext>
            </p:extLst>
          </p:nvPr>
        </p:nvGraphicFramePr>
        <p:xfrm>
          <a:off x="6055627" y="3492500"/>
          <a:ext cx="2768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7" imgW="1155600" imgH="253800" progId="Equation.DSMT4">
                  <p:embed/>
                </p:oleObj>
              </mc:Choice>
              <mc:Fallback>
                <p:oleObj name="Equation" r:id="rId7" imgW="1155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5627" y="3492500"/>
                        <a:ext cx="2768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35296" y="2553384"/>
            <a:ext cx="2525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Multiply this result by </a:t>
            </a:r>
            <a:r>
              <a:rPr lang="en-US" dirty="0" smtClean="0">
                <a:solidFill>
                  <a:srgbClr val="0000FF"/>
                </a:solidFill>
              </a:rPr>
              <a:t>1/2 </a:t>
            </a:r>
            <a:r>
              <a:rPr lang="en-US" dirty="0">
                <a:solidFill>
                  <a:srgbClr val="0000FF"/>
                </a:solidFill>
              </a:rPr>
              <a:t>to get </a:t>
            </a:r>
            <a:r>
              <a:rPr lang="en-US" dirty="0" smtClean="0">
                <a:solidFill>
                  <a:srgbClr val="0000FF"/>
                </a:solidFill>
              </a:rPr>
              <a:t>9sec</a:t>
            </a:r>
            <a:r>
              <a:rPr lang="en-US" baseline="4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2x</a:t>
            </a:r>
            <a:endParaRPr lang="en-US" baseline="40000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>
          <a:xfrm flipV="1">
            <a:off x="7753350" y="3199715"/>
            <a:ext cx="144690" cy="2927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32407" y="4826000"/>
            <a:ext cx="1130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If: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494905"/>
              </p:ext>
            </p:extLst>
          </p:nvPr>
        </p:nvGraphicFramePr>
        <p:xfrm>
          <a:off x="657243" y="4725988"/>
          <a:ext cx="23733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9" imgW="990360" imgH="253800" progId="Equation.DSMT4">
                  <p:embed/>
                </p:oleObj>
              </mc:Choice>
              <mc:Fallback>
                <p:oleObj name="Equation" r:id="rId9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43" y="4725988"/>
                        <a:ext cx="23733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00832" y="4826000"/>
            <a:ext cx="1290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Then: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480240"/>
              </p:ext>
            </p:extLst>
          </p:nvPr>
        </p:nvGraphicFramePr>
        <p:xfrm>
          <a:off x="3910931" y="4725988"/>
          <a:ext cx="31035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11" imgW="1295280" imgH="253800" progId="Equation.DSMT4">
                  <p:embed/>
                </p:oleObj>
              </mc:Choice>
              <mc:Fallback>
                <p:oleObj name="Equation" r:id="rId11" imgW="1295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931" y="4725988"/>
                        <a:ext cx="31035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788757"/>
              </p:ext>
            </p:extLst>
          </p:nvPr>
        </p:nvGraphicFramePr>
        <p:xfrm>
          <a:off x="6965950" y="4738688"/>
          <a:ext cx="16446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13" imgW="685800" imgH="203040" progId="Equation.DSMT4">
                  <p:embed/>
                </p:oleObj>
              </mc:Choice>
              <mc:Fallback>
                <p:oleObj name="Equation" r:id="rId13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738688"/>
                        <a:ext cx="16446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26363" y="5684838"/>
            <a:ext cx="1290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General Solution: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137383"/>
              </p:ext>
            </p:extLst>
          </p:nvPr>
        </p:nvGraphicFramePr>
        <p:xfrm>
          <a:off x="3914090" y="5726113"/>
          <a:ext cx="29511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5" imgW="1231560" imgH="253800" progId="Equation.DSMT4">
                  <p:embed/>
                </p:oleObj>
              </mc:Choice>
              <mc:Fallback>
                <p:oleObj name="Equation" r:id="rId15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090" y="5726113"/>
                        <a:ext cx="29511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639687" y="5584825"/>
            <a:ext cx="3661001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0890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718420"/>
              </p:ext>
            </p:extLst>
          </p:nvPr>
        </p:nvGraphicFramePr>
        <p:xfrm>
          <a:off x="4191063" y="2028825"/>
          <a:ext cx="1095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7" imgW="457200" imgH="253800" progId="Equation.DSMT4">
                  <p:embed/>
                </p:oleObj>
              </mc:Choice>
              <mc:Fallback>
                <p:oleObj name="Equation" r:id="rId17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63" y="2028825"/>
                        <a:ext cx="1095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51994" y="2609848"/>
            <a:ext cx="2919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Rewrite if necessary</a:t>
            </a:r>
          </a:p>
        </p:txBody>
      </p:sp>
      <p:graphicFrame>
        <p:nvGraphicFramePr>
          <p:cNvPr id="208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437668"/>
              </p:ext>
            </p:extLst>
          </p:nvPr>
        </p:nvGraphicFramePr>
        <p:xfrm>
          <a:off x="5269336" y="1992313"/>
          <a:ext cx="16414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9" imgW="685800" imgH="203040" progId="Equation.DSMT4">
                  <p:embed/>
                </p:oleObj>
              </mc:Choice>
              <mc:Fallback>
                <p:oleObj name="Equation" r:id="rId1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336" y="1992313"/>
                        <a:ext cx="164147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36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utoUpdateAnimBg="0"/>
      <p:bldP spid="12" grpId="0"/>
      <p:bldP spid="14" grpId="0"/>
      <p:bldP spid="17" grpId="0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Antiderivative Notation</a:t>
            </a:r>
            <a:endParaRPr lang="en-US" u="sng" dirty="0"/>
          </a:p>
        </p:txBody>
      </p:sp>
      <p:sp>
        <p:nvSpPr>
          <p:cNvPr id="89093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52596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dirty="0" smtClean="0"/>
              <a:t>The notation</a:t>
            </a:r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Means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is an </a:t>
            </a:r>
            <a:r>
              <a:rPr lang="en-US" sz="2800" dirty="0" err="1" smtClean="0"/>
              <a:t>antiderivative</a:t>
            </a:r>
            <a:r>
              <a:rPr lang="en-US" sz="2800" dirty="0" smtClean="0"/>
              <a:t>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.  It is called the </a:t>
            </a:r>
            <a:r>
              <a:rPr lang="en-US" sz="2800" b="1" dirty="0" smtClean="0"/>
              <a:t>indefinite integral of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dirty="0" smtClean="0"/>
              <a:t> </a:t>
            </a:r>
            <a:r>
              <a:rPr lang="en-US" sz="2800" dirty="0" smtClean="0"/>
              <a:t>and satisfies the condition that   	            for all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in the domain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.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783982"/>
              </p:ext>
            </p:extLst>
          </p:nvPr>
        </p:nvGraphicFramePr>
        <p:xfrm>
          <a:off x="1409700" y="3163876"/>
          <a:ext cx="6392863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1346040" imgH="279360" progId="Equation.DSMT4">
                  <p:embed/>
                </p:oleObj>
              </mc:Choice>
              <mc:Fallback>
                <p:oleObj name="Equation" r:id="rId3" imgW="1346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3163876"/>
                        <a:ext cx="6392863" cy="1328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4" name="TextBox 4"/>
          <p:cNvSpPr txBox="1">
            <a:spLocks noChangeArrowheads="1"/>
          </p:cNvSpPr>
          <p:nvPr/>
        </p:nvSpPr>
        <p:spPr bwMode="auto">
          <a:xfrm>
            <a:off x="2008188" y="2382826"/>
            <a:ext cx="27241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rgbClr val="0000FF"/>
                </a:solidFill>
              </a:rPr>
              <a:t>Integral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767012" y="2867014"/>
            <a:ext cx="481013" cy="373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09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061599"/>
              </p:ext>
            </p:extLst>
          </p:nvPr>
        </p:nvGraphicFramePr>
        <p:xfrm>
          <a:off x="3179536" y="5849483"/>
          <a:ext cx="2128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536" y="5849483"/>
                        <a:ext cx="21288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6" name="TextBox 9"/>
          <p:cNvSpPr txBox="1">
            <a:spLocks noChangeArrowheads="1"/>
          </p:cNvSpPr>
          <p:nvPr/>
        </p:nvSpPr>
        <p:spPr bwMode="auto">
          <a:xfrm>
            <a:off x="3541713" y="4465626"/>
            <a:ext cx="33861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rgbClr val="0000FF"/>
                </a:solidFill>
              </a:rPr>
              <a:t>Variable of Integration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971925" y="4138601"/>
            <a:ext cx="373063" cy="3540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098" name="TextBox 13"/>
          <p:cNvSpPr txBox="1">
            <a:spLocks noChangeArrowheads="1"/>
          </p:cNvSpPr>
          <p:nvPr/>
        </p:nvSpPr>
        <p:spPr bwMode="auto">
          <a:xfrm>
            <a:off x="6927850" y="2276463"/>
            <a:ext cx="2216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rgbClr val="0000FF"/>
                </a:solidFill>
              </a:rPr>
              <a:t>Constant of Integration</a:t>
            </a:r>
          </a:p>
        </p:txBody>
      </p:sp>
      <p:cxnSp>
        <p:nvCxnSpPr>
          <p:cNvPr id="15" name="Straight Arrow Connector 14"/>
          <p:cNvCxnSpPr>
            <a:endCxn id="89098" idx="2"/>
          </p:cNvCxnSpPr>
          <p:nvPr/>
        </p:nvCxnSpPr>
        <p:spPr>
          <a:xfrm flipV="1">
            <a:off x="7578725" y="3046401"/>
            <a:ext cx="457200" cy="4175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00" name="TextBox 18"/>
          <p:cNvSpPr txBox="1">
            <a:spLocks noChangeArrowheads="1"/>
          </p:cNvSpPr>
          <p:nvPr/>
        </p:nvSpPr>
        <p:spPr bwMode="auto">
          <a:xfrm>
            <a:off x="4524375" y="2044688"/>
            <a:ext cx="22494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rgbClr val="0000FF"/>
                </a:solidFill>
              </a:rPr>
              <a:t>Indefinite Integral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5302250" y="2928926"/>
            <a:ext cx="479425" cy="250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2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New Notation with old Examples</a:t>
            </a:r>
            <a:endParaRPr lang="en-US" u="sng" dirty="0"/>
          </a:p>
        </p:txBody>
      </p:sp>
      <p:sp>
        <p:nvSpPr>
          <p:cNvPr id="90123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Find each of the following indefinite integrals.</a:t>
            </a: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457200" y="1924050"/>
          <a:ext cx="15827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660240" imgH="279360" progId="Equation.DSMT4">
                  <p:embed/>
                </p:oleObj>
              </mc:Choice>
              <mc:Fallback>
                <p:oleObj name="Equation" r:id="rId3" imgW="660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4050"/>
                        <a:ext cx="1582738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079625" y="1954213"/>
          <a:ext cx="152241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634680" imgH="241200" progId="Equation.DSMT4">
                  <p:embed/>
                </p:oleObj>
              </mc:Choice>
              <mc:Fallback>
                <p:oleObj name="Equation" r:id="rId5" imgW="634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1954213"/>
                        <a:ext cx="152241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2"/>
          <p:cNvGraphicFramePr>
            <a:graphicFrameLocks noChangeAspect="1"/>
          </p:cNvGraphicFramePr>
          <p:nvPr/>
        </p:nvGraphicFramePr>
        <p:xfrm>
          <a:off x="457200" y="3060700"/>
          <a:ext cx="20081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7" imgW="838080" imgH="279360" progId="Equation.DSMT4">
                  <p:embed/>
                </p:oleObj>
              </mc:Choice>
              <mc:Fallback>
                <p:oleObj name="Equation" r:id="rId7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60700"/>
                        <a:ext cx="20081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06663" y="3178175"/>
          <a:ext cx="19478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9" imgW="812520" imgH="177480" progId="Equation.DSMT4">
                  <p:embed/>
                </p:oleObj>
              </mc:Choice>
              <mc:Fallback>
                <p:oleObj name="Equation" r:id="rId9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3178175"/>
                        <a:ext cx="1947862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2"/>
          <p:cNvGraphicFramePr>
            <a:graphicFrameLocks noChangeAspect="1"/>
          </p:cNvGraphicFramePr>
          <p:nvPr/>
        </p:nvGraphicFramePr>
        <p:xfrm>
          <a:off x="457200" y="4379913"/>
          <a:ext cx="17970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11" imgW="749160" imgH="279360" progId="Equation.DSMT4">
                  <p:embed/>
                </p:oleObj>
              </mc:Choice>
              <mc:Fallback>
                <p:oleObj name="Equation" r:id="rId11" imgW="749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79913"/>
                        <a:ext cx="17970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246313" y="4414838"/>
          <a:ext cx="15509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13" imgW="647640" imgH="241200" progId="Equation.DSMT4">
                  <p:embed/>
                </p:oleObj>
              </mc:Choice>
              <mc:Fallback>
                <p:oleObj name="Equation" r:id="rId13" imgW="647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4414838"/>
                        <a:ext cx="1550987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0" name="Object 2"/>
          <p:cNvGraphicFramePr>
            <a:graphicFrameLocks noChangeAspect="1"/>
          </p:cNvGraphicFramePr>
          <p:nvPr/>
        </p:nvGraphicFramePr>
        <p:xfrm>
          <a:off x="457200" y="5702300"/>
          <a:ext cx="17049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15" imgW="711000" imgH="279360" progId="Equation.DSMT4">
                  <p:embed/>
                </p:oleObj>
              </mc:Choice>
              <mc:Fallback>
                <p:oleObj name="Equation" r:id="rId15" imgW="711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02300"/>
                        <a:ext cx="17049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14550" y="5702300"/>
          <a:ext cx="16430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17" imgW="685800" imgH="228600" progId="Equation.DSMT4">
                  <p:embed/>
                </p:oleObj>
              </mc:Choice>
              <mc:Fallback>
                <p:oleObj name="Equation" r:id="rId17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5702300"/>
                        <a:ext cx="1643063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20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u="sng" smtClean="0"/>
              <a:t>Basic Integration Rules</a:t>
            </a:r>
          </a:p>
        </p:txBody>
      </p:sp>
      <p:graphicFrame>
        <p:nvGraphicFramePr>
          <p:cNvPr id="148571" name="Group 91"/>
          <p:cNvGraphicFramePr>
            <a:graphicFrameLocks noGrp="1"/>
          </p:cNvGraphicFramePr>
          <p:nvPr/>
        </p:nvGraphicFramePr>
        <p:xfrm>
          <a:off x="123825" y="2636838"/>
          <a:ext cx="8953500" cy="3790951"/>
        </p:xfrm>
        <a:graphic>
          <a:graphicData uri="http://schemas.openxmlformats.org/drawingml/2006/table">
            <a:tbl>
              <a:tblPr/>
              <a:tblGrid>
                <a:gridCol w="3438525"/>
                <a:gridCol w="5514975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Constant Multiple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Sum Rule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Difference Rule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Constant Rule (zero)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38" name="Object 4"/>
          <p:cNvGraphicFramePr>
            <a:graphicFrameLocks noChangeAspect="1"/>
          </p:cNvGraphicFramePr>
          <p:nvPr/>
        </p:nvGraphicFramePr>
        <p:xfrm>
          <a:off x="4206875" y="2724150"/>
          <a:ext cx="41719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1485720" imgH="279360" progId="Equation.DSMT4">
                  <p:embed/>
                </p:oleObj>
              </mc:Choice>
              <mc:Fallback>
                <p:oleObj name="Equation" r:id="rId3" imgW="1485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2724150"/>
                        <a:ext cx="417195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5"/>
          <p:cNvGraphicFramePr>
            <a:graphicFrameLocks noChangeAspect="1"/>
          </p:cNvGraphicFramePr>
          <p:nvPr/>
        </p:nvGraphicFramePr>
        <p:xfrm>
          <a:off x="3560763" y="3773488"/>
          <a:ext cx="55832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2679480" imgH="279360" progId="Equation.DSMT4">
                  <p:embed/>
                </p:oleObj>
              </mc:Choice>
              <mc:Fallback>
                <p:oleObj name="Equation" r:id="rId5" imgW="2679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3773488"/>
                        <a:ext cx="55832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0" name="Object 6"/>
          <p:cNvGraphicFramePr>
            <a:graphicFrameLocks noChangeAspect="1"/>
          </p:cNvGraphicFramePr>
          <p:nvPr/>
        </p:nvGraphicFramePr>
        <p:xfrm>
          <a:off x="3560763" y="4724400"/>
          <a:ext cx="55832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7" imgW="2679480" imgH="279360" progId="Equation.DSMT4">
                  <p:embed/>
                </p:oleObj>
              </mc:Choice>
              <mc:Fallback>
                <p:oleObj name="Equation" r:id="rId7" imgW="2679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4724400"/>
                        <a:ext cx="5583237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7"/>
          <p:cNvGraphicFramePr>
            <a:graphicFrameLocks noChangeAspect="1"/>
          </p:cNvGraphicFramePr>
          <p:nvPr/>
        </p:nvGraphicFramePr>
        <p:xfrm>
          <a:off x="5384800" y="5557838"/>
          <a:ext cx="1819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9" imgW="647640" imgH="279360" progId="Equation.DSMT4">
                  <p:embed/>
                </p:oleObj>
              </mc:Choice>
              <mc:Fallback>
                <p:oleObj name="Equation" r:id="rId9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5557838"/>
                        <a:ext cx="18192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58" name="Text Box 4"/>
          <p:cNvSpPr txBox="1">
            <a:spLocks noChangeArrowheads="1"/>
          </p:cNvSpPr>
          <p:nvPr/>
        </p:nvSpPr>
        <p:spPr bwMode="auto">
          <a:xfrm>
            <a:off x="471488" y="1417638"/>
            <a:ext cx="815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Let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cs typeface="Times New Roman" pitchFamily="18" charset="0"/>
              </a:rPr>
              <a:t>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cs typeface="Times New Roman" pitchFamily="18" charset="0"/>
              </a:rPr>
              <a:t> be functions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a variable;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>
                <a:cs typeface="Times New Roman" pitchFamily="18" charset="0"/>
              </a:rPr>
              <a:t>,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>
                <a:cs typeface="Times New Roman" pitchFamily="18" charset="0"/>
              </a:rPr>
              <a:t>be constant;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>
                <a:cs typeface="Times New Roman" pitchFamily="18" charset="0"/>
              </a:rPr>
              <a:t>is an arbitrary constant.</a:t>
            </a:r>
          </a:p>
        </p:txBody>
      </p:sp>
    </p:spTree>
    <p:extLst>
      <p:ext uri="{BB962C8B-B14F-4D97-AF65-F5344CB8AC3E}">
        <p14:creationId xmlns:p14="http://schemas.microsoft.com/office/powerpoint/2010/main" val="21637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u="sng" smtClean="0"/>
              <a:t>Basic Integration Rules</a:t>
            </a:r>
          </a:p>
        </p:txBody>
      </p:sp>
      <p:graphicFrame>
        <p:nvGraphicFramePr>
          <p:cNvPr id="148571" name="Group 91"/>
          <p:cNvGraphicFramePr>
            <a:graphicFrameLocks noGrp="1"/>
          </p:cNvGraphicFramePr>
          <p:nvPr/>
        </p:nvGraphicFramePr>
        <p:xfrm>
          <a:off x="123825" y="2636838"/>
          <a:ext cx="8953500" cy="3790951"/>
        </p:xfrm>
        <a:graphic>
          <a:graphicData uri="http://schemas.openxmlformats.org/drawingml/2006/table">
            <a:tbl>
              <a:tblPr/>
              <a:tblGrid>
                <a:gridCol w="3438525"/>
                <a:gridCol w="5514975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Constant Rule   (non-zero)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Power Rule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Trigonometric Rule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Trigonometric Rule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972050" y="2724150"/>
          <a:ext cx="26400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939600" imgH="279360" progId="Equation.DSMT4">
                  <p:embed/>
                </p:oleObj>
              </mc:Choice>
              <mc:Fallback>
                <p:oleObj name="Equation" r:id="rId3" imgW="939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2724150"/>
                        <a:ext cx="264001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5"/>
          <p:cNvGraphicFramePr>
            <a:graphicFrameLocks noChangeAspect="1"/>
          </p:cNvGraphicFramePr>
          <p:nvPr/>
        </p:nvGraphicFramePr>
        <p:xfrm>
          <a:off x="4475163" y="5557838"/>
          <a:ext cx="3638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1295280" imgH="279360" progId="Equation.DSMT4">
                  <p:embed/>
                </p:oleObj>
              </mc:Choice>
              <mc:Fallback>
                <p:oleObj name="Equation" r:id="rId5" imgW="1295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5557838"/>
                        <a:ext cx="3638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2" name="Text Box 4"/>
          <p:cNvSpPr txBox="1">
            <a:spLocks noChangeArrowheads="1"/>
          </p:cNvSpPr>
          <p:nvPr/>
        </p:nvSpPr>
        <p:spPr bwMode="auto">
          <a:xfrm>
            <a:off x="471488" y="1417638"/>
            <a:ext cx="815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Let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cs typeface="Times New Roman" pitchFamily="18" charset="0"/>
              </a:rPr>
              <a:t>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cs typeface="Times New Roman" pitchFamily="18" charset="0"/>
              </a:rPr>
              <a:t> be functions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a variable;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>
                <a:cs typeface="Times New Roman" pitchFamily="18" charset="0"/>
              </a:rPr>
              <a:t>,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>
                <a:cs typeface="Times New Roman" pitchFamily="18" charset="0"/>
              </a:rPr>
              <a:t>be constant;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>
                <a:cs typeface="Times New Roman" pitchFamily="18" charset="0"/>
              </a:rPr>
              <a:t>is an arbitrary constant.</a:t>
            </a:r>
          </a:p>
        </p:txBody>
      </p:sp>
      <p:graphicFrame>
        <p:nvGraphicFramePr>
          <p:cNvPr id="92164" name="Object 6"/>
          <p:cNvGraphicFramePr>
            <a:graphicFrameLocks noChangeAspect="1"/>
          </p:cNvGraphicFramePr>
          <p:nvPr/>
        </p:nvGraphicFramePr>
        <p:xfrm>
          <a:off x="4508500" y="3665538"/>
          <a:ext cx="35655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7" imgW="1269720" imgH="279360" progId="Equation.DSMT4">
                  <p:embed/>
                </p:oleObj>
              </mc:Choice>
              <mc:Fallback>
                <p:oleObj name="Equation" r:id="rId7" imgW="1269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65538"/>
                        <a:ext cx="356552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7"/>
          <p:cNvGraphicFramePr>
            <a:graphicFrameLocks noChangeAspect="1"/>
          </p:cNvGraphicFramePr>
          <p:nvPr/>
        </p:nvGraphicFramePr>
        <p:xfrm>
          <a:off x="4314825" y="4621213"/>
          <a:ext cx="39227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9" imgW="1396800" imgH="279360" progId="Equation.DSMT4">
                  <p:embed/>
                </p:oleObj>
              </mc:Choice>
              <mc:Fallback>
                <p:oleObj name="Equation" r:id="rId9" imgW="1396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4621213"/>
                        <a:ext cx="392271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9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u="sng" smtClean="0"/>
              <a:t>Basic Integration Rules</a:t>
            </a:r>
          </a:p>
        </p:txBody>
      </p:sp>
      <p:graphicFrame>
        <p:nvGraphicFramePr>
          <p:cNvPr id="148571" name="Group 91"/>
          <p:cNvGraphicFramePr>
            <a:graphicFrameLocks noGrp="1"/>
          </p:cNvGraphicFramePr>
          <p:nvPr/>
        </p:nvGraphicFramePr>
        <p:xfrm>
          <a:off x="123825" y="2636838"/>
          <a:ext cx="8953500" cy="3790951"/>
        </p:xfrm>
        <a:graphic>
          <a:graphicData uri="http://schemas.openxmlformats.org/drawingml/2006/table">
            <a:tbl>
              <a:tblPr/>
              <a:tblGrid>
                <a:gridCol w="3438525"/>
                <a:gridCol w="5514975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Trigonometric Rule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Trigonometric Rule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Trigonometric Rule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Trigonometric Rule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384675" y="2724150"/>
          <a:ext cx="38163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1358640" imgH="279360" progId="Equation.DSMT4">
                  <p:embed/>
                </p:oleObj>
              </mc:Choice>
              <mc:Fallback>
                <p:oleObj name="Equation" r:id="rId3" imgW="1358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2724150"/>
                        <a:ext cx="381635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243388" y="5557838"/>
          <a:ext cx="410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1460160" imgH="279360" progId="Equation.DSMT4">
                  <p:embed/>
                </p:oleObj>
              </mc:Choice>
              <mc:Fallback>
                <p:oleObj name="Equation" r:id="rId5" imgW="1460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5557838"/>
                        <a:ext cx="410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6" name="Text Box 4"/>
          <p:cNvSpPr txBox="1">
            <a:spLocks noChangeArrowheads="1"/>
          </p:cNvSpPr>
          <p:nvPr/>
        </p:nvSpPr>
        <p:spPr bwMode="auto">
          <a:xfrm>
            <a:off x="471488" y="1417638"/>
            <a:ext cx="815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Let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cs typeface="Times New Roman" pitchFamily="18" charset="0"/>
              </a:rPr>
              <a:t>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cs typeface="Times New Roman" pitchFamily="18" charset="0"/>
              </a:rPr>
              <a:t> be functions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a variable;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>
                <a:cs typeface="Times New Roman" pitchFamily="18" charset="0"/>
              </a:rPr>
              <a:t>,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>
                <a:cs typeface="Times New Roman" pitchFamily="18" charset="0"/>
              </a:rPr>
              <a:t>be constant;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>
                <a:cs typeface="Times New Roman" pitchFamily="18" charset="0"/>
              </a:rPr>
              <a:t>is an arbitrary constant.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4044950" y="3665538"/>
          <a:ext cx="44926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7" imgW="1600200" imgH="279360" progId="Equation.DSMT4">
                  <p:embed/>
                </p:oleObj>
              </mc:Choice>
              <mc:Fallback>
                <p:oleObj name="Equation" r:id="rId7" imgW="1600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3665538"/>
                        <a:ext cx="449262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3887788" y="4621213"/>
          <a:ext cx="47783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9" imgW="1701720" imgH="279360" progId="Equation.DSMT4">
                  <p:embed/>
                </p:oleObj>
              </mc:Choice>
              <mc:Fallback>
                <p:oleObj name="Equation" r:id="rId9" imgW="1701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4621213"/>
                        <a:ext cx="47783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5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1</a:t>
            </a:r>
            <a:endParaRPr lang="en-US" u="sng" dirty="0"/>
          </a:p>
        </p:txBody>
      </p:sp>
      <p:sp>
        <p:nvSpPr>
          <p:cNvPr id="94216" name="Content Placeholder 2"/>
          <p:cNvSpPr>
            <a:spLocks noGrp="1"/>
          </p:cNvSpPr>
          <p:nvPr>
            <p:ph idx="1"/>
          </p:nvPr>
        </p:nvSpPr>
        <p:spPr>
          <a:xfrm>
            <a:off x="457200" y="1517650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Evaluate </a:t>
            </a:r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803400" y="1420813"/>
          <a:ext cx="26797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117440" imgH="279360" progId="Equation.DSMT4">
                  <p:embed/>
                </p:oleObj>
              </mc:Choice>
              <mc:Fallback>
                <p:oleObj name="Equation" r:id="rId3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1420813"/>
                        <a:ext cx="26797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67388" y="2451100"/>
            <a:ext cx="2919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Sum and Difference Rules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1651000" y="2451100"/>
          <a:ext cx="40195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5" imgW="1676160" imgH="279360" progId="Equation.DSMT4">
                  <p:embed/>
                </p:oleObj>
              </mc:Choice>
              <mc:Fallback>
                <p:oleObj name="Equation" r:id="rId5" imgW="1676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2451100"/>
                        <a:ext cx="401955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1355725" y="5183188"/>
            <a:ext cx="3632200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67388" y="3563938"/>
            <a:ext cx="2919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Constant Multiple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651000" y="3379788"/>
          <a:ext cx="40195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7" imgW="1676160" imgH="279360" progId="Equation.DSMT4">
                  <p:embed/>
                </p:oleObj>
              </mc:Choice>
              <mc:Fallback>
                <p:oleObj name="Equation" r:id="rId7" imgW="1676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3379788"/>
                        <a:ext cx="401955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767388" y="4244975"/>
            <a:ext cx="2919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Power and Constant Rules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639888" y="4310063"/>
          <a:ext cx="42640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9" imgW="1777680" imgH="241200" progId="Equation.DSMT4">
                  <p:embed/>
                </p:oleObj>
              </mc:Choice>
              <mc:Fallback>
                <p:oleObj name="Equation" r:id="rId9" imgW="1777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4310063"/>
                        <a:ext cx="42640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651000" y="5335588"/>
          <a:ext cx="289401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11" imgW="1206360" imgH="241200" progId="Equation.DSMT4">
                  <p:embed/>
                </p:oleObj>
              </mc:Choice>
              <mc:Fallback>
                <p:oleObj name="Equation" r:id="rId11" imgW="1206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5335588"/>
                        <a:ext cx="289401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67388" y="5391150"/>
            <a:ext cx="2919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954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20" grpId="0"/>
      <p:bldP spid="22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2</a:t>
            </a:r>
            <a:endParaRPr lang="en-US" u="sng" dirty="0"/>
          </a:p>
        </p:txBody>
      </p:sp>
      <p:sp>
        <p:nvSpPr>
          <p:cNvPr id="95241" name="Content Placeholder 2"/>
          <p:cNvSpPr>
            <a:spLocks noGrp="1"/>
          </p:cNvSpPr>
          <p:nvPr>
            <p:ph idx="1"/>
          </p:nvPr>
        </p:nvSpPr>
        <p:spPr>
          <a:xfrm>
            <a:off x="457200" y="1517650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Evaluate </a:t>
            </a: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711325" y="1390650"/>
          <a:ext cx="28638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1193760" imgH="304560" progId="Equation.DSMT4">
                  <p:embed/>
                </p:oleObj>
              </mc:Choice>
              <mc:Fallback>
                <p:oleObj name="Equation" r:id="rId3" imgW="11937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1390650"/>
                        <a:ext cx="28638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67388" y="2451100"/>
            <a:ext cx="2919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Rewrite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1711325" y="2451100"/>
          <a:ext cx="31670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1320480" imgH="279360" progId="Equation.DSMT4">
                  <p:embed/>
                </p:oleObj>
              </mc:Choice>
              <mc:Fallback>
                <p:oleObj name="Equation" r:id="rId5" imgW="1320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2451100"/>
                        <a:ext cx="3167063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1355725" y="5945188"/>
            <a:ext cx="3632200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67388" y="3563938"/>
            <a:ext cx="2919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Sum Rule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711325" y="3379788"/>
          <a:ext cx="35623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7" imgW="1485720" imgH="279360" progId="Equation.DSMT4">
                  <p:embed/>
                </p:oleObj>
              </mc:Choice>
              <mc:Fallback>
                <p:oleObj name="Equation" r:id="rId7" imgW="1485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3379788"/>
                        <a:ext cx="356235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767388" y="4411663"/>
            <a:ext cx="2919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Constant Multiple Rule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711325" y="4265613"/>
          <a:ext cx="3532188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9" imgW="1473120" imgH="279360" progId="Equation.DSMT4">
                  <p:embed/>
                </p:oleObj>
              </mc:Choice>
              <mc:Fallback>
                <p:oleObj name="Equation" r:id="rId9" imgW="1473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4265613"/>
                        <a:ext cx="3532188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711325" y="6097588"/>
          <a:ext cx="307657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11" imgW="1282680" imgH="241200" progId="Equation.DSMT4">
                  <p:embed/>
                </p:oleObj>
              </mc:Choice>
              <mc:Fallback>
                <p:oleObj name="Equation" r:id="rId11" imgW="1282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6097588"/>
                        <a:ext cx="3076575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67388" y="6153150"/>
            <a:ext cx="2919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Simplify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5138738"/>
            <a:ext cx="217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Power and Trig Rules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711325" y="5214938"/>
          <a:ext cx="45370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13" imgW="1892160" imgH="266400" progId="Equation.DSMT4">
                  <p:embed/>
                </p:oleObj>
              </mc:Choice>
              <mc:Fallback>
                <p:oleObj name="Equation" r:id="rId13" imgW="1892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5214938"/>
                        <a:ext cx="45370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9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20" grpId="0"/>
      <p:bldP spid="22" grpId="0"/>
      <p:bldP spid="26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3</a:t>
            </a:r>
            <a:endParaRPr lang="en-US" u="sng" dirty="0"/>
          </a:p>
        </p:txBody>
      </p:sp>
      <p:sp>
        <p:nvSpPr>
          <p:cNvPr id="96269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400" dirty="0" smtClean="0"/>
              <a:t>The graph of a certain function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 has slope               at each point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 smtClean="0"/>
              <a:t>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/>
              <a:t>) and contains the point (1,2).  Find the function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6416675" y="1360488"/>
          <a:ext cx="11271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469800" imgH="203040" progId="Equation.DSMT4">
                  <p:embed/>
                </p:oleObj>
              </mc:Choice>
              <mc:Fallback>
                <p:oleObj name="Equation" r:id="rId3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1360488"/>
                        <a:ext cx="11271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1466850" y="2451100"/>
          <a:ext cx="20081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2451100"/>
                        <a:ext cx="2008188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5986463" y="1724025"/>
            <a:ext cx="806450" cy="6016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89725" y="2451100"/>
            <a:ext cx="1595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Difference Rule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3517900" y="2451100"/>
          <a:ext cx="27082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7" imgW="1130040" imgH="279360" progId="Equation.DSMT4">
                  <p:embed/>
                </p:oleObj>
              </mc:Choice>
              <mc:Fallback>
                <p:oleObj name="Equation" r:id="rId7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451100"/>
                        <a:ext cx="2708275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57900" y="3122613"/>
            <a:ext cx="2919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Constant Multiple Rule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646363" y="3005138"/>
          <a:ext cx="2709862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9" imgW="1130040" imgH="279360" progId="Equation.DSMT4">
                  <p:embed/>
                </p:oleObj>
              </mc:Choice>
              <mc:Fallback>
                <p:oleObj name="Equation" r:id="rId9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005138"/>
                        <a:ext cx="2709862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646363" y="4151313"/>
          <a:ext cx="20113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11" imgW="838080" imgH="203040" progId="Equation.DSMT4">
                  <p:embed/>
                </p:oleObj>
              </mc:Choice>
              <mc:Fallback>
                <p:oleObj name="Equation" r:id="rId11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4151313"/>
                        <a:ext cx="20113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843588" y="4178300"/>
            <a:ext cx="2919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Simplify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843588" y="3676650"/>
            <a:ext cx="3300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Power and Constant Rules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646363" y="3598863"/>
          <a:ext cx="29845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13" imgW="1244520" imgH="241200" progId="Equation.DSMT4">
                  <p:embed/>
                </p:oleObj>
              </mc:Choice>
              <mc:Fallback>
                <p:oleObj name="Equation" r:id="rId13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598863"/>
                        <a:ext cx="29845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263525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Integrate: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" y="4984750"/>
            <a:ext cx="1711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Use the Initial Condition to find C: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62175" y="4984750"/>
          <a:ext cx="27114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15" imgW="1130040" imgH="279360" progId="Equation.DSMT4">
                  <p:embed/>
                </p:oleObj>
              </mc:Choice>
              <mc:Fallback>
                <p:oleObj name="Equation" r:id="rId15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4984750"/>
                        <a:ext cx="27114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162175" y="5699125"/>
          <a:ext cx="16144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7" imgW="672840" imgH="177480" progId="Equation.DSMT4">
                  <p:embed/>
                </p:oleObj>
              </mc:Choice>
              <mc:Fallback>
                <p:oleObj name="Equation" r:id="rId17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5699125"/>
                        <a:ext cx="16144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46300" y="6208713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19" imgW="380880" imgH="177480" progId="Equation.DSMT4">
                  <p:embed/>
                </p:oleObj>
              </mc:Choice>
              <mc:Fallback>
                <p:oleObj name="Equation" r:id="rId19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6208713"/>
                        <a:ext cx="914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5345113" y="5478463"/>
            <a:ext cx="3632200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684838" y="5616575"/>
          <a:ext cx="2803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21" imgW="1168200" imgH="253800" progId="Equation.DSMT4">
                  <p:embed/>
                </p:oleObj>
              </mc:Choice>
              <mc:Fallback>
                <p:oleObj name="Equation" r:id="rId21" imgW="1168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5616575"/>
                        <a:ext cx="28035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5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2" grpId="0"/>
      <p:bldP spid="26" grpId="0"/>
      <p:bldP spid="14" grpId="0"/>
      <p:bldP spid="16" grpId="0"/>
      <p:bldP spid="17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Reversing Differentiation</a:t>
            </a:r>
            <a:endParaRPr lang="en-US" u="sng" dirty="0"/>
          </a:p>
        </p:txBody>
      </p:sp>
      <p:sp>
        <p:nvSpPr>
          <p:cNvPr id="79881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We have seen how to use derivatives to solve various contextual problems.  For instance, if the position of a particle is known, then both the velocity and acceleration can be calculated by taking a derivative: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But what if ONLY the acceleration of a particle is known?  It would be useful to determine its velocity or its position at a particular time.  For this case, a derivative is given and the problem is that of finding the corresponding function.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endParaRPr lang="en-US" sz="2400" smtClean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14313" y="2933700"/>
          <a:ext cx="261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933700"/>
                        <a:ext cx="261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2"/>
          <p:cNvGraphicFramePr>
            <a:graphicFrameLocks noChangeAspect="1"/>
          </p:cNvGraphicFramePr>
          <p:nvPr/>
        </p:nvGraphicFramePr>
        <p:xfrm>
          <a:off x="3162300" y="2933700"/>
          <a:ext cx="2919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218960" imgH="253800" progId="Equation.DSMT4">
                  <p:embed/>
                </p:oleObj>
              </mc:Choice>
              <mc:Fallback>
                <p:oleObj name="Equation" r:id="rId5" imgW="1218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2933700"/>
                        <a:ext cx="29194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2"/>
          <p:cNvGraphicFramePr>
            <a:graphicFrameLocks noChangeAspect="1"/>
          </p:cNvGraphicFramePr>
          <p:nvPr/>
        </p:nvGraphicFramePr>
        <p:xfrm>
          <a:off x="6443663" y="2933700"/>
          <a:ext cx="23415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977760" imgH="253800" progId="Equation.DSMT4">
                  <p:embed/>
                </p:oleObj>
              </mc:Choice>
              <mc:Fallback>
                <p:oleObj name="Equation" r:id="rId7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933700"/>
                        <a:ext cx="23415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263" y="3413125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Position Function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62300" y="3413125"/>
            <a:ext cx="29194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The derivative of the Position Function is the Velocity Function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54738" y="3413125"/>
            <a:ext cx="29194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The derivative of the Velocity Function is the Acceleration Function</a:t>
            </a:r>
          </a:p>
        </p:txBody>
      </p:sp>
      <p:graphicFrame>
        <p:nvGraphicFramePr>
          <p:cNvPr id="79877" name="Object 2"/>
          <p:cNvGraphicFramePr>
            <a:graphicFrameLocks noChangeAspect="1"/>
          </p:cNvGraphicFramePr>
          <p:nvPr/>
        </p:nvGraphicFramePr>
        <p:xfrm>
          <a:off x="779463" y="5778500"/>
          <a:ext cx="146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9" imgW="609480" imgH="253800" progId="Equation.DSMT4">
                  <p:embed/>
                </p:oleObj>
              </mc:Choice>
              <mc:Fallback>
                <p:oleObj name="Equation" r:id="rId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5778500"/>
                        <a:ext cx="1460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2"/>
          <p:cNvGraphicFramePr>
            <a:graphicFrameLocks noChangeAspect="1"/>
          </p:cNvGraphicFramePr>
          <p:nvPr/>
        </p:nvGraphicFramePr>
        <p:xfrm>
          <a:off x="3697288" y="5778500"/>
          <a:ext cx="1824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1" imgW="761760" imgH="253800" progId="Equation.DSMT4">
                  <p:embed/>
                </p:oleObj>
              </mc:Choice>
              <mc:Fallback>
                <p:oleObj name="Equation" r:id="rId11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5778500"/>
                        <a:ext cx="18240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9" name="Object 2"/>
          <p:cNvGraphicFramePr>
            <a:graphicFrameLocks noChangeAspect="1"/>
          </p:cNvGraphicFramePr>
          <p:nvPr/>
        </p:nvGraphicFramePr>
        <p:xfrm>
          <a:off x="6675438" y="5778500"/>
          <a:ext cx="185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3" imgW="774360" imgH="253800" progId="Equation.DSMT4">
                  <p:embed/>
                </p:oleObj>
              </mc:Choice>
              <mc:Fallback>
                <p:oleObj name="Equation" r:id="rId13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5778500"/>
                        <a:ext cx="185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6563" y="6259513"/>
            <a:ext cx="2393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Acceleration Function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49600" y="6259513"/>
            <a:ext cx="2919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What function has a derivative of 32?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11888" y="6259513"/>
            <a:ext cx="2919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What function has a second derivative of 32?</a:t>
            </a:r>
          </a:p>
        </p:txBody>
      </p:sp>
    </p:spTree>
    <p:extLst>
      <p:ext uri="{BB962C8B-B14F-4D97-AF65-F5344CB8AC3E}">
        <p14:creationId xmlns:p14="http://schemas.microsoft.com/office/powerpoint/2010/main" val="3310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smtClean="0"/>
              <a:t>Example 4</a:t>
            </a:r>
            <a:endParaRPr lang="en-US" u="sng" dirty="0"/>
          </a:p>
        </p:txBody>
      </p:sp>
      <p:sp>
        <p:nvSpPr>
          <p:cNvPr id="97300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A particle moves along a coordinate axis in such a way that its acceleration is modeled by                    for time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en-US" sz="2400" smtClean="0"/>
              <a:t>.  If the particle is at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=5</a:t>
            </a:r>
            <a:r>
              <a:rPr lang="en-US" sz="2400" smtClean="0"/>
              <a:t> when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2400" smtClean="0"/>
              <a:t> and has velocity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=-2 </a:t>
            </a:r>
            <a:r>
              <a:rPr lang="en-US" sz="2400" smtClean="0"/>
              <a:t>at this time, where is it when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2400" smtClean="0"/>
              <a:t>?</a:t>
            </a: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4916488" y="1733550"/>
          <a:ext cx="164306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685800" imgH="253800" progId="Equation.DSMT4">
                  <p:embed/>
                </p:oleObj>
              </mc:Choice>
              <mc:Fallback>
                <p:oleObj name="Equation" r:id="rId3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1733550"/>
                        <a:ext cx="1643062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280988" y="3227388"/>
          <a:ext cx="24955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5" imgW="1041120" imgH="279360" progId="Equation.DSMT4">
                  <p:embed/>
                </p:oleObj>
              </mc:Choice>
              <mc:Fallback>
                <p:oleObj name="Equation" r:id="rId5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3227388"/>
                        <a:ext cx="249555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54500" y="2043113"/>
            <a:ext cx="3849688" cy="6032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808288" y="3227388"/>
          <a:ext cx="1795462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7" imgW="749160" imgH="279360" progId="Equation.DSMT4">
                  <p:embed/>
                </p:oleObj>
              </mc:Choice>
              <mc:Fallback>
                <p:oleObj name="Equation" r:id="rId7" imgW="749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3227388"/>
                        <a:ext cx="1795462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4633913" y="3244850"/>
          <a:ext cx="2466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9" imgW="1028520" imgH="241200" progId="Equation.DSMT4">
                  <p:embed/>
                </p:oleObj>
              </mc:Choice>
              <mc:Fallback>
                <p:oleObj name="Equation" r:id="rId9" imgW="1028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244850"/>
                        <a:ext cx="24669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4038" y="4005263"/>
          <a:ext cx="23479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11" imgW="977760" imgH="279360" progId="Equation.DSMT4">
                  <p:embed/>
                </p:oleObj>
              </mc:Choice>
              <mc:Fallback>
                <p:oleObj name="Equation" r:id="rId11" imgW="977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005263"/>
                        <a:ext cx="234791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7131050" y="3287713"/>
          <a:ext cx="15843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13" imgW="660240" imgH="203040" progId="Equation.DSMT4">
                  <p:embed/>
                </p:oleObj>
              </mc:Choice>
              <mc:Fallback>
                <p:oleObj name="Equation" r:id="rId13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3287713"/>
                        <a:ext cx="15843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2919413"/>
            <a:ext cx="8123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Integrate the acceleration to find velocity: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9275" y="3802063"/>
            <a:ext cx="8031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Use the Initial Condition to find C for velocity: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089400" y="4127500"/>
          <a:ext cx="1095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15" imgW="457200" imgH="177480" progId="Equation.DSMT4">
                  <p:embed/>
                </p:oleObj>
              </mc:Choice>
              <mc:Fallback>
                <p:oleObj name="Equation" r:id="rId15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4127500"/>
                        <a:ext cx="1095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052638" y="6229350"/>
          <a:ext cx="28638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17" imgW="1193760" imgH="279360" progId="Equation.DSMT4">
                  <p:embed/>
                </p:oleObj>
              </mc:Choice>
              <mc:Fallback>
                <p:oleObj name="Equation" r:id="rId17" imgW="1193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6229350"/>
                        <a:ext cx="28638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4956175" y="6327775"/>
            <a:ext cx="1400175" cy="5492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027613" y="6354763"/>
          <a:ext cx="10064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19" imgW="419040" imgH="177480" progId="Equation.DSMT4">
                  <p:embed/>
                </p:oleObj>
              </mc:Choice>
              <mc:Fallback>
                <p:oleObj name="Equation" r:id="rId19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6354763"/>
                        <a:ext cx="100647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-17463" y="4852988"/>
          <a:ext cx="2689226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21" imgW="1231560" imgH="279360" progId="Equation.DSMT4">
                  <p:embed/>
                </p:oleObj>
              </mc:Choice>
              <mc:Fallback>
                <p:oleObj name="Equation" r:id="rId21" imgW="1231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463" y="4852988"/>
                        <a:ext cx="2689226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2652713" y="4848225"/>
          <a:ext cx="23812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23" imgW="1091880" imgH="279360" progId="Equation.DSMT4">
                  <p:embed/>
                </p:oleObj>
              </mc:Choice>
              <mc:Fallback>
                <p:oleObj name="Equation" r:id="rId23" imgW="1091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4848225"/>
                        <a:ext cx="23812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5008563" y="4879975"/>
          <a:ext cx="266223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25" imgW="1218960" imgH="241200" progId="Equation.DSMT4">
                  <p:embed/>
                </p:oleObj>
              </mc:Choice>
              <mc:Fallback>
                <p:oleObj name="Equation" r:id="rId25" imgW="1218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4879975"/>
                        <a:ext cx="2662237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593725" y="5681663"/>
          <a:ext cx="23177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27" imgW="965160" imgH="279360" progId="Equation.DSMT4">
                  <p:embed/>
                </p:oleObj>
              </mc:Choice>
              <mc:Fallback>
                <p:oleObj name="Equation" r:id="rId27" imgW="965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681663"/>
                        <a:ext cx="23177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7558088" y="4881563"/>
          <a:ext cx="16351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29" imgW="749160" imgH="203040" progId="Equation.DSMT4">
                  <p:embed/>
                </p:oleObj>
              </mc:Choice>
              <mc:Fallback>
                <p:oleObj name="Equation" r:id="rId29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088" y="4881563"/>
                        <a:ext cx="16351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" y="4581525"/>
            <a:ext cx="8123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Integrate the Velocity to find position: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9275" y="5478463"/>
            <a:ext cx="8031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Use the Initial Condition to find C for position:</a:t>
            </a:r>
          </a:p>
        </p:txBody>
      </p: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576763" y="58039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31" imgW="380880" imgH="177480" progId="Equation.DSMT4">
                  <p:embed/>
                </p:oleObj>
              </mc:Choice>
              <mc:Fallback>
                <p:oleObj name="Equation" r:id="rId31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5803900"/>
                        <a:ext cx="914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Oval 35"/>
          <p:cNvSpPr/>
          <p:nvPr/>
        </p:nvSpPr>
        <p:spPr>
          <a:xfrm>
            <a:off x="2908300" y="2071688"/>
            <a:ext cx="2157413" cy="6016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386513" y="4046538"/>
          <a:ext cx="2101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33" imgW="876240" imgH="253800" progId="Equation.DSMT4">
                  <p:embed/>
                </p:oleObj>
              </mc:Choice>
              <mc:Fallback>
                <p:oleObj name="Equation" r:id="rId33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046538"/>
                        <a:ext cx="21018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367463" y="5689600"/>
          <a:ext cx="2378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35" imgW="990360" imgH="253800" progId="Equation.DSMT4">
                  <p:embed/>
                </p:oleObj>
              </mc:Choice>
              <mc:Fallback>
                <p:oleObj name="Equation" r:id="rId35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3" y="5689600"/>
                        <a:ext cx="23780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3663" y="6229350"/>
            <a:ext cx="21637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Answer the Question:</a:t>
            </a:r>
          </a:p>
        </p:txBody>
      </p:sp>
    </p:spTree>
    <p:extLst>
      <p:ext uri="{BB962C8B-B14F-4D97-AF65-F5344CB8AC3E}">
        <p14:creationId xmlns:p14="http://schemas.microsoft.com/office/powerpoint/2010/main" val="12623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6" grpId="0"/>
      <p:bldP spid="17" grpId="0"/>
      <p:bldP spid="24" grpId="0" animBg="1"/>
      <p:bldP spid="33" grpId="0"/>
      <p:bldP spid="34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Antiderivative</a:t>
            </a:r>
            <a:endParaRPr lang="en-US" u="sng" dirty="0"/>
          </a:p>
        </p:txBody>
      </p:sp>
      <p:sp>
        <p:nvSpPr>
          <p:cNvPr id="80901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is called an </a:t>
            </a:r>
            <a:r>
              <a:rPr lang="en-US" b="1" dirty="0" err="1" smtClean="0"/>
              <a:t>antiderivative</a:t>
            </a:r>
            <a:r>
              <a:rPr lang="en-US" dirty="0" smtClean="0"/>
              <a:t> of a given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on an interval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if: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for 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Example:</a:t>
            </a: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2495550" y="2503488"/>
          <a:ext cx="4221163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2503488"/>
                        <a:ext cx="4221163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2"/>
          <p:cNvGraphicFramePr>
            <a:graphicFrameLocks noChangeAspect="1"/>
          </p:cNvGraphicFramePr>
          <p:nvPr/>
        </p:nvGraphicFramePr>
        <p:xfrm>
          <a:off x="1473200" y="5500688"/>
          <a:ext cx="6418263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2679480" imgH="533160" progId="Equation.DSMT4">
                  <p:embed/>
                </p:oleObj>
              </mc:Choice>
              <mc:Fallback>
                <p:oleObj name="Equation" r:id="rId5" imgW="26794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500688"/>
                        <a:ext cx="6418263" cy="1281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000" u="sng" dirty="0" smtClean="0"/>
              <a:t>The Uniqueness of </a:t>
            </a:r>
            <a:r>
              <a:rPr lang="en-US" sz="4000" u="sng" dirty="0" err="1" smtClean="0"/>
              <a:t>Antiderivatives</a:t>
            </a:r>
            <a:endParaRPr lang="en-US" sz="4000" u="sng" dirty="0"/>
          </a:p>
        </p:txBody>
      </p:sp>
      <p:sp>
        <p:nvSpPr>
          <p:cNvPr id="81930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92551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Suppose                      , find an </a:t>
            </a:r>
            <a:r>
              <a:rPr lang="en-US" sz="2400" dirty="0" err="1" smtClean="0"/>
              <a:t>antiderivative</a:t>
            </a:r>
            <a:r>
              <a:rPr lang="en-US" sz="2400" dirty="0" smtClean="0"/>
              <a:t>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.  That is, find a function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) such that                       . </a:t>
            </a: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887538" y="1376363"/>
          <a:ext cx="1733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723600" imgH="253800" progId="Equation.DSMT4">
                  <p:embed/>
                </p:oleObj>
              </mc:Choice>
              <mc:Fallback>
                <p:oleObj name="Equation" r:id="rId3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6363"/>
                        <a:ext cx="17335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2"/>
          <p:cNvGraphicFramePr>
            <a:graphicFrameLocks noChangeAspect="1"/>
          </p:cNvGraphicFramePr>
          <p:nvPr/>
        </p:nvGraphicFramePr>
        <p:xfrm>
          <a:off x="4833938" y="1736725"/>
          <a:ext cx="1825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761760" imgH="253800" progId="Equation.DSMT4">
                  <p:embed/>
                </p:oleObj>
              </mc:Choice>
              <mc:Fallback>
                <p:oleObj name="Equation" r:id="rId5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1736725"/>
                        <a:ext cx="18256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833813" y="2346325"/>
          <a:ext cx="1549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647640" imgH="253800" progId="Equation.DSMT4">
                  <p:embed/>
                </p:oleObj>
              </mc:Choice>
              <mc:Fallback>
                <p:oleObj name="Equation" r:id="rId7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2346325"/>
                        <a:ext cx="1549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9600" y="2827338"/>
            <a:ext cx="2919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Using the Power Rule in Reverse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3570288"/>
            <a:ext cx="822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Is this the only function whose derivative is 3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40000" dirty="0">
                <a:solidFill>
                  <a:srgbClr val="0000FF"/>
                </a:solidFill>
              </a:rPr>
              <a:t>2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  <a:endParaRPr lang="en-US" sz="2400" b="1" baseline="40000" dirty="0">
              <a:solidFill>
                <a:srgbClr val="0000FF"/>
              </a:solidFill>
            </a:endParaRPr>
          </a:p>
        </p:txBody>
      </p:sp>
      <p:graphicFrame>
        <p:nvGraphicFramePr>
          <p:cNvPr id="202758" name="Object 2"/>
          <p:cNvGraphicFramePr>
            <a:graphicFrameLocks noChangeAspect="1"/>
          </p:cNvGraphicFramePr>
          <p:nvPr/>
        </p:nvGraphicFramePr>
        <p:xfrm>
          <a:off x="427038" y="4032250"/>
          <a:ext cx="21272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9" imgW="888840" imgH="507960" progId="Equation.DSMT4">
                  <p:embed/>
                </p:oleObj>
              </mc:Choice>
              <mc:Fallback>
                <p:oleObj name="Equation" r:id="rId9" imgW="8888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4032250"/>
                        <a:ext cx="21272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2"/>
          <p:cNvGraphicFramePr>
            <a:graphicFrameLocks noChangeAspect="1"/>
          </p:cNvGraphicFramePr>
          <p:nvPr/>
        </p:nvGraphicFramePr>
        <p:xfrm>
          <a:off x="3529013" y="4032250"/>
          <a:ext cx="2247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1" imgW="939600" imgH="507960" progId="Equation.DSMT4">
                  <p:embed/>
                </p:oleObj>
              </mc:Choice>
              <mc:Fallback>
                <p:oleObj name="Equation" r:id="rId11" imgW="939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4032250"/>
                        <a:ext cx="22479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60" name="Object 2"/>
          <p:cNvGraphicFramePr>
            <a:graphicFrameLocks noChangeAspect="1"/>
          </p:cNvGraphicFramePr>
          <p:nvPr/>
        </p:nvGraphicFramePr>
        <p:xfrm>
          <a:off x="6530975" y="4032250"/>
          <a:ext cx="2247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3" imgW="939600" imgH="507960" progId="Equation.DSMT4">
                  <p:embed/>
                </p:oleObj>
              </mc:Choice>
              <mc:Fallback>
                <p:oleObj name="Equation" r:id="rId13" imgW="939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4032250"/>
                        <a:ext cx="22479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30225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There are infinite functions whose derivative is 3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40000">
                <a:solidFill>
                  <a:srgbClr val="0000FF"/>
                </a:solidFill>
              </a:rPr>
              <a:t>2</a:t>
            </a:r>
            <a:r>
              <a:rPr lang="en-US" sz="2400" b="1">
                <a:solidFill>
                  <a:srgbClr val="0000FF"/>
                </a:solidFill>
              </a:rPr>
              <a:t> whose general form is:</a:t>
            </a:r>
            <a:endParaRPr lang="en-US" sz="2400" b="1" baseline="40000">
              <a:solidFill>
                <a:srgbClr val="0000FF"/>
              </a:solidFill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6132513"/>
          <a:ext cx="2157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5" imgW="901440" imgH="253800" progId="Equation.DSMT4">
                  <p:embed/>
                </p:oleObj>
              </mc:Choice>
              <mc:Fallback>
                <p:oleObj name="Equation" r:id="rId15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6132513"/>
                        <a:ext cx="21574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05550" y="5781675"/>
            <a:ext cx="272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 is a constant real number (parameter)</a:t>
            </a:r>
            <a:endParaRPr lang="en-US" i="1">
              <a:solidFill>
                <a:srgbClr val="00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5686425" y="6049963"/>
            <a:ext cx="858838" cy="377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u="sng" dirty="0" err="1" smtClean="0"/>
              <a:t>Antiderivatives</a:t>
            </a:r>
            <a:r>
              <a:rPr lang="en-US" sz="3600" u="sng" dirty="0" smtClean="0"/>
              <a:t> of the Same Function Differ by a Constant</a:t>
            </a:r>
            <a:endParaRPr lang="en-US" sz="3600" u="sng" dirty="0"/>
          </a:p>
        </p:txBody>
      </p:sp>
      <p:sp>
        <p:nvSpPr>
          <p:cNvPr id="82948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is an </a:t>
            </a:r>
            <a:r>
              <a:rPr lang="en-US" dirty="0" err="1" smtClean="0"/>
              <a:t>antiderivative</a:t>
            </a:r>
            <a:r>
              <a:rPr lang="en-US" dirty="0" smtClean="0"/>
              <a:t> of the continuous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, then any other </a:t>
            </a:r>
            <a:r>
              <a:rPr lang="en-US" dirty="0" err="1" smtClean="0"/>
              <a:t>antiderivative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,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must have the form: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In other words, two </a:t>
            </a:r>
            <a:r>
              <a:rPr lang="en-US" dirty="0" err="1" smtClean="0"/>
              <a:t>antiderivatives</a:t>
            </a:r>
            <a:r>
              <a:rPr lang="en-US" dirty="0" smtClean="0"/>
              <a:t> of the same function differ by a constant.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2012950" y="3071813"/>
          <a:ext cx="5186363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3071813"/>
                        <a:ext cx="5186363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6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u="sng" dirty="0" smtClean="0"/>
              <a:t>Differential Equation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267"/>
            <a:ext cx="8229600" cy="3745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A differential equation is any equation that contains derivatives. If a question asks you to “solve a differential equation,” you need to find the original equation (most answers will be in the form y=).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Example:</a:t>
            </a:r>
            <a:endParaRPr lang="en-US" sz="3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3195" y="4873018"/>
            <a:ext cx="50212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The following is a differential equation because it contains the derivative of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</a:rPr>
              <a:t>:</a:t>
            </a:r>
            <a:endParaRPr lang="en-US" sz="2400" b="1" baseline="4000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472671"/>
              </p:ext>
            </p:extLst>
          </p:nvPr>
        </p:nvGraphicFramePr>
        <p:xfrm>
          <a:off x="1847845" y="6090245"/>
          <a:ext cx="1731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723600" imgH="253800" progId="Equation.DSMT4">
                  <p:embed/>
                </p:oleObj>
              </mc:Choice>
              <mc:Fallback>
                <p:oleObj name="Equation" r:id="rId3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45" y="6090245"/>
                        <a:ext cx="17319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12484" y="4873017"/>
            <a:ext cx="3471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The general solution to the differential equation is:</a:t>
            </a:r>
            <a:endParaRPr lang="en-US" sz="2400" b="1" baseline="400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318477"/>
              </p:ext>
            </p:extLst>
          </p:nvPr>
        </p:nvGraphicFramePr>
        <p:xfrm>
          <a:off x="6199188" y="6089650"/>
          <a:ext cx="2187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6089650"/>
                        <a:ext cx="21875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1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1</a:t>
            </a:r>
            <a:endParaRPr lang="en-US" u="sng" dirty="0"/>
          </a:p>
        </p:txBody>
      </p:sp>
      <p:sp>
        <p:nvSpPr>
          <p:cNvPr id="83978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Find the general </a:t>
            </a:r>
            <a:r>
              <a:rPr lang="en-US" sz="2400" dirty="0" err="1" smtClean="0"/>
              <a:t>antiderivative</a:t>
            </a:r>
            <a:r>
              <a:rPr lang="en-US" sz="2400" dirty="0" smtClean="0"/>
              <a:t> for the given function.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706104"/>
              </p:ext>
            </p:extLst>
          </p:nvPr>
        </p:nvGraphicFramePr>
        <p:xfrm>
          <a:off x="3770313" y="1954213"/>
          <a:ext cx="1552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1954213"/>
                        <a:ext cx="15525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2325" y="2936875"/>
            <a:ext cx="29194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Using the opposite of the Power Rule, a first guess might be: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3711575" y="3090863"/>
          <a:ext cx="1582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660240" imgH="253800" progId="Equation.DSMT4">
                  <p:embed/>
                </p:oleObj>
              </mc:Choice>
              <mc:Fallback>
                <p:oleObj name="Equation" r:id="rId5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3090863"/>
                        <a:ext cx="15827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67313" y="3190875"/>
            <a:ext cx="1290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But: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124575" y="3090863"/>
          <a:ext cx="18557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7" imgW="774360" imgH="253800" progId="Equation.DSMT4">
                  <p:embed/>
                </p:oleObj>
              </mc:Choice>
              <mc:Fallback>
                <p:oleObj name="Equation" r:id="rId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3090863"/>
                        <a:ext cx="18557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3713" y="2290763"/>
            <a:ext cx="2300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Divide this result by 6 to get </a:t>
            </a:r>
            <a:r>
              <a:rPr lang="en-US" i="1">
                <a:solidFill>
                  <a:srgbClr val="0000FF"/>
                </a:solidFill>
              </a:rPr>
              <a:t>x</a:t>
            </a:r>
            <a:r>
              <a:rPr lang="en-US" baseline="40000">
                <a:solidFill>
                  <a:srgbClr val="0000FF"/>
                </a:solidFill>
              </a:rPr>
              <a:t>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753350" y="2936875"/>
            <a:ext cx="263525" cy="153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28713" y="4424363"/>
            <a:ext cx="1130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If: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858963" y="4322763"/>
          <a:ext cx="17954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9" imgW="749160" imgH="253800" progId="Equation.DSMT4">
                  <p:embed/>
                </p:oleObj>
              </mc:Choice>
              <mc:Fallback>
                <p:oleObj name="Equation" r:id="rId9" imgW="74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4322763"/>
                        <a:ext cx="17954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84588" y="4424363"/>
            <a:ext cx="1290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Then: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711700" y="4322763"/>
          <a:ext cx="2190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1" imgW="914400" imgH="253800" progId="Equation.DSMT4">
                  <p:embed/>
                </p:oleObj>
              </mc:Choice>
              <mc:Fallback>
                <p:oleObj name="Equation" r:id="rId11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322763"/>
                        <a:ext cx="21907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1" name="Object 2"/>
          <p:cNvGraphicFramePr>
            <a:graphicFrameLocks noChangeAspect="1"/>
          </p:cNvGraphicFramePr>
          <p:nvPr/>
        </p:nvGraphicFramePr>
        <p:xfrm>
          <a:off x="6854825" y="4337050"/>
          <a:ext cx="7000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3" imgW="291960" imgH="203040" progId="Equation.DSMT4">
                  <p:embed/>
                </p:oleObj>
              </mc:Choice>
              <mc:Fallback>
                <p:oleObj name="Equation" r:id="rId13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4825" y="4337050"/>
                        <a:ext cx="70008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89213" y="5283200"/>
            <a:ext cx="1290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General Solution: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925888" y="5324475"/>
          <a:ext cx="2403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5" imgW="1002960" imgH="253800" progId="Equation.DSMT4">
                  <p:embed/>
                </p:oleObj>
              </mc:Choice>
              <mc:Fallback>
                <p:oleObj name="Equation" r:id="rId15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5324475"/>
                        <a:ext cx="24034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770313" y="5183188"/>
            <a:ext cx="2687637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utoUpdateAnimBg="0"/>
      <p:bldP spid="12" grpId="0"/>
      <p:bldP spid="14" grpId="0"/>
      <p:bldP spid="17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2</a:t>
            </a:r>
            <a:endParaRPr lang="en-US" u="sng" dirty="0"/>
          </a:p>
        </p:txBody>
      </p:sp>
      <p:sp>
        <p:nvSpPr>
          <p:cNvPr id="85002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Find the general </a:t>
            </a:r>
            <a:r>
              <a:rPr lang="en-US" sz="2400" dirty="0" err="1"/>
              <a:t>antiderivative</a:t>
            </a:r>
            <a:r>
              <a:rPr lang="en-US" sz="2400" dirty="0"/>
              <a:t> for the given function.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98248"/>
              </p:ext>
            </p:extLst>
          </p:nvPr>
        </p:nvGraphicFramePr>
        <p:xfrm>
          <a:off x="3582299" y="1954213"/>
          <a:ext cx="191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799920" imgH="253800" progId="Equation.DSMT4">
                  <p:embed/>
                </p:oleObj>
              </mc:Choice>
              <mc:Fallback>
                <p:oleObj name="Equation" r:id="rId3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299" y="1954213"/>
                        <a:ext cx="1917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1788" y="2936875"/>
            <a:ext cx="328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Using the opposite of the Trigonometric Derivatives, a first guess might be: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3584575" y="3090863"/>
          <a:ext cx="19780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5" imgW="825480" imgH="253800" progId="Equation.DSMT4">
                  <p:embed/>
                </p:oleObj>
              </mc:Choice>
              <mc:Fallback>
                <p:oleObj name="Equation" r:id="rId5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3090863"/>
                        <a:ext cx="19780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0" y="3190875"/>
            <a:ext cx="1289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But: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286500" y="3090863"/>
          <a:ext cx="2282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7" imgW="952200" imgH="253800" progId="Equation.DSMT4">
                  <p:embed/>
                </p:oleObj>
              </mc:Choice>
              <mc:Fallback>
                <p:oleObj name="Equation" r:id="rId7" imgW="952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3090863"/>
                        <a:ext cx="22828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3713" y="2290763"/>
            <a:ext cx="2300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Multiply this result by -1 to get sin</a:t>
            </a:r>
            <a:r>
              <a:rPr lang="en-US" i="1">
                <a:solidFill>
                  <a:srgbClr val="0000FF"/>
                </a:solidFill>
              </a:rPr>
              <a:t>x</a:t>
            </a:r>
            <a:endParaRPr lang="en-US" baseline="4000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045450" y="2936875"/>
            <a:ext cx="263525" cy="153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9775" y="4424363"/>
            <a:ext cx="1131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If: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452563" y="4322763"/>
          <a:ext cx="22209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9" imgW="927000" imgH="253800" progId="Equation.DSMT4">
                  <p:embed/>
                </p:oleObj>
              </mc:Choice>
              <mc:Fallback>
                <p:oleObj name="Equation" r:id="rId9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4322763"/>
                        <a:ext cx="22209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90913" y="4424363"/>
            <a:ext cx="1290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Then: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502150" y="4322763"/>
          <a:ext cx="2555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1" imgW="1066680" imgH="253800" progId="Equation.DSMT4">
                  <p:embed/>
                </p:oleObj>
              </mc:Choice>
              <mc:Fallback>
                <p:oleObj name="Equation" r:id="rId11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4322763"/>
                        <a:ext cx="25558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1" name="Object 2"/>
          <p:cNvGraphicFramePr>
            <a:graphicFrameLocks noChangeAspect="1"/>
          </p:cNvGraphicFramePr>
          <p:nvPr/>
        </p:nvGraphicFramePr>
        <p:xfrm>
          <a:off x="7100888" y="4367213"/>
          <a:ext cx="10652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3" imgW="444240" imgH="177480" progId="Equation.DSMT4">
                  <p:embed/>
                </p:oleObj>
              </mc:Choice>
              <mc:Fallback>
                <p:oleObj name="Equation" r:id="rId13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8" y="4367213"/>
                        <a:ext cx="10652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89213" y="5283200"/>
            <a:ext cx="1290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General Solution: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824288" y="5324475"/>
          <a:ext cx="2830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5" imgW="1180800" imgH="253800" progId="Equation.DSMT4">
                  <p:embed/>
                </p:oleObj>
              </mc:Choice>
              <mc:Fallback>
                <p:oleObj name="Equation" r:id="rId15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5324475"/>
                        <a:ext cx="28305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756025" y="5183188"/>
            <a:ext cx="3074988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utoUpdateAnimBg="0"/>
      <p:bldP spid="12" grpId="0"/>
      <p:bldP spid="14" grpId="0"/>
      <p:bldP spid="17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/>
              <a:t>Example 3</a:t>
            </a:r>
            <a:endParaRPr lang="en-US" u="sng" dirty="0"/>
          </a:p>
        </p:txBody>
      </p:sp>
      <p:sp>
        <p:nvSpPr>
          <p:cNvPr id="86026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Find the general </a:t>
            </a:r>
            <a:r>
              <a:rPr lang="en-US" sz="2400" dirty="0" err="1"/>
              <a:t>antiderivative</a:t>
            </a:r>
            <a:r>
              <a:rPr lang="en-US" sz="2400" dirty="0"/>
              <a:t> for the given function.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65791"/>
              </p:ext>
            </p:extLst>
          </p:nvPr>
        </p:nvGraphicFramePr>
        <p:xfrm>
          <a:off x="3712710" y="1954213"/>
          <a:ext cx="17033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711000" imgH="253800" progId="Equation.DSMT4">
                  <p:embed/>
                </p:oleObj>
              </mc:Choice>
              <mc:Fallback>
                <p:oleObj name="Equation" r:id="rId3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710" y="1954213"/>
                        <a:ext cx="17033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2325" y="2936875"/>
            <a:ext cx="29194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Using the opposite of the Power Rule, a first guess might be:</a:t>
            </a:r>
          </a:p>
        </p:txBody>
      </p:sp>
      <p:graphicFrame>
        <p:nvGraphicFramePr>
          <p:cNvPr id="205827" name="Object 2"/>
          <p:cNvGraphicFramePr>
            <a:graphicFrameLocks noChangeAspect="1"/>
          </p:cNvGraphicFramePr>
          <p:nvPr/>
        </p:nvGraphicFramePr>
        <p:xfrm>
          <a:off x="3662363" y="3090863"/>
          <a:ext cx="1735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723600" imgH="253800" progId="Equation.DSMT4">
                  <p:embed/>
                </p:oleObj>
              </mc:Choice>
              <mc:Fallback>
                <p:oleObj name="Equation" r:id="rId5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3090863"/>
                        <a:ext cx="17351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67313" y="3190875"/>
            <a:ext cx="1290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But: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159500" y="3090863"/>
          <a:ext cx="2038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3090863"/>
                        <a:ext cx="20383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3713" y="2290763"/>
            <a:ext cx="2300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Divide this result by 4 to get 5</a:t>
            </a:r>
            <a:r>
              <a:rPr lang="en-US" i="1">
                <a:solidFill>
                  <a:srgbClr val="0000FF"/>
                </a:solidFill>
              </a:rPr>
              <a:t>x</a:t>
            </a:r>
            <a:r>
              <a:rPr lang="en-US" baseline="4000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753350" y="2936875"/>
            <a:ext cx="263525" cy="153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28713" y="4424363"/>
            <a:ext cx="1130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If: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858963" y="4322763"/>
          <a:ext cx="17954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9" imgW="749160" imgH="253800" progId="Equation.DSMT4">
                  <p:embed/>
                </p:oleObj>
              </mc:Choice>
              <mc:Fallback>
                <p:oleObj name="Equation" r:id="rId9" imgW="74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4322763"/>
                        <a:ext cx="17954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84588" y="4424363"/>
            <a:ext cx="1290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Then: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711700" y="4322763"/>
          <a:ext cx="2190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1" imgW="914400" imgH="253800" progId="Equation.DSMT4">
                  <p:embed/>
                </p:oleObj>
              </mc:Choice>
              <mc:Fallback>
                <p:oleObj name="Equation" r:id="rId11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322763"/>
                        <a:ext cx="21907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1" name="Object 2"/>
          <p:cNvGraphicFramePr>
            <a:graphicFrameLocks noChangeAspect="1"/>
          </p:cNvGraphicFramePr>
          <p:nvPr/>
        </p:nvGraphicFramePr>
        <p:xfrm>
          <a:off x="6904038" y="4337050"/>
          <a:ext cx="852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3" imgW="355320" imgH="203040" progId="Equation.DSMT4">
                  <p:embed/>
                </p:oleObj>
              </mc:Choice>
              <mc:Fallback>
                <p:oleObj name="Equation" r:id="rId13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038" y="4337050"/>
                        <a:ext cx="8524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89213" y="5283200"/>
            <a:ext cx="1290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General Solution: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925888" y="5324475"/>
          <a:ext cx="2403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5" imgW="1002960" imgH="253800" progId="Equation.DSMT4">
                  <p:embed/>
                </p:oleObj>
              </mc:Choice>
              <mc:Fallback>
                <p:oleObj name="Equation" r:id="rId15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5324475"/>
                        <a:ext cx="24034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770313" y="5183188"/>
            <a:ext cx="2687637" cy="860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1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utoUpdateAnimBg="0"/>
      <p:bldP spid="12" grpId="0"/>
      <p:bldP spid="14" grpId="0"/>
      <p:bldP spid="17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870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Section 4.1 – Antiderivatives and Indefinite Integration</vt:lpstr>
      <vt:lpstr>Reversing Differentiation</vt:lpstr>
      <vt:lpstr>Antiderivative</vt:lpstr>
      <vt:lpstr>The Uniqueness of Antiderivatives</vt:lpstr>
      <vt:lpstr>Antiderivatives of the Same Function Differ by a Constant</vt:lpstr>
      <vt:lpstr>Differential Equation</vt:lpstr>
      <vt:lpstr>Example 1</vt:lpstr>
      <vt:lpstr>Example 2</vt:lpstr>
      <vt:lpstr>Example 3</vt:lpstr>
      <vt:lpstr>Example 4</vt:lpstr>
      <vt:lpstr>Example 5</vt:lpstr>
      <vt:lpstr>Antiderivative Notation</vt:lpstr>
      <vt:lpstr>New Notation with old Examples</vt:lpstr>
      <vt:lpstr>Basic Integration Rules</vt:lpstr>
      <vt:lpstr>Basic Integration Rules</vt:lpstr>
      <vt:lpstr>Basic Integration Rules</vt:lpstr>
      <vt:lpstr>Example 1</vt:lpstr>
      <vt:lpstr>Example 2</vt:lpstr>
      <vt:lpstr>Example 3</vt:lpstr>
      <vt:lpstr>Example 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 – Antiderivatives and Indefinite Integration</dc:title>
  <dc:creator>mwells</dc:creator>
  <cp:lastModifiedBy>teacherhs</cp:lastModifiedBy>
  <cp:revision>1</cp:revision>
  <dcterms:created xsi:type="dcterms:W3CDTF">2012-12-11T01:05:52Z</dcterms:created>
  <dcterms:modified xsi:type="dcterms:W3CDTF">2017-12-18T14:20:27Z</dcterms:modified>
</cp:coreProperties>
</file>