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25"/>
  </p:notesMasterIdLst>
  <p:sldIdLst>
    <p:sldId id="256" r:id="rId4"/>
    <p:sldId id="257" r:id="rId5"/>
    <p:sldId id="258" r:id="rId6"/>
    <p:sldId id="260" r:id="rId7"/>
    <p:sldId id="261" r:id="rId8"/>
    <p:sldId id="265" r:id="rId9"/>
    <p:sldId id="277" r:id="rId10"/>
    <p:sldId id="278" r:id="rId11"/>
    <p:sldId id="279" r:id="rId12"/>
    <p:sldId id="280" r:id="rId13"/>
    <p:sldId id="281" r:id="rId14"/>
    <p:sldId id="290" r:id="rId15"/>
    <p:sldId id="291" r:id="rId16"/>
    <p:sldId id="293" r:id="rId17"/>
    <p:sldId id="294" r:id="rId18"/>
    <p:sldId id="296" r:id="rId19"/>
    <p:sldId id="297" r:id="rId20"/>
    <p:sldId id="302" r:id="rId21"/>
    <p:sldId id="303" r:id="rId22"/>
    <p:sldId id="304" r:id="rId23"/>
    <p:sldId id="30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81" d="100"/>
          <a:sy n="81" d="100"/>
        </p:scale>
        <p:origin x="336" y="6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31A830-FA0C-4A13-B28B-D3917D747C2E}" type="datetimeFigureOut">
              <a:rPr lang="en-IE" smtClean="0"/>
              <a:t>09/09/2014</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D1C040-C068-420A-94AB-035F52A61D2B}" type="slidenum">
              <a:rPr lang="en-IE" smtClean="0"/>
              <a:t>‹#›</a:t>
            </a:fld>
            <a:endParaRPr lang="en-IE"/>
          </a:p>
        </p:txBody>
      </p:sp>
    </p:spTree>
    <p:extLst>
      <p:ext uri="{BB962C8B-B14F-4D97-AF65-F5344CB8AC3E}">
        <p14:creationId xmlns:p14="http://schemas.microsoft.com/office/powerpoint/2010/main" val="199318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IE" dirty="0" smtClean="0"/>
              <a:t>Quiz:</a:t>
            </a:r>
            <a:r>
              <a:rPr lang="en-IE" baseline="0" dirty="0" smtClean="0"/>
              <a:t> Working in Pairs- Discuss question. Hold up answer on whiteboard. </a:t>
            </a:r>
          </a:p>
          <a:p>
            <a:pPr eaLnBrk="1" hangingPunct="1">
              <a:spcBef>
                <a:spcPct val="0"/>
              </a:spcBef>
            </a:pPr>
            <a:r>
              <a:rPr lang="en-IE" baseline="0" dirty="0" smtClean="0"/>
              <a:t>Ask further questions to ensure all students understand. </a:t>
            </a:r>
          </a:p>
          <a:p>
            <a:pPr eaLnBrk="1" hangingPunct="1">
              <a:spcBef>
                <a:spcPct val="0"/>
              </a:spcBef>
            </a:pPr>
            <a:r>
              <a:rPr lang="en-IE" dirty="0" err="1" smtClean="0"/>
              <a:t>Eg</a:t>
            </a:r>
            <a:r>
              <a:rPr lang="en-IE" dirty="0" smtClean="0"/>
              <a:t>. Give me examples of natural numbers.</a:t>
            </a:r>
          </a:p>
          <a:p>
            <a:pPr eaLnBrk="1" hangingPunct="1">
              <a:spcBef>
                <a:spcPct val="0"/>
              </a:spcBef>
            </a:pPr>
            <a:r>
              <a:rPr lang="en-IE" dirty="0" err="1" smtClean="0"/>
              <a:t>Eg</a:t>
            </a:r>
            <a:r>
              <a:rPr lang="en-IE" dirty="0" smtClean="0"/>
              <a:t>. Give me an example of something that is not a natural</a:t>
            </a:r>
            <a:r>
              <a:rPr lang="en-IE" baseline="0" dirty="0" smtClean="0"/>
              <a:t> number</a:t>
            </a:r>
          </a:p>
          <a:p>
            <a:pPr eaLnBrk="1" hangingPunct="1">
              <a:spcBef>
                <a:spcPct val="0"/>
              </a:spcBef>
            </a:pPr>
            <a:endParaRPr lang="en-IE" baseline="0" dirty="0" smtClean="0"/>
          </a:p>
          <a:p>
            <a:pPr eaLnBrk="1" hangingPunct="1">
              <a:spcBef>
                <a:spcPct val="0"/>
              </a:spcBef>
            </a:pPr>
            <a:r>
              <a:rPr lang="en-IE" baseline="0" dirty="0" smtClean="0"/>
              <a:t>Is “0” a natural number ? What is the smallest natural number?</a:t>
            </a:r>
          </a:p>
          <a:p>
            <a:pPr eaLnBrk="1" hangingPunct="1">
              <a:spcBef>
                <a:spcPct val="0"/>
              </a:spcBef>
            </a:pPr>
            <a:endParaRPr lang="en-IE" baseline="0" dirty="0" smtClean="0"/>
          </a:p>
          <a:p>
            <a:pPr eaLnBrk="1" hangingPunct="1">
              <a:spcBef>
                <a:spcPct val="0"/>
              </a:spcBef>
            </a:pPr>
            <a:r>
              <a:rPr lang="en-IE" baseline="0" dirty="0" smtClean="0"/>
              <a:t>Explain why ½ is not a natural no.</a:t>
            </a:r>
          </a:p>
          <a:p>
            <a:pPr eaLnBrk="1" hangingPunct="1">
              <a:spcBef>
                <a:spcPct val="0"/>
              </a:spcBef>
            </a:pPr>
            <a:r>
              <a:rPr lang="en-IE" baseline="0" dirty="0" smtClean="0"/>
              <a:t> Is 4.25 a natural no. ?</a:t>
            </a:r>
          </a:p>
          <a:p>
            <a:pPr eaLnBrk="1" hangingPunct="1">
              <a:spcBef>
                <a:spcPct val="0"/>
              </a:spcBef>
            </a:pPr>
            <a:r>
              <a:rPr lang="en-IE" baseline="0" dirty="0" smtClean="0"/>
              <a:t>Is 2/1 a natural number?</a:t>
            </a:r>
          </a:p>
          <a:p>
            <a:pPr eaLnBrk="1" hangingPunct="1">
              <a:spcBef>
                <a:spcPct val="0"/>
              </a:spcBef>
            </a:pPr>
            <a:endParaRPr lang="en-IE" baseline="0" dirty="0" smtClean="0"/>
          </a:p>
          <a:p>
            <a:pPr eaLnBrk="1" hangingPunct="1">
              <a:spcBef>
                <a:spcPct val="0"/>
              </a:spcBef>
            </a:pPr>
            <a:r>
              <a:rPr lang="en-IE" baseline="0" dirty="0" smtClean="0"/>
              <a:t>Ah so we can only have whole numbers.</a:t>
            </a:r>
          </a:p>
          <a:p>
            <a:pPr eaLnBrk="1" hangingPunct="1">
              <a:spcBef>
                <a:spcPct val="0"/>
              </a:spcBef>
            </a:pPr>
            <a:r>
              <a:rPr lang="en-IE" baseline="0" dirty="0" smtClean="0"/>
              <a:t>Does anyone remember the symbol for the natural numbers?</a:t>
            </a:r>
          </a:p>
          <a:p>
            <a:pPr eaLnBrk="1" hangingPunct="1">
              <a:spcBef>
                <a:spcPct val="0"/>
              </a:spcBef>
            </a:pPr>
            <a:r>
              <a:rPr lang="en-IE" baseline="0" dirty="0" smtClean="0"/>
              <a:t>How many natural numbers are there? Infinite amount</a:t>
            </a:r>
          </a:p>
          <a:p>
            <a:pPr eaLnBrk="1" hangingPunct="1">
              <a:spcBef>
                <a:spcPct val="0"/>
              </a:spcBef>
            </a:pPr>
            <a:r>
              <a:rPr lang="en-IE" b="1" baseline="0" dirty="0" smtClean="0"/>
              <a:t>Why do we need the natural numbers? They are the numbers for counting 1, 2, </a:t>
            </a:r>
            <a:r>
              <a:rPr lang="en-IE" b="1" baseline="0" dirty="0" err="1" smtClean="0"/>
              <a:t>etc</a:t>
            </a:r>
            <a:endParaRPr lang="en-IE" b="1" baseline="0" dirty="0" smtClean="0"/>
          </a:p>
          <a:p>
            <a:pPr eaLnBrk="1" hangingPunct="1">
              <a:spcBef>
                <a:spcPct val="0"/>
              </a:spcBef>
            </a:pPr>
            <a:r>
              <a:rPr lang="en-IE" b="1" baseline="0" dirty="0" smtClean="0"/>
              <a:t>What is the smallest natural number? 1</a:t>
            </a:r>
          </a:p>
          <a:p>
            <a:pPr eaLnBrk="1" hangingPunct="1">
              <a:spcBef>
                <a:spcPct val="0"/>
              </a:spcBef>
            </a:pPr>
            <a:endParaRPr lang="en-IE" b="1" baseline="0" dirty="0" smtClean="0"/>
          </a:p>
          <a:p>
            <a:pPr eaLnBrk="1" hangingPunct="1">
              <a:spcBef>
                <a:spcPct val="0"/>
              </a:spcBef>
            </a:pPr>
            <a:r>
              <a:rPr lang="en-IE" b="1" baseline="0" dirty="0" smtClean="0"/>
              <a:t>Needed to solve questions such as x+2=5</a:t>
            </a:r>
          </a:p>
          <a:p>
            <a:pPr eaLnBrk="1" hangingPunct="1">
              <a:spcBef>
                <a:spcPct val="0"/>
              </a:spcBef>
            </a:pPr>
            <a:endParaRPr lang="en-IE" b="1" baseline="0" dirty="0" smtClean="0"/>
          </a:p>
          <a:p>
            <a:pPr eaLnBrk="1" hangingPunct="1">
              <a:spcBef>
                <a:spcPct val="0"/>
              </a:spcBef>
            </a:pPr>
            <a:endParaRPr lang="en-IE" dirty="0" smtClean="0"/>
          </a:p>
        </p:txBody>
      </p:sp>
      <p:sp>
        <p:nvSpPr>
          <p:cNvPr id="17411" name="Slide Number Placeholder 3"/>
          <p:cNvSpPr txBox="1">
            <a:spLocks noGrp="1"/>
          </p:cNvSpPr>
          <p:nvPr/>
        </p:nvSpPr>
        <p:spPr bwMode="auto">
          <a:xfrm>
            <a:off x="3884614" y="8685213"/>
            <a:ext cx="2971800" cy="457200"/>
          </a:xfrm>
          <a:prstGeom prst="rect">
            <a:avLst/>
          </a:prstGeom>
          <a:noFill/>
          <a:ln>
            <a:miter lim="800000"/>
            <a:headEnd/>
            <a:tailEnd/>
          </a:ln>
        </p:spPr>
        <p:txBody>
          <a:bodyPr lIns="91430" tIns="45715" rIns="91430" bIns="45715" anchor="b"/>
          <a:lstStyle/>
          <a:p>
            <a:pPr algn="r">
              <a:defRPr/>
            </a:pPr>
            <a:fld id="{23DCA432-5271-4C46-8625-26591397346F}" type="slidenum">
              <a:rPr lang="en-IE" sz="1200">
                <a:solidFill>
                  <a:prstClr val="black"/>
                </a:solidFill>
              </a:rPr>
              <a:pPr algn="r">
                <a:defRPr/>
              </a:pPr>
              <a:t>1</a:t>
            </a:fld>
            <a:endParaRPr lang="en-IE" sz="120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5571">
              <a:defRPr/>
            </a:pPr>
            <a:r>
              <a:rPr lang="en-IE" sz="1100" dirty="0"/>
              <a:t>Rational numbers are everywhere along the number line. However close you look, there will be lots and lots more. So surely there is no space let for any other numbers? Unfortunately this assumption is wrong.</a:t>
            </a:r>
            <a:endParaRPr lang="en-IE" b="1" baseline="0" dirty="0" smtClean="0"/>
          </a:p>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10</a:t>
            </a:fld>
            <a:endParaRPr lang="en-IE">
              <a:solidFill>
                <a:prstClr val="black"/>
              </a:solidFill>
            </a:endParaRPr>
          </a:p>
        </p:txBody>
      </p:sp>
    </p:spTree>
    <p:extLst>
      <p:ext uri="{BB962C8B-B14F-4D97-AF65-F5344CB8AC3E}">
        <p14:creationId xmlns:p14="http://schemas.microsoft.com/office/powerpoint/2010/main" val="1190759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5571">
              <a:defRPr/>
            </a:pPr>
            <a:r>
              <a:rPr lang="en-IE" sz="1100" dirty="0"/>
              <a:t>Rational numbers are everywhere along the number line. However close you look, there will be lots and lots more. So surely there is no space let for any other numbers? Unfortunately this assumption is wrong.</a:t>
            </a:r>
            <a:endParaRPr lang="en-IE" b="1" baseline="0" dirty="0" smtClean="0"/>
          </a:p>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11</a:t>
            </a:fld>
            <a:endParaRPr lang="en-IE">
              <a:solidFill>
                <a:prstClr val="black"/>
              </a:solidFill>
            </a:endParaRPr>
          </a:p>
        </p:txBody>
      </p:sp>
    </p:spTree>
    <p:extLst>
      <p:ext uri="{BB962C8B-B14F-4D97-AF65-F5344CB8AC3E}">
        <p14:creationId xmlns:p14="http://schemas.microsoft.com/office/powerpoint/2010/main" val="1190759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a:defRPr/>
            </a:pPr>
            <a:r>
              <a:rPr lang="en-IE" dirty="0"/>
              <a:t>Now we can easily see that the first 4 examples can be expressed as a fraction so they are rational. We want to look at the numbers that cannot be expressed as a fraction .</a:t>
            </a:r>
          </a:p>
          <a:p>
            <a:pPr defTabSz="914303">
              <a:defRPr/>
            </a:pPr>
            <a:r>
              <a:rPr lang="en-IE" dirty="0"/>
              <a:t>We have to press the change button here to go to decimals. Even if you use the change button here with the 3</a:t>
            </a:r>
            <a:r>
              <a:rPr lang="en-IE" baseline="30000" dirty="0"/>
              <a:t>rd</a:t>
            </a:r>
            <a:r>
              <a:rPr lang="en-IE" dirty="0"/>
              <a:t> and 4</a:t>
            </a:r>
            <a:r>
              <a:rPr lang="en-IE" baseline="30000" dirty="0"/>
              <a:t>th</a:t>
            </a:r>
            <a:r>
              <a:rPr lang="en-IE" dirty="0"/>
              <a:t> one it is very easy to show that 3 and 4 have repeating patterns.</a:t>
            </a:r>
          </a:p>
          <a:p>
            <a:pPr defTabSz="914303">
              <a:defRPr/>
            </a:pPr>
            <a:endParaRPr lang="en-IE" dirty="0"/>
          </a:p>
          <a:p>
            <a:pPr defTabSz="914303">
              <a:defRPr/>
            </a:pPr>
            <a:r>
              <a:rPr lang="en-IE" dirty="0"/>
              <a:t>But if you look at the last 5-they seem to be numbers where there no pattern and at this stage it’s important to mention that these numbers are non repeating and non terminating. Our calculators only display a certain number of numbers after the decimal but on a computer we can show that the numbers go on and on.</a:t>
            </a:r>
          </a:p>
          <a:p>
            <a:pPr defTabSz="914303">
              <a:defRPr/>
            </a:pPr>
            <a:endParaRPr lang="en-IE" dirty="0"/>
          </a:p>
          <a:p>
            <a:r>
              <a:rPr lang="en-IE" dirty="0"/>
              <a:t>To give you an example look at √2 generated on a computer.</a:t>
            </a:r>
          </a:p>
          <a:p>
            <a:endParaRPr lang="en-IE" dirty="0"/>
          </a:p>
          <a:p>
            <a:r>
              <a:rPr lang="en-IE" dirty="0"/>
              <a:t>These numbers that cannot be expressed as a fraction.</a:t>
            </a:r>
          </a:p>
          <a:p>
            <a:r>
              <a:rPr lang="en-IE" dirty="0"/>
              <a:t>Whenever the decimal expansion of a number is non-terminating and non-recurring that number is irrational.</a:t>
            </a:r>
          </a:p>
          <a:p>
            <a:endParaRPr lang="en-IE" dirty="0"/>
          </a:p>
          <a:p>
            <a:r>
              <a:rPr lang="en-IE" b="1" dirty="0"/>
              <a:t>Have a discussion about irrational numbers here.</a:t>
            </a:r>
          </a:p>
          <a:p>
            <a:r>
              <a:rPr lang="en-IE" b="1" dirty="0"/>
              <a:t>Root 4,root 2, root 3, root 4, root 5 </a:t>
            </a:r>
            <a:r>
              <a:rPr lang="en-IE" b="1" dirty="0" err="1"/>
              <a:t>etc</a:t>
            </a:r>
            <a:r>
              <a:rPr lang="en-IE" b="1" dirty="0"/>
              <a:t> notice anything?? What about – examples? What about 1+root 2? What about root2/2 </a:t>
            </a:r>
            <a:r>
              <a:rPr lang="en-IE" b="1" dirty="0" err="1"/>
              <a:t>etc</a:t>
            </a:r>
            <a:r>
              <a:rPr lang="en-IE" b="1" dirty="0"/>
              <a:t> +/-Root primes. </a:t>
            </a:r>
            <a:r>
              <a:rPr lang="en-IE" b="1" dirty="0" err="1"/>
              <a:t>Etc</a:t>
            </a:r>
            <a:r>
              <a:rPr lang="en-IE" b="1" dirty="0"/>
              <a:t> </a:t>
            </a:r>
            <a:r>
              <a:rPr lang="en-IE" b="1" dirty="0" err="1"/>
              <a:t>etc</a:t>
            </a:r>
            <a:endParaRPr lang="en-IE" b="1" dirty="0"/>
          </a:p>
          <a:p>
            <a:endParaRPr lang="en-IE" b="1" dirty="0"/>
          </a:p>
          <a:p>
            <a:r>
              <a:rPr lang="en-IE" b="1" dirty="0"/>
              <a:t>There is an infinite amount of irrational numbers (</a:t>
            </a:r>
            <a:r>
              <a:rPr lang="en-IE" b="1" dirty="0" err="1"/>
              <a:t>infinately</a:t>
            </a:r>
            <a:r>
              <a:rPr lang="en-IE" b="1" dirty="0"/>
              <a:t> many more than rational numbers)</a:t>
            </a:r>
          </a:p>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12</a:t>
            </a:fld>
            <a:endParaRPr lang="en-IE">
              <a:solidFill>
                <a:prstClr val="black"/>
              </a:solidFill>
            </a:endParaRPr>
          </a:p>
        </p:txBody>
      </p:sp>
    </p:spTree>
    <p:extLst>
      <p:ext uri="{BB962C8B-B14F-4D97-AF65-F5344CB8AC3E}">
        <p14:creationId xmlns:p14="http://schemas.microsoft.com/office/powerpoint/2010/main" val="4279921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a:defRPr/>
            </a:pPr>
            <a:r>
              <a:rPr lang="en-IE" dirty="0"/>
              <a:t>Now we can easily see that the first 4 examples can be expressed as a fraction so they are rational. We want to look at the numbers that cannot be expressed as a fraction .</a:t>
            </a:r>
          </a:p>
          <a:p>
            <a:pPr defTabSz="914303">
              <a:defRPr/>
            </a:pPr>
            <a:r>
              <a:rPr lang="en-IE" dirty="0"/>
              <a:t>We have to press the change button here to go to decimals. Even if you use the change button here with the 3</a:t>
            </a:r>
            <a:r>
              <a:rPr lang="en-IE" baseline="30000" dirty="0"/>
              <a:t>rd</a:t>
            </a:r>
            <a:r>
              <a:rPr lang="en-IE" dirty="0"/>
              <a:t> and 4</a:t>
            </a:r>
            <a:r>
              <a:rPr lang="en-IE" baseline="30000" dirty="0"/>
              <a:t>th</a:t>
            </a:r>
            <a:r>
              <a:rPr lang="en-IE" dirty="0"/>
              <a:t> one it is very easy to show that 3 and 4 have repeating patterns.</a:t>
            </a:r>
          </a:p>
          <a:p>
            <a:pPr defTabSz="914303">
              <a:defRPr/>
            </a:pPr>
            <a:endParaRPr lang="en-IE" dirty="0"/>
          </a:p>
          <a:p>
            <a:pPr defTabSz="914303">
              <a:defRPr/>
            </a:pPr>
            <a:r>
              <a:rPr lang="en-IE" dirty="0"/>
              <a:t>But if you look at the last 5-they seem to be numbers where there no pattern and at this stage it’s important to mention that these numbers are non repeating and non terminating. Our calculators only display a certain number of numbers after the decimal but on a computer we can show that the numbers go on and on.</a:t>
            </a:r>
          </a:p>
          <a:p>
            <a:pPr defTabSz="914303">
              <a:defRPr/>
            </a:pPr>
            <a:endParaRPr lang="en-IE" dirty="0"/>
          </a:p>
          <a:p>
            <a:r>
              <a:rPr lang="en-IE" dirty="0"/>
              <a:t>To give you an example look at √2 generated on a computer.</a:t>
            </a:r>
          </a:p>
          <a:p>
            <a:endParaRPr lang="en-IE" dirty="0"/>
          </a:p>
          <a:p>
            <a:r>
              <a:rPr lang="en-IE" dirty="0"/>
              <a:t>These numbers that cannot be expressed as a fraction.</a:t>
            </a:r>
          </a:p>
          <a:p>
            <a:r>
              <a:rPr lang="en-IE" dirty="0"/>
              <a:t>Whenever the decimal expansion of a number is non-terminating and non-recurring that number is irrational.</a:t>
            </a:r>
          </a:p>
          <a:p>
            <a:endParaRPr lang="en-IE" dirty="0"/>
          </a:p>
          <a:p>
            <a:r>
              <a:rPr lang="en-IE" b="1" dirty="0"/>
              <a:t>Have a discussion about irrational numbers here.</a:t>
            </a:r>
          </a:p>
          <a:p>
            <a:r>
              <a:rPr lang="en-IE" b="1" dirty="0"/>
              <a:t>Root 4,root 2, root 3, root 4, root 5 </a:t>
            </a:r>
            <a:r>
              <a:rPr lang="en-IE" b="1" dirty="0" err="1"/>
              <a:t>etc</a:t>
            </a:r>
            <a:r>
              <a:rPr lang="en-IE" b="1" dirty="0"/>
              <a:t> notice anything?? What about – examples? What about 1+root 2? What about root2/2 </a:t>
            </a:r>
            <a:r>
              <a:rPr lang="en-IE" b="1" dirty="0" err="1"/>
              <a:t>etc</a:t>
            </a:r>
            <a:r>
              <a:rPr lang="en-IE" b="1" dirty="0"/>
              <a:t> +/-Root primes. </a:t>
            </a:r>
            <a:r>
              <a:rPr lang="en-IE" b="1" dirty="0" err="1"/>
              <a:t>Etc</a:t>
            </a:r>
            <a:r>
              <a:rPr lang="en-IE" b="1" dirty="0"/>
              <a:t> </a:t>
            </a:r>
            <a:r>
              <a:rPr lang="en-IE" b="1" dirty="0" err="1"/>
              <a:t>etc</a:t>
            </a:r>
            <a:endParaRPr lang="en-IE" b="1" dirty="0"/>
          </a:p>
          <a:p>
            <a:endParaRPr lang="en-IE" b="1" dirty="0"/>
          </a:p>
          <a:p>
            <a:r>
              <a:rPr lang="en-IE" b="1" dirty="0"/>
              <a:t>There is an infinite amount of irrational numbers (</a:t>
            </a:r>
            <a:r>
              <a:rPr lang="en-IE" b="1" dirty="0" err="1"/>
              <a:t>infinately</a:t>
            </a:r>
            <a:r>
              <a:rPr lang="en-IE" b="1" dirty="0"/>
              <a:t> many more than rational numbers)</a:t>
            </a:r>
          </a:p>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13</a:t>
            </a:fld>
            <a:endParaRPr lang="en-IE">
              <a:solidFill>
                <a:prstClr val="black"/>
              </a:solidFill>
            </a:endParaRPr>
          </a:p>
        </p:txBody>
      </p:sp>
    </p:spTree>
    <p:extLst>
      <p:ext uri="{BB962C8B-B14F-4D97-AF65-F5344CB8AC3E}">
        <p14:creationId xmlns:p14="http://schemas.microsoft.com/office/powerpoint/2010/main" val="4279921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a:defRPr/>
            </a:pPr>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15</a:t>
            </a:fld>
            <a:endParaRPr lang="en-IE">
              <a:solidFill>
                <a:prstClr val="black"/>
              </a:solidFill>
            </a:endParaRPr>
          </a:p>
        </p:txBody>
      </p:sp>
    </p:spTree>
    <p:extLst>
      <p:ext uri="{BB962C8B-B14F-4D97-AF65-F5344CB8AC3E}">
        <p14:creationId xmlns:p14="http://schemas.microsoft.com/office/powerpoint/2010/main" val="4279921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5571">
              <a:defRPr/>
            </a:pPr>
            <a:r>
              <a:rPr lang="en-IE" sz="1100" dirty="0"/>
              <a:t>Irrational numbers are everywhere along the number line. However close you look, there will be lots and lots more. So surely there is no space let for any other numbers? Unfortunately this assumption is wrong.</a:t>
            </a:r>
            <a:endParaRPr lang="en-IE" b="1" baseline="0" dirty="0" smtClean="0"/>
          </a:p>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16</a:t>
            </a:fld>
            <a:endParaRPr lang="en-IE">
              <a:solidFill>
                <a:prstClr val="black"/>
              </a:solidFill>
            </a:endParaRPr>
          </a:p>
        </p:txBody>
      </p:sp>
    </p:spTree>
    <p:extLst>
      <p:ext uri="{BB962C8B-B14F-4D97-AF65-F5344CB8AC3E}">
        <p14:creationId xmlns:p14="http://schemas.microsoft.com/office/powerpoint/2010/main" val="1190759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17</a:t>
            </a:fld>
            <a:endParaRPr lang="en-IE">
              <a:solidFill>
                <a:prstClr val="black"/>
              </a:solidFill>
            </a:endParaRPr>
          </a:p>
        </p:txBody>
      </p:sp>
    </p:spTree>
    <p:extLst>
      <p:ext uri="{BB962C8B-B14F-4D97-AF65-F5344CB8AC3E}">
        <p14:creationId xmlns:p14="http://schemas.microsoft.com/office/powerpoint/2010/main" val="1190759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There is no oval</a:t>
            </a:r>
            <a:r>
              <a:rPr lang="en-IE" baseline="0" dirty="0" smtClean="0"/>
              <a:t> for the irrational numbers. The rational and irrational numbers are disjointed.</a:t>
            </a:r>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18</a:t>
            </a:fld>
            <a:endParaRPr lang="en-IE">
              <a:solidFill>
                <a:prstClr val="black"/>
              </a:solidFill>
            </a:endParaRPr>
          </a:p>
        </p:txBody>
      </p:sp>
    </p:spTree>
    <p:extLst>
      <p:ext uri="{BB962C8B-B14F-4D97-AF65-F5344CB8AC3E}">
        <p14:creationId xmlns:p14="http://schemas.microsoft.com/office/powerpoint/2010/main" val="2118747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19</a:t>
            </a:fld>
            <a:endParaRPr lang="en-IE">
              <a:solidFill>
                <a:prstClr val="black"/>
              </a:solidFill>
            </a:endParaRPr>
          </a:p>
        </p:txBody>
      </p:sp>
    </p:spTree>
    <p:extLst>
      <p:ext uri="{BB962C8B-B14F-4D97-AF65-F5344CB8AC3E}">
        <p14:creationId xmlns:p14="http://schemas.microsoft.com/office/powerpoint/2010/main" val="3164065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Adapt this to include whatever numbers you wish.</a:t>
            </a:r>
          </a:p>
          <a:p>
            <a:endParaRPr lang="en-IE" baseline="0" dirty="0" smtClean="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20</a:t>
            </a:fld>
            <a:endParaRPr lang="en-IE">
              <a:solidFill>
                <a:prstClr val="black"/>
              </a:solidFill>
            </a:endParaRPr>
          </a:p>
        </p:txBody>
      </p:sp>
    </p:spTree>
    <p:extLst>
      <p:ext uri="{BB962C8B-B14F-4D97-AF65-F5344CB8AC3E}">
        <p14:creationId xmlns:p14="http://schemas.microsoft.com/office/powerpoint/2010/main" val="115153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marL="216393" indent="-216393">
              <a:spcBef>
                <a:spcPct val="0"/>
              </a:spcBef>
              <a:buAutoNum type="arabicParenBoth"/>
            </a:pPr>
            <a:r>
              <a:rPr lang="en-IE" dirty="0" smtClean="0"/>
              <a:t>Give me some examples of integers.</a:t>
            </a:r>
          </a:p>
          <a:p>
            <a:pPr marL="216393" indent="-216393">
              <a:spcBef>
                <a:spcPct val="0"/>
              </a:spcBef>
              <a:buAutoNum type="arabicParenBoth"/>
            </a:pPr>
            <a:r>
              <a:rPr lang="en-IE" baseline="0" dirty="0" smtClean="0"/>
              <a:t>Can you explain then why B is not an answer.</a:t>
            </a:r>
          </a:p>
          <a:p>
            <a:pPr marL="216393" indent="-216393">
              <a:spcBef>
                <a:spcPct val="0"/>
              </a:spcBef>
              <a:buAutoNum type="arabicParenBoth"/>
            </a:pPr>
            <a:r>
              <a:rPr lang="en-IE" baseline="0" dirty="0" smtClean="0"/>
              <a:t>Can anyone remember its symbol. </a:t>
            </a:r>
          </a:p>
          <a:p>
            <a:pPr>
              <a:spcBef>
                <a:spcPct val="0"/>
              </a:spcBef>
            </a:pPr>
            <a:r>
              <a:rPr lang="en-IE" baseline="0" dirty="0" smtClean="0"/>
              <a:t>Z- comes from the German word </a:t>
            </a:r>
            <a:r>
              <a:rPr lang="en-IE" baseline="0" dirty="0" err="1" smtClean="0"/>
              <a:t>Zahl</a:t>
            </a:r>
            <a:r>
              <a:rPr lang="en-IE" baseline="0" dirty="0" smtClean="0"/>
              <a:t>-meaning number.</a:t>
            </a:r>
          </a:p>
          <a:p>
            <a:pPr marL="216393" indent="-216393">
              <a:spcBef>
                <a:spcPct val="0"/>
              </a:spcBef>
              <a:buAutoNum type="arabicParenBoth"/>
            </a:pPr>
            <a:endParaRPr lang="en-IE" baseline="0" dirty="0" smtClean="0"/>
          </a:p>
          <a:p>
            <a:pPr marL="216393" indent="-216393" defTabSz="865571">
              <a:spcBef>
                <a:spcPct val="0"/>
              </a:spcBef>
              <a:buFontTx/>
              <a:buAutoNum type="arabicParenBoth"/>
              <a:defRPr/>
            </a:pPr>
            <a:r>
              <a:rPr lang="en-IE" baseline="0" dirty="0" smtClean="0"/>
              <a:t>How many integers are there? Infinite amount</a:t>
            </a:r>
          </a:p>
          <a:p>
            <a:pPr marL="216393" indent="-216393" defTabSz="865571">
              <a:spcBef>
                <a:spcPct val="0"/>
              </a:spcBef>
              <a:buFontTx/>
              <a:buAutoNum type="arabicParenBoth"/>
              <a:defRPr/>
            </a:pPr>
            <a:endParaRPr lang="en-IE" baseline="0" dirty="0" smtClean="0"/>
          </a:p>
          <a:p>
            <a:pPr defTabSz="865571">
              <a:spcBef>
                <a:spcPct val="0"/>
              </a:spcBef>
              <a:defRPr/>
            </a:pPr>
            <a:r>
              <a:rPr lang="en-IE" b="1" baseline="0" dirty="0" smtClean="0"/>
              <a:t>Why do we need the integers?</a:t>
            </a:r>
          </a:p>
          <a:p>
            <a:pPr defTabSz="865571">
              <a:spcBef>
                <a:spcPct val="0"/>
              </a:spcBef>
              <a:defRPr/>
            </a:pPr>
            <a:r>
              <a:rPr lang="en-IE" baseline="0" dirty="0" smtClean="0"/>
              <a:t>Historically, the ﬁrst occurrence of a negative number is connected with the notion of a debt.</a:t>
            </a:r>
          </a:p>
          <a:p>
            <a:pPr eaLnBrk="1" hangingPunct="1">
              <a:spcBef>
                <a:spcPct val="0"/>
              </a:spcBef>
            </a:pPr>
            <a:r>
              <a:rPr lang="en-IE" dirty="0" smtClean="0"/>
              <a:t>To do some basic computing: such as the sum of two numbers together and also</a:t>
            </a:r>
          </a:p>
          <a:p>
            <a:pPr eaLnBrk="1" hangingPunct="1">
              <a:spcBef>
                <a:spcPct val="0"/>
              </a:spcBef>
            </a:pPr>
            <a:r>
              <a:rPr lang="en-IE" dirty="0" smtClean="0"/>
              <a:t>to subtract one number from another number. Little reﬂection shows that to be</a:t>
            </a:r>
          </a:p>
          <a:p>
            <a:pPr eaLnBrk="1" hangingPunct="1">
              <a:spcBef>
                <a:spcPct val="0"/>
              </a:spcBef>
            </a:pPr>
            <a:r>
              <a:rPr lang="en-IE" dirty="0" smtClean="0"/>
              <a:t>able to do this for all numbers, negative numbers needed to be introduced. Suppose</a:t>
            </a:r>
          </a:p>
          <a:p>
            <a:pPr eaLnBrk="1" hangingPunct="1">
              <a:spcBef>
                <a:spcPct val="0"/>
              </a:spcBef>
            </a:pPr>
            <a:r>
              <a:rPr lang="en-IE" dirty="0" smtClean="0"/>
              <a:t>we would like subtract 1000 from 500. Then without the negative numbers, this</a:t>
            </a:r>
          </a:p>
          <a:p>
            <a:pPr eaLnBrk="1" hangingPunct="1">
              <a:spcBef>
                <a:spcPct val="0"/>
              </a:spcBef>
            </a:pPr>
            <a:r>
              <a:rPr lang="en-IE" dirty="0" smtClean="0"/>
              <a:t>subtraction would not be deﬁned because there exists no natural number which</a:t>
            </a:r>
          </a:p>
          <a:p>
            <a:pPr eaLnBrk="1" hangingPunct="1">
              <a:spcBef>
                <a:spcPct val="0"/>
              </a:spcBef>
            </a:pPr>
            <a:r>
              <a:rPr lang="en-IE" dirty="0" smtClean="0"/>
              <a:t>is equal to 500−1000. </a:t>
            </a:r>
          </a:p>
          <a:p>
            <a:pPr eaLnBrk="1" hangingPunct="1">
              <a:spcBef>
                <a:spcPct val="0"/>
              </a:spcBef>
            </a:pPr>
            <a:endParaRPr lang="en-IE" dirty="0" smtClean="0"/>
          </a:p>
          <a:p>
            <a:pPr eaLnBrk="1" hangingPunct="1">
              <a:spcBef>
                <a:spcPct val="0"/>
              </a:spcBef>
            </a:pPr>
            <a:r>
              <a:rPr lang="en-IE" dirty="0" smtClean="0"/>
              <a:t>Needed Integer numbers to solve </a:t>
            </a:r>
            <a:r>
              <a:rPr lang="en-IE" dirty="0" err="1" smtClean="0"/>
              <a:t>eg</a:t>
            </a:r>
            <a:r>
              <a:rPr lang="en-IE" dirty="0" smtClean="0"/>
              <a:t>. x+5=3</a:t>
            </a:r>
          </a:p>
        </p:txBody>
      </p:sp>
      <p:sp>
        <p:nvSpPr>
          <p:cNvPr id="17411" name="Slide Number Placeholder 3"/>
          <p:cNvSpPr txBox="1">
            <a:spLocks noGrp="1"/>
          </p:cNvSpPr>
          <p:nvPr/>
        </p:nvSpPr>
        <p:spPr bwMode="auto">
          <a:xfrm>
            <a:off x="3884614" y="8685213"/>
            <a:ext cx="2971800" cy="457200"/>
          </a:xfrm>
          <a:prstGeom prst="rect">
            <a:avLst/>
          </a:prstGeom>
          <a:noFill/>
          <a:ln>
            <a:miter lim="800000"/>
            <a:headEnd/>
            <a:tailEnd/>
          </a:ln>
        </p:spPr>
        <p:txBody>
          <a:bodyPr lIns="91430" tIns="45715" rIns="91430" bIns="45715" anchor="b"/>
          <a:lstStyle/>
          <a:p>
            <a:pPr algn="r">
              <a:defRPr/>
            </a:pPr>
            <a:fld id="{23DCA432-5271-4C46-8625-26591397346F}" type="slidenum">
              <a:rPr lang="en-IE" sz="1200">
                <a:solidFill>
                  <a:prstClr val="black"/>
                </a:solidFill>
              </a:rPr>
              <a:pPr algn="r">
                <a:defRPr/>
              </a:pPr>
              <a:t>2</a:t>
            </a:fld>
            <a:endParaRPr lang="en-IE" sz="1200"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baseline="0" dirty="0" smtClean="0"/>
          </a:p>
          <a:p>
            <a:r>
              <a:rPr lang="en-IE" baseline="0" dirty="0" smtClean="0"/>
              <a:t>70/11=6.36363….</a:t>
            </a:r>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21</a:t>
            </a:fld>
            <a:endParaRPr lang="en-IE">
              <a:solidFill>
                <a:prstClr val="black"/>
              </a:solidFill>
            </a:endParaRPr>
          </a:p>
        </p:txBody>
      </p:sp>
    </p:spTree>
    <p:extLst>
      <p:ext uri="{BB962C8B-B14F-4D97-AF65-F5344CB8AC3E}">
        <p14:creationId xmlns:p14="http://schemas.microsoft.com/office/powerpoint/2010/main" val="1151536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baseline="0" dirty="0" smtClean="0"/>
          </a:p>
          <a:p>
            <a:pPr eaLnBrk="1" hangingPunct="1">
              <a:spcBef>
                <a:spcPct val="0"/>
              </a:spcBef>
            </a:pPr>
            <a:r>
              <a:rPr lang="en-IE" dirty="0" smtClean="0"/>
              <a:t>Explain</a:t>
            </a:r>
            <a:r>
              <a:rPr lang="en-IE" baseline="0" dirty="0" smtClean="0"/>
              <a:t> why that is so.</a:t>
            </a:r>
          </a:p>
          <a:p>
            <a:pPr eaLnBrk="1" hangingPunct="1">
              <a:spcBef>
                <a:spcPct val="0"/>
              </a:spcBef>
            </a:pPr>
            <a:r>
              <a:rPr lang="en-IE" baseline="0" dirty="0" smtClean="0"/>
              <a:t>What</a:t>
            </a:r>
            <a:r>
              <a:rPr lang="en-IE" dirty="0" smtClean="0"/>
              <a:t> does </a:t>
            </a:r>
            <a:r>
              <a:rPr lang="en-IE" b="1" dirty="0" smtClean="0"/>
              <a:t>subset</a:t>
            </a:r>
            <a:r>
              <a:rPr lang="en-IE" dirty="0" smtClean="0"/>
              <a:t> mean?</a:t>
            </a:r>
          </a:p>
          <a:p>
            <a:pPr eaLnBrk="1" hangingPunct="1">
              <a:spcBef>
                <a:spcPct val="0"/>
              </a:spcBef>
            </a:pPr>
            <a:endParaRPr lang="en-IE" dirty="0" smtClean="0"/>
          </a:p>
          <a:p>
            <a:pPr eaLnBrk="1" hangingPunct="1">
              <a:spcBef>
                <a:spcPct val="0"/>
              </a:spcBef>
            </a:pPr>
            <a:r>
              <a:rPr lang="en-IE" baseline="0" dirty="0" smtClean="0"/>
              <a:t>Could that statement be correct if it was the converse, if I swapped integers with natural numbers ‘No’, why??</a:t>
            </a:r>
          </a:p>
          <a:p>
            <a:pPr eaLnBrk="1" hangingPunct="1">
              <a:spcBef>
                <a:spcPct val="0"/>
              </a:spcBef>
            </a:pPr>
            <a:endParaRPr lang="en-IE" baseline="0" dirty="0" smtClean="0"/>
          </a:p>
          <a:p>
            <a:pPr defTabSz="865571">
              <a:spcBef>
                <a:spcPct val="0"/>
              </a:spcBef>
              <a:defRPr/>
            </a:pPr>
            <a:r>
              <a:rPr lang="en-IE" dirty="0" smtClean="0"/>
              <a:t>It</a:t>
            </a:r>
            <a:r>
              <a:rPr lang="en-IE" baseline="0" dirty="0" smtClean="0"/>
              <a:t> is so important that when we use True/False questions that we ask students to justify their answer as students often guess true or false.</a:t>
            </a:r>
          </a:p>
          <a:p>
            <a:pPr eaLnBrk="1" hangingPunct="1">
              <a:spcBef>
                <a:spcPct val="0"/>
              </a:spcBef>
            </a:pPr>
            <a:endParaRPr lang="en-IE" baseline="0" dirty="0" smtClean="0"/>
          </a:p>
          <a:p>
            <a:pPr eaLnBrk="1" hangingPunct="1">
              <a:spcBef>
                <a:spcPct val="0"/>
              </a:spcBef>
            </a:pPr>
            <a:endParaRPr lang="en-IE" baseline="0" dirty="0" smtClean="0"/>
          </a:p>
        </p:txBody>
      </p:sp>
      <p:sp>
        <p:nvSpPr>
          <p:cNvPr id="17411" name="Slide Number Placeholder 3"/>
          <p:cNvSpPr txBox="1">
            <a:spLocks noGrp="1"/>
          </p:cNvSpPr>
          <p:nvPr/>
        </p:nvSpPr>
        <p:spPr bwMode="auto">
          <a:xfrm>
            <a:off x="3884614" y="8685213"/>
            <a:ext cx="2971800" cy="457200"/>
          </a:xfrm>
          <a:prstGeom prst="rect">
            <a:avLst/>
          </a:prstGeom>
          <a:noFill/>
          <a:ln>
            <a:miter lim="800000"/>
            <a:headEnd/>
            <a:tailEnd/>
          </a:ln>
        </p:spPr>
        <p:txBody>
          <a:bodyPr lIns="91430" tIns="45715" rIns="91430" bIns="45715" anchor="b"/>
          <a:lstStyle/>
          <a:p>
            <a:pPr algn="r">
              <a:defRPr/>
            </a:pPr>
            <a:fld id="{23DCA432-5271-4C46-8625-26591397346F}" type="slidenum">
              <a:rPr lang="en-IE" sz="1200">
                <a:solidFill>
                  <a:prstClr val="black"/>
                </a:solidFill>
              </a:rPr>
              <a:pPr algn="r">
                <a:defRPr/>
              </a:pPr>
              <a:t>3</a:t>
            </a:fld>
            <a:endParaRPr lang="en-IE" sz="1200"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IE" dirty="0" smtClean="0"/>
              <a:t>Ok let’s mention another type of number,</a:t>
            </a:r>
            <a:r>
              <a:rPr lang="en-IE" baseline="0" dirty="0" smtClean="0"/>
              <a:t> the rational numbers.</a:t>
            </a:r>
          </a:p>
          <a:p>
            <a:r>
              <a:rPr lang="en-IE" sz="1100" b="1" dirty="0"/>
              <a:t>Why do we need the rational numbers?</a:t>
            </a:r>
          </a:p>
          <a:p>
            <a:endParaRPr lang="en-IE" sz="1100" b="1" dirty="0"/>
          </a:p>
          <a:p>
            <a:r>
              <a:rPr lang="en-IE" sz="1100" dirty="0"/>
              <a:t>The integers form a pretty comprehensive set of numbers. We can add them, subtract them and multiply them. Only when we want to divide two integers it doesn’t always work.</a:t>
            </a:r>
          </a:p>
          <a:p>
            <a:r>
              <a:rPr lang="en-IE" sz="1100" dirty="0"/>
              <a:t>The ratio 10 / 2 = 5 is simple. 8 / 2 = 4 is also simple. But what about if we wanted to divide 9 by 2: 9 / 2 is not quite as obvious. It has to be somewhere in between 4 and 5 – but unfortunately there aren’t any integers between 4 and 5.</a:t>
            </a:r>
          </a:p>
          <a:p>
            <a:r>
              <a:rPr lang="en-IE" sz="1100" dirty="0"/>
              <a:t>Therefore 9/2 must belong to a new group of numbers. These are called rational numbers and represented by the symbol  (for </a:t>
            </a:r>
            <a:r>
              <a:rPr lang="en-IE" sz="1100" b="1" i="1" dirty="0"/>
              <a:t>quotients</a:t>
            </a:r>
            <a:r>
              <a:rPr lang="en-IE" sz="1100" dirty="0"/>
              <a:t>). </a:t>
            </a:r>
          </a:p>
          <a:p>
            <a:endParaRPr lang="en-IE" sz="1100" dirty="0"/>
          </a:p>
          <a:p>
            <a:pPr eaLnBrk="1" hangingPunct="1">
              <a:spcBef>
                <a:spcPct val="0"/>
              </a:spcBef>
            </a:pPr>
            <a:endParaRPr lang="en-IE" dirty="0" smtClean="0"/>
          </a:p>
          <a:p>
            <a:pPr eaLnBrk="1" hangingPunct="1">
              <a:spcBef>
                <a:spcPct val="0"/>
              </a:spcBef>
            </a:pPr>
            <a:r>
              <a:rPr lang="en-IE" dirty="0" smtClean="0"/>
              <a:t>So</a:t>
            </a:r>
            <a:r>
              <a:rPr lang="en-IE" baseline="0" dirty="0" smtClean="0"/>
              <a:t> that’s why we choose A.</a:t>
            </a:r>
          </a:p>
          <a:p>
            <a:pPr eaLnBrk="1" hangingPunct="1">
              <a:spcBef>
                <a:spcPct val="0"/>
              </a:spcBef>
            </a:pPr>
            <a:r>
              <a:rPr lang="en-IE" b="1" dirty="0" smtClean="0"/>
              <a:t>Give me an examples of a rational</a:t>
            </a:r>
            <a:r>
              <a:rPr lang="en-IE" b="1" baseline="0" dirty="0" smtClean="0"/>
              <a:t> number. </a:t>
            </a:r>
            <a:endParaRPr lang="en-IE" baseline="0" dirty="0" smtClean="0"/>
          </a:p>
          <a:p>
            <a:pPr eaLnBrk="1" hangingPunct="1">
              <a:spcBef>
                <a:spcPct val="0"/>
              </a:spcBef>
            </a:pPr>
            <a:r>
              <a:rPr lang="en-IE" sz="1100" b="1" dirty="0"/>
              <a:t>Fractions usually have many representations. For example 1/2 = 2/4 = 3/6 and so on, therefore there is an infinite amount of rational numbers . In addition they can be written as decimal numbers such as 1/2 = 0.5 or 1/3 = 0.3333333… The decimal expansion of rational numbers is either finite (like 0.73), or it eventually consists of repeating blocks of digits (like 0.73454545…).</a:t>
            </a:r>
            <a:endParaRPr lang="en-IE" b="1" baseline="0" dirty="0" smtClean="0"/>
          </a:p>
          <a:p>
            <a:pPr eaLnBrk="1" hangingPunct="1">
              <a:spcBef>
                <a:spcPct val="0"/>
              </a:spcBef>
            </a:pPr>
            <a:endParaRPr lang="en-IE" baseline="0" dirty="0" smtClean="0"/>
          </a:p>
          <a:p>
            <a:pPr>
              <a:spcBef>
                <a:spcPct val="0"/>
              </a:spcBef>
            </a:pPr>
            <a:endParaRPr lang="en-IE" dirty="0" smtClean="0"/>
          </a:p>
          <a:p>
            <a:pPr eaLnBrk="1" hangingPunct="1">
              <a:spcBef>
                <a:spcPct val="0"/>
              </a:spcBef>
            </a:pPr>
            <a:endParaRPr lang="en-IE" b="1" baseline="0" dirty="0" smtClean="0"/>
          </a:p>
          <a:p>
            <a:pPr eaLnBrk="1" hangingPunct="1">
              <a:spcBef>
                <a:spcPct val="0"/>
              </a:spcBef>
            </a:pPr>
            <a:endParaRPr lang="en-IE" dirty="0" smtClean="0"/>
          </a:p>
        </p:txBody>
      </p:sp>
      <p:sp>
        <p:nvSpPr>
          <p:cNvPr id="17411" name="Slide Number Placeholder 3"/>
          <p:cNvSpPr txBox="1">
            <a:spLocks noGrp="1"/>
          </p:cNvSpPr>
          <p:nvPr/>
        </p:nvSpPr>
        <p:spPr bwMode="auto">
          <a:xfrm>
            <a:off x="3884614" y="8685213"/>
            <a:ext cx="2971800" cy="457200"/>
          </a:xfrm>
          <a:prstGeom prst="rect">
            <a:avLst/>
          </a:prstGeom>
          <a:noFill/>
          <a:ln>
            <a:miter lim="800000"/>
            <a:headEnd/>
            <a:tailEnd/>
          </a:ln>
        </p:spPr>
        <p:txBody>
          <a:bodyPr lIns="91430" tIns="45715" rIns="91430" bIns="45715" anchor="b"/>
          <a:lstStyle/>
          <a:p>
            <a:pPr algn="r">
              <a:defRPr/>
            </a:pPr>
            <a:fld id="{23DCA432-5271-4C46-8625-26591397346F}" type="slidenum">
              <a:rPr lang="en-IE" sz="1200">
                <a:solidFill>
                  <a:prstClr val="black"/>
                </a:solidFill>
              </a:rPr>
              <a:pPr algn="r">
                <a:defRPr/>
              </a:pPr>
              <a:t>4</a:t>
            </a:fld>
            <a:endParaRPr lang="en-IE" sz="1200"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mc:AlternateContent xmlns:mc="http://schemas.openxmlformats.org/markup-compatibility/2006" xmlns:a14="http://schemas.microsoft.com/office/drawing/2010/main">
        <mc:Choice Requires="a14">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IE" dirty="0" smtClean="0"/>
                  <a:t> F. Why?</a:t>
                </a:r>
              </a:p>
              <a:p>
                <a:pPr eaLnBrk="1" hangingPunct="1">
                  <a:spcBef>
                    <a:spcPct val="0"/>
                  </a:spcBef>
                </a:pPr>
                <a:r>
                  <a:rPr lang="en-IE" dirty="0" smtClean="0"/>
                  <a:t>Lets look at each of these . </a:t>
                </a:r>
                <a14:m>
                  <m:oMath xmlns:m="http://schemas.openxmlformats.org/officeDocument/2006/math">
                    <m:rad>
                      <m:radPr>
                        <m:degHide m:val="on"/>
                        <m:ctrlPr>
                          <a:rPr lang="en-IE" i="1" smtClean="0">
                            <a:latin typeface="Cambria Math"/>
                          </a:rPr>
                        </m:ctrlPr>
                      </m:radPr>
                      <m:deg/>
                      <m:e>
                        <m:r>
                          <a:rPr lang="en-IE" b="0" i="1" smtClean="0">
                            <a:latin typeface="Cambria Math"/>
                          </a:rPr>
                          <m:t>16</m:t>
                        </m:r>
                      </m:e>
                    </m:rad>
                    <m:r>
                      <a:rPr lang="en-IE" b="0" i="1" smtClean="0">
                        <a:latin typeface="Cambria Math"/>
                      </a:rPr>
                      <m:t>=</m:t>
                    </m:r>
                  </m:oMath>
                </a14:m>
                <a:r>
                  <a:rPr lang="en-IE" dirty="0" smtClean="0"/>
                  <a:t>4 can easily be turned into a fraction. </a:t>
                </a:r>
                <a:r>
                  <a:rPr lang="en-IE" dirty="0" err="1" smtClean="0"/>
                  <a:t>i.e</a:t>
                </a:r>
                <a:r>
                  <a:rPr lang="en-IE" dirty="0" smtClean="0"/>
                  <a:t>  4/1. So natural numbers are also rational numbers. What other square roots are rational? </a:t>
                </a:r>
                <a14:m>
                  <m:oMath xmlns:m="http://schemas.openxmlformats.org/officeDocument/2006/math">
                    <m:rad>
                      <m:radPr>
                        <m:degHide m:val="on"/>
                        <m:ctrlPr>
                          <a:rPr lang="en-IE" i="1" smtClean="0">
                            <a:latin typeface="Cambria Math"/>
                          </a:rPr>
                        </m:ctrlPr>
                      </m:radPr>
                      <m:deg/>
                      <m:e>
                        <m:r>
                          <a:rPr lang="en-IE" b="0" i="1" smtClean="0">
                            <a:latin typeface="Cambria Math"/>
                          </a:rPr>
                          <m:t>25 </m:t>
                        </m:r>
                        <m:r>
                          <a:rPr lang="en-IE" b="0" i="1" smtClean="0">
                            <a:latin typeface="Cambria Math"/>
                          </a:rPr>
                          <m:t>𝑒𝑡𝑐</m:t>
                        </m:r>
                        <m:r>
                          <a:rPr lang="en-IE" b="0" i="1" smtClean="0">
                            <a:latin typeface="Cambria Math"/>
                          </a:rPr>
                          <m:t>. </m:t>
                        </m:r>
                      </m:e>
                    </m:rad>
                  </m:oMath>
                </a14:m>
                <a:r>
                  <a:rPr lang="en-IE" dirty="0" smtClean="0"/>
                  <a:t> So</a:t>
                </a:r>
                <a:r>
                  <a:rPr lang="en-IE" baseline="0" dirty="0" smtClean="0"/>
                  <a:t> the square root of a perfect number is rational.</a:t>
                </a:r>
                <a:endParaRPr lang="en-IE" dirty="0" smtClean="0"/>
              </a:p>
              <a:p>
                <a:pPr eaLnBrk="1" hangingPunct="1">
                  <a:spcBef>
                    <a:spcPct val="0"/>
                  </a:spcBef>
                </a:pPr>
                <a:r>
                  <a:rPr lang="en-IE" dirty="0" smtClean="0"/>
                  <a:t>B is 1/3 so its rational. 2/5 is obvious. We’ll come back to D.</a:t>
                </a:r>
              </a:p>
              <a:p>
                <a:pPr eaLnBrk="1" hangingPunct="1">
                  <a:spcBef>
                    <a:spcPct val="0"/>
                  </a:spcBef>
                </a:pPr>
                <a:r>
                  <a:rPr lang="en-IE" dirty="0" smtClean="0"/>
                  <a:t>What</a:t>
                </a:r>
                <a:r>
                  <a:rPr lang="en-IE" baseline="0" dirty="0" smtClean="0"/>
                  <a:t> is it that thing there in E? It’s a recurring decimal. Does anyone know what fraction that is??  One of my favourites! 1/9.</a:t>
                </a:r>
              </a:p>
              <a:p>
                <a:pPr eaLnBrk="1" hangingPunct="1">
                  <a:spcBef>
                    <a:spcPct val="0"/>
                  </a:spcBef>
                </a:pPr>
                <a:r>
                  <a:rPr lang="en-IE" baseline="0" dirty="0" smtClean="0"/>
                  <a:t>What about F? -3.25 = -13/4</a:t>
                </a:r>
              </a:p>
              <a:p>
                <a:pPr eaLnBrk="1" hangingPunct="1">
                  <a:spcBef>
                    <a:spcPct val="0"/>
                  </a:spcBef>
                </a:pPr>
                <a:endParaRPr lang="en-IE" baseline="0" dirty="0" smtClean="0"/>
              </a:p>
              <a:p>
                <a:pPr eaLnBrk="1" hangingPunct="1">
                  <a:spcBef>
                    <a:spcPct val="0"/>
                  </a:spcBef>
                </a:pPr>
                <a:r>
                  <a:rPr lang="en-IE" baseline="0" dirty="0" smtClean="0"/>
                  <a:t>Well what about my students who maybe doesn’t know this that 0.1111 is 1/9 ? Calculator.</a:t>
                </a:r>
              </a:p>
              <a:p>
                <a:pPr eaLnBrk="1" hangingPunct="1">
                  <a:spcBef>
                    <a:spcPct val="0"/>
                  </a:spcBef>
                </a:pPr>
                <a:r>
                  <a:rPr lang="en-IE" baseline="0" dirty="0" smtClean="0"/>
                  <a:t>We can show students how to put recurring decimals into the calculator. Try another recurring decimal. Now we learned in first </a:t>
                </a:r>
                <a:r>
                  <a:rPr lang="en-IE" baseline="0" dirty="0" err="1" smtClean="0"/>
                  <a:t>yr</a:t>
                </a:r>
                <a:r>
                  <a:rPr lang="en-IE" baseline="0" dirty="0" smtClean="0"/>
                  <a:t> that recurring decimals can be all turned into fractions.</a:t>
                </a:r>
              </a:p>
              <a:p>
                <a:pPr eaLnBrk="1" hangingPunct="1">
                  <a:spcBef>
                    <a:spcPct val="0"/>
                  </a:spcBef>
                </a:pPr>
                <a:r>
                  <a:rPr lang="en-IE" baseline="0" dirty="0" smtClean="0"/>
                  <a:t> What about F?</a:t>
                </a:r>
              </a:p>
              <a:p>
                <a:pPr eaLnBrk="1" hangingPunct="1">
                  <a:spcBef>
                    <a:spcPct val="0"/>
                  </a:spcBef>
                </a:pPr>
                <a:endParaRPr lang="en-IE" baseline="0" dirty="0" smtClean="0"/>
              </a:p>
              <a:p>
                <a:pPr eaLnBrk="1" hangingPunct="1">
                  <a:spcBef>
                    <a:spcPct val="0"/>
                  </a:spcBef>
                </a:pPr>
                <a:r>
                  <a:rPr lang="en-IE" baseline="0" dirty="0" smtClean="0"/>
                  <a:t>Can the calculator help here? NO. It cannot turn 1.4142.. Into a fraction-so that’s a new type of number which we will meet in a few minutes.</a:t>
                </a:r>
              </a:p>
              <a:p>
                <a:pPr defTabSz="865571">
                  <a:spcBef>
                    <a:spcPct val="0"/>
                  </a:spcBef>
                  <a:defRPr/>
                </a:pPr>
                <a:r>
                  <a:rPr lang="en-GB" sz="1100" dirty="0"/>
                  <a:t>A </a:t>
                </a:r>
                <a:r>
                  <a:rPr lang="en-GB" sz="1100" b="1" u="sng" dirty="0">
                    <a:solidFill>
                      <a:srgbClr val="FF0000"/>
                    </a:solidFill>
                  </a:rPr>
                  <a:t>Rational number </a:t>
                </a:r>
                <a:r>
                  <a:rPr lang="en-GB" sz="1100" dirty="0"/>
                  <a:t>will have a decimal expansion that is </a:t>
                </a:r>
                <a:r>
                  <a:rPr lang="en-GB" sz="1100" b="1" dirty="0">
                    <a:solidFill>
                      <a:srgbClr val="FF0000"/>
                    </a:solidFill>
                  </a:rPr>
                  <a:t>terminating </a:t>
                </a:r>
                <a:r>
                  <a:rPr lang="en-GB" sz="1100" b="1" dirty="0"/>
                  <a:t>or</a:t>
                </a:r>
                <a:r>
                  <a:rPr lang="en-GB" sz="1100" b="1" dirty="0">
                    <a:solidFill>
                      <a:srgbClr val="FF0000"/>
                    </a:solidFill>
                  </a:rPr>
                  <a:t> recurring.</a:t>
                </a:r>
                <a:endParaRPr lang="en-IE" sz="1100" b="1" kern="0" dirty="0">
                  <a:solidFill>
                    <a:srgbClr val="FF0000"/>
                  </a:solidFill>
                </a:endParaRPr>
              </a:p>
              <a:p>
                <a:pPr eaLnBrk="1" hangingPunct="1">
                  <a:spcBef>
                    <a:spcPct val="0"/>
                  </a:spcBef>
                </a:pPr>
                <a:endParaRPr lang="en-IE" baseline="0" dirty="0" smtClean="0"/>
              </a:p>
              <a:p>
                <a:pPr eaLnBrk="1" hangingPunct="1">
                  <a:spcBef>
                    <a:spcPct val="0"/>
                  </a:spcBef>
                </a:pPr>
                <a:endParaRPr lang="en-IE" baseline="0" dirty="0" smtClean="0"/>
              </a:p>
              <a:p>
                <a:pPr eaLnBrk="1" hangingPunct="1">
                  <a:spcBef>
                    <a:spcPct val="0"/>
                  </a:spcBef>
                </a:pPr>
                <a:endParaRPr lang="en-IE" baseline="0" dirty="0" smtClean="0"/>
              </a:p>
              <a:p>
                <a:pPr eaLnBrk="1" hangingPunct="1">
                  <a:spcBef>
                    <a:spcPct val="0"/>
                  </a:spcBef>
                </a:pPr>
                <a:endParaRPr lang="en-IE" dirty="0" smtClean="0"/>
              </a:p>
            </p:txBody>
          </p:sp>
        </mc:Choice>
        <mc:Fallback xmlns="">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IE" dirty="0" smtClean="0"/>
                  <a:t>So the answer is D.</a:t>
                </a:r>
              </a:p>
              <a:p>
                <a:pPr eaLnBrk="1" hangingPunct="1">
                  <a:spcBef>
                    <a:spcPct val="0"/>
                  </a:spcBef>
                </a:pPr>
                <a:r>
                  <a:rPr lang="en-IE" dirty="0" smtClean="0"/>
                  <a:t>Lets look at each of these . </a:t>
                </a:r>
                <a:r>
                  <a:rPr lang="en-IE" i="0" smtClean="0">
                    <a:latin typeface="Cambria Math"/>
                  </a:rPr>
                  <a:t>√</a:t>
                </a:r>
                <a:r>
                  <a:rPr lang="en-IE" b="0" i="0" smtClean="0">
                    <a:latin typeface="Cambria Math"/>
                  </a:rPr>
                  <a:t>16=</a:t>
                </a:r>
                <a:r>
                  <a:rPr lang="en-IE" dirty="0" smtClean="0"/>
                  <a:t>4 can easily be turned into a fraction. </a:t>
                </a:r>
                <a:r>
                  <a:rPr lang="en-IE" dirty="0" err="1" smtClean="0"/>
                  <a:t>i.e</a:t>
                </a:r>
                <a:r>
                  <a:rPr lang="en-IE" dirty="0" smtClean="0"/>
                  <a:t>  4/1. So natural numbers are also rational numbers. What other square roots are rational? </a:t>
                </a:r>
                <a:r>
                  <a:rPr lang="en-IE" i="0" smtClean="0">
                    <a:latin typeface="Cambria Math"/>
                  </a:rPr>
                  <a:t>√(</a:t>
                </a:r>
                <a:r>
                  <a:rPr lang="en-IE" b="0" i="0" smtClean="0">
                    <a:latin typeface="Cambria Math"/>
                  </a:rPr>
                  <a:t>25 𝑒𝑡𝑐. )</a:t>
                </a:r>
                <a:r>
                  <a:rPr lang="en-IE" dirty="0" smtClean="0"/>
                  <a:t> So</a:t>
                </a:r>
                <a:r>
                  <a:rPr lang="en-IE" baseline="0" dirty="0" smtClean="0"/>
                  <a:t> the square root of a perfect number is rational.</a:t>
                </a:r>
                <a:endParaRPr lang="en-IE" dirty="0" smtClean="0"/>
              </a:p>
              <a:p>
                <a:pPr eaLnBrk="1" hangingPunct="1">
                  <a:spcBef>
                    <a:spcPct val="0"/>
                  </a:spcBef>
                </a:pPr>
                <a:r>
                  <a:rPr lang="en-IE" dirty="0" smtClean="0"/>
                  <a:t>B is 1/3 so its rational. 2/5 is obvious. We’ll come back to D.</a:t>
                </a:r>
              </a:p>
              <a:p>
                <a:pPr eaLnBrk="1" hangingPunct="1">
                  <a:spcBef>
                    <a:spcPct val="0"/>
                  </a:spcBef>
                </a:pPr>
                <a:r>
                  <a:rPr lang="en-IE" dirty="0" smtClean="0"/>
                  <a:t>What</a:t>
                </a:r>
                <a:r>
                  <a:rPr lang="en-IE" baseline="0" dirty="0" smtClean="0"/>
                  <a:t> is it that thing there in E? It’s a recurring decimal. Does anyone know what fraction that is??  One of my favourites! 1/9.</a:t>
                </a:r>
              </a:p>
              <a:p>
                <a:pPr eaLnBrk="1" hangingPunct="1">
                  <a:spcBef>
                    <a:spcPct val="0"/>
                  </a:spcBef>
                </a:pPr>
                <a:r>
                  <a:rPr lang="en-IE" baseline="0" dirty="0" smtClean="0"/>
                  <a:t>What about F? -3.25 = -13/4</a:t>
                </a:r>
              </a:p>
              <a:p>
                <a:pPr eaLnBrk="1" hangingPunct="1">
                  <a:spcBef>
                    <a:spcPct val="0"/>
                  </a:spcBef>
                </a:pPr>
                <a:endParaRPr lang="en-IE" baseline="0" dirty="0" smtClean="0"/>
              </a:p>
              <a:p>
                <a:pPr eaLnBrk="1" hangingPunct="1">
                  <a:spcBef>
                    <a:spcPct val="0"/>
                  </a:spcBef>
                </a:pPr>
                <a:r>
                  <a:rPr lang="en-IE" baseline="0" dirty="0" smtClean="0"/>
                  <a:t>Well what about my students who maybe doesn’t know this that 0.1111 is 1/9 ? Calculator.</a:t>
                </a:r>
              </a:p>
              <a:p>
                <a:pPr eaLnBrk="1" hangingPunct="1">
                  <a:spcBef>
                    <a:spcPct val="0"/>
                  </a:spcBef>
                </a:pPr>
                <a:r>
                  <a:rPr lang="en-IE" baseline="0" dirty="0" smtClean="0"/>
                  <a:t>We can show students how to put recurring decimals into the calculator. Try another recurring decimal&gt; now we learned in first </a:t>
                </a:r>
                <a:r>
                  <a:rPr lang="en-IE" baseline="0" dirty="0" err="1" smtClean="0"/>
                  <a:t>yr</a:t>
                </a:r>
                <a:r>
                  <a:rPr lang="en-IE" baseline="0" dirty="0" smtClean="0"/>
                  <a:t> that recurring decimals can be all turned into fractions.</a:t>
                </a:r>
              </a:p>
              <a:p>
                <a:pPr eaLnBrk="1" hangingPunct="1">
                  <a:spcBef>
                    <a:spcPct val="0"/>
                  </a:spcBef>
                </a:pPr>
                <a:r>
                  <a:rPr lang="en-IE" baseline="0" dirty="0" smtClean="0"/>
                  <a:t> What about D?</a:t>
                </a:r>
              </a:p>
              <a:p>
                <a:pPr eaLnBrk="1" hangingPunct="1">
                  <a:spcBef>
                    <a:spcPct val="0"/>
                  </a:spcBef>
                </a:pPr>
                <a:endParaRPr lang="en-IE" baseline="0" dirty="0" smtClean="0"/>
              </a:p>
              <a:p>
                <a:pPr eaLnBrk="1" hangingPunct="1">
                  <a:spcBef>
                    <a:spcPct val="0"/>
                  </a:spcBef>
                </a:pPr>
                <a:r>
                  <a:rPr lang="en-IE" baseline="0" dirty="0" smtClean="0"/>
                  <a:t>Can the calculator help here? NO. It cannot turn 1.4142.. Into a fraction-so that’s a new type of number which we will meet in a few numbers.</a:t>
                </a:r>
              </a:p>
              <a:p>
                <a:pPr eaLnBrk="1" hangingPunct="1">
                  <a:spcBef>
                    <a:spcPct val="0"/>
                  </a:spcBef>
                </a:pPr>
                <a:endParaRPr lang="en-IE" baseline="0" dirty="0" smtClean="0"/>
              </a:p>
              <a:p>
                <a:pPr eaLnBrk="1" hangingPunct="1">
                  <a:spcBef>
                    <a:spcPct val="0"/>
                  </a:spcBef>
                </a:pPr>
                <a:endParaRPr lang="en-IE" baseline="0" dirty="0" smtClean="0"/>
              </a:p>
              <a:p>
                <a:pPr eaLnBrk="1" hangingPunct="1">
                  <a:spcBef>
                    <a:spcPct val="0"/>
                  </a:spcBef>
                </a:pPr>
                <a:endParaRPr lang="en-IE" dirty="0" smtClean="0"/>
              </a:p>
            </p:txBody>
          </p:sp>
        </mc:Fallback>
      </mc:AlternateContent>
      <p:sp>
        <p:nvSpPr>
          <p:cNvPr id="17411" name="Slide Number Placeholder 3"/>
          <p:cNvSpPr txBox="1">
            <a:spLocks noGrp="1"/>
          </p:cNvSpPr>
          <p:nvPr/>
        </p:nvSpPr>
        <p:spPr bwMode="auto">
          <a:xfrm>
            <a:off x="3884614" y="8685213"/>
            <a:ext cx="2971800" cy="457200"/>
          </a:xfrm>
          <a:prstGeom prst="rect">
            <a:avLst/>
          </a:prstGeom>
          <a:noFill/>
          <a:ln>
            <a:miter lim="800000"/>
            <a:headEnd/>
            <a:tailEnd/>
          </a:ln>
        </p:spPr>
        <p:txBody>
          <a:bodyPr lIns="91430" tIns="45715" rIns="91430" bIns="45715" anchor="b"/>
          <a:lstStyle/>
          <a:p>
            <a:pPr algn="r">
              <a:defRPr/>
            </a:pPr>
            <a:fld id="{23DCA432-5271-4C46-8625-26591397346F}" type="slidenum">
              <a:rPr lang="en-IE" sz="1200">
                <a:solidFill>
                  <a:prstClr val="black"/>
                </a:solidFill>
              </a:rPr>
              <a:pPr algn="r">
                <a:defRPr/>
              </a:pPr>
              <a:t>5</a:t>
            </a:fld>
            <a:endParaRPr lang="en-IE" sz="1200"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Answers come in here.</a:t>
            </a:r>
          </a:p>
          <a:p>
            <a:r>
              <a:rPr lang="en-IE" dirty="0" smtClean="0"/>
              <a:t>Student Discussion here.</a:t>
            </a:r>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6</a:t>
            </a:fld>
            <a:endParaRPr lang="en-IE">
              <a:solidFill>
                <a:prstClr val="black"/>
              </a:solidFill>
            </a:endParaRPr>
          </a:p>
        </p:txBody>
      </p:sp>
    </p:spTree>
    <p:extLst>
      <p:ext uri="{BB962C8B-B14F-4D97-AF65-F5344CB8AC3E}">
        <p14:creationId xmlns:p14="http://schemas.microsoft.com/office/powerpoint/2010/main" val="3144572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5571">
              <a:defRPr/>
            </a:pPr>
            <a:r>
              <a:rPr lang="en-IE" sz="1100" dirty="0"/>
              <a:t>Revision</a:t>
            </a:r>
          </a:p>
          <a:p>
            <a:pPr defTabSz="865571">
              <a:defRPr/>
            </a:pPr>
            <a:r>
              <a:rPr lang="en-IE" sz="1100" dirty="0"/>
              <a:t>Rational numbers are everywhere along the number line. However close you look, there will be lots and lots more. So surely there is no space let for any other numbers? Unfortunately this assumption is wrong.</a:t>
            </a:r>
            <a:endParaRPr lang="en-IE" b="1" baseline="0" dirty="0" smtClean="0"/>
          </a:p>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7</a:t>
            </a:fld>
            <a:endParaRPr lang="en-IE">
              <a:solidFill>
                <a:prstClr val="black"/>
              </a:solidFill>
            </a:endParaRPr>
          </a:p>
        </p:txBody>
      </p:sp>
    </p:spTree>
    <p:extLst>
      <p:ext uri="{BB962C8B-B14F-4D97-AF65-F5344CB8AC3E}">
        <p14:creationId xmlns:p14="http://schemas.microsoft.com/office/powerpoint/2010/main" val="119075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5571">
              <a:defRPr/>
            </a:pPr>
            <a:r>
              <a:rPr lang="en-IE" sz="1100" dirty="0"/>
              <a:t>Rational numbers are everywhere along the number line. However close you look, there will be lots and lots more. So surely there is no space let for any other numbers? Unfortunately this assumption is wrong.</a:t>
            </a:r>
            <a:endParaRPr lang="en-IE" b="1" baseline="0" dirty="0" smtClean="0"/>
          </a:p>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8</a:t>
            </a:fld>
            <a:endParaRPr lang="en-IE">
              <a:solidFill>
                <a:prstClr val="black"/>
              </a:solidFill>
            </a:endParaRPr>
          </a:p>
        </p:txBody>
      </p:sp>
    </p:spTree>
    <p:extLst>
      <p:ext uri="{BB962C8B-B14F-4D97-AF65-F5344CB8AC3E}">
        <p14:creationId xmlns:p14="http://schemas.microsoft.com/office/powerpoint/2010/main" val="1190759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5571">
              <a:defRPr/>
            </a:pPr>
            <a:r>
              <a:rPr lang="en-IE" sz="1100" dirty="0"/>
              <a:t>Rational numbers are everywhere along the number line. However close you look, there will be lots and lots more. So surely there is no space let for any other numbers? Unfortunately this assumption is wrong.</a:t>
            </a:r>
            <a:endParaRPr lang="en-IE" b="1" baseline="0" dirty="0" smtClean="0"/>
          </a:p>
          <a:p>
            <a:endParaRPr lang="en-IE" dirty="0"/>
          </a:p>
        </p:txBody>
      </p:sp>
      <p:sp>
        <p:nvSpPr>
          <p:cNvPr id="4" name="Slide Number Placeholder 3"/>
          <p:cNvSpPr>
            <a:spLocks noGrp="1"/>
          </p:cNvSpPr>
          <p:nvPr>
            <p:ph type="sldNum" sz="quarter" idx="10"/>
          </p:nvPr>
        </p:nvSpPr>
        <p:spPr/>
        <p:txBody>
          <a:bodyPr/>
          <a:lstStyle/>
          <a:p>
            <a:fld id="{D32FC816-F476-44D6-8F95-6C038E5ABBF9}" type="slidenum">
              <a:rPr lang="en-IE" smtClean="0">
                <a:solidFill>
                  <a:prstClr val="black"/>
                </a:solidFill>
              </a:rPr>
              <a:pPr/>
              <a:t>9</a:t>
            </a:fld>
            <a:endParaRPr lang="en-IE">
              <a:solidFill>
                <a:prstClr val="black"/>
              </a:solidFill>
            </a:endParaRPr>
          </a:p>
        </p:txBody>
      </p:sp>
    </p:spTree>
    <p:extLst>
      <p:ext uri="{BB962C8B-B14F-4D97-AF65-F5344CB8AC3E}">
        <p14:creationId xmlns:p14="http://schemas.microsoft.com/office/powerpoint/2010/main" val="1190759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6610" name="Rectangle 2"/>
          <p:cNvSpPr>
            <a:spLocks noGrp="1" noChangeArrowheads="1"/>
          </p:cNvSpPr>
          <p:nvPr>
            <p:ph type="ctrTitle"/>
          </p:nvPr>
        </p:nvSpPr>
        <p:spPr>
          <a:xfrm>
            <a:off x="685800" y="2130425"/>
            <a:ext cx="7772400" cy="1470025"/>
          </a:xfrm>
        </p:spPr>
        <p:txBody>
          <a:bodyPr/>
          <a:lstStyle>
            <a:lvl1pPr>
              <a:defRPr sz="4400"/>
            </a:lvl1pPr>
          </a:lstStyle>
          <a:p>
            <a:r>
              <a:rPr lang="en-US" smtClean="0"/>
              <a:t>Click to edit Master title style</a:t>
            </a:r>
            <a:endParaRPr lang="en-US"/>
          </a:p>
        </p:txBody>
      </p:sp>
      <p:sp>
        <p:nvSpPr>
          <p:cNvPr id="19661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Cambria" pitchFamily="18" charset="0"/>
              </a:defRPr>
            </a:lvl1pPr>
          </a:lstStyle>
          <a:p>
            <a:endParaRPr lang="en-IE">
              <a:solidFill>
                <a:prstClr val="black"/>
              </a:solidFill>
            </a:endParaRPr>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lgn="ctr">
              <a:defRPr sz="1400" b="0">
                <a:latin typeface="Cambria" pitchFamily="18" charset="0"/>
              </a:defRPr>
            </a:lvl1pPr>
          </a:lstStyle>
          <a:p>
            <a:endParaRPr lang="en-IE">
              <a:solidFill>
                <a:prstClr val="black"/>
              </a:solidFill>
            </a:endParaRPr>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Cambria" pitchFamily="18" charset="0"/>
              </a:defRPr>
            </a:lvl1pPr>
          </a:lstStyle>
          <a:p>
            <a:fld id="{46899496-C2AC-4C82-87C5-AFFFBC188B9C}"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10334281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41097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68777482"/>
              </p:ext>
            </p:extLst>
          </p:nvPr>
        </p:nvGraphicFramePr>
        <p:xfrm>
          <a:off x="4527318" y="81000"/>
          <a:ext cx="4536000" cy="6696000"/>
        </p:xfrm>
        <a:graphic>
          <a:graphicData uri="http://schemas.openxmlformats.org/drawingml/2006/table">
            <a:tbl>
              <a:tblPr firstRow="1" bandRow="1">
                <a:tableStyleId>{5C22544A-7EE6-4342-B048-85BDC9FD1C3A}</a:tableStyleId>
              </a:tblPr>
              <a:tblGrid>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tblGrid>
              <a:tr h="216000">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602835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24851014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84679" y="112060"/>
            <a:ext cx="8136000" cy="648000"/>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effectLst>
            <a:outerShdw blurRad="50800" dist="38100" dir="2700000" algn="tl" rotWithShape="0">
              <a:prstClr val="black">
                <a:alpha val="40000"/>
              </a:prstClr>
            </a:outerShdw>
          </a:effectLst>
        </p:spPr>
        <p:txBody>
          <a:bodyPr/>
          <a:lstStyle>
            <a:lvl1pPr algn="r">
              <a:defRPr sz="2400">
                <a:solidFill>
                  <a:schemeClr val="tx1"/>
                </a:solidFill>
                <a:effectLst>
                  <a:outerShdw blurRad="38100" dist="38100" dir="2700000" algn="tl">
                    <a:srgbClr val="000000">
                      <a:alpha val="43137"/>
                    </a:srgbClr>
                  </a:outerShdw>
                </a:effectLst>
                <a:latin typeface="Century Gothic" pitchFamily="34" charset="0"/>
              </a:defRPr>
            </a:lvl1pPr>
          </a:lstStyle>
          <a:p>
            <a:r>
              <a:rPr lang="en-US" dirty="0" smtClean="0"/>
              <a:t>CLICK TO EDIT MASTER TITLE STYLE</a:t>
            </a:r>
            <a:endParaRPr lang="en-IE" dirty="0"/>
          </a:p>
        </p:txBody>
      </p:sp>
      <p:sp>
        <p:nvSpPr>
          <p:cNvPr id="7" name="Text Placeholder 2"/>
          <p:cNvSpPr>
            <a:spLocks noGrp="1"/>
          </p:cNvSpPr>
          <p:nvPr>
            <p:ph type="body" sz="quarter" idx="12"/>
          </p:nvPr>
        </p:nvSpPr>
        <p:spPr>
          <a:xfrm>
            <a:off x="120650" y="112060"/>
            <a:ext cx="648000" cy="648000"/>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effectLst>
            <a:outerShdw blurRad="50800" dist="38100" dir="2700000" algn="tl" rotWithShape="0">
              <a:prstClr val="black">
                <a:alpha val="40000"/>
              </a:prstClr>
            </a:outerShdw>
          </a:effectLst>
        </p:spPr>
        <p:txBody>
          <a:bodyPr anchor="ctr"/>
          <a:lstStyle>
            <a:lvl1pPr marL="0" indent="0" algn="ctr">
              <a:buNone/>
              <a:defRPr b="1">
                <a:solidFill>
                  <a:schemeClr val="tx1"/>
                </a:solidFill>
                <a:effectLst>
                  <a:outerShdw blurRad="38100" dist="38100" dir="2700000" algn="tl">
                    <a:srgbClr val="000000">
                      <a:alpha val="43137"/>
                    </a:srgbClr>
                  </a:outerShdw>
                </a:effectLst>
                <a:latin typeface="Century Gothic" pitchFamily="34" charset="0"/>
              </a:defRPr>
            </a:lvl1pPr>
            <a:lvl2pPr marL="457200" indent="0">
              <a:buNone/>
              <a:defRPr b="1">
                <a:solidFill>
                  <a:schemeClr val="tx1"/>
                </a:solidFill>
                <a:effectLst>
                  <a:outerShdw blurRad="38100" dist="38100" dir="2700000" algn="tl">
                    <a:srgbClr val="000000">
                      <a:alpha val="43137"/>
                    </a:srgbClr>
                  </a:outerShdw>
                </a:effectLst>
                <a:latin typeface="Century Gothic" pitchFamily="34" charset="0"/>
              </a:defRPr>
            </a:lvl2pPr>
            <a:lvl3pPr marL="914400" indent="0">
              <a:buNone/>
              <a:defRPr b="1">
                <a:solidFill>
                  <a:schemeClr val="tx1"/>
                </a:solidFill>
                <a:effectLst>
                  <a:outerShdw blurRad="38100" dist="38100" dir="2700000" algn="tl">
                    <a:srgbClr val="000000">
                      <a:alpha val="43137"/>
                    </a:srgbClr>
                  </a:outerShdw>
                </a:effectLst>
                <a:latin typeface="Century Gothic" pitchFamily="34" charset="0"/>
              </a:defRPr>
            </a:lvl3pPr>
            <a:lvl4pPr marL="1371600" indent="0">
              <a:buNone/>
              <a:defRPr b="1">
                <a:solidFill>
                  <a:schemeClr val="tx1"/>
                </a:solidFill>
                <a:effectLst>
                  <a:outerShdw blurRad="38100" dist="38100" dir="2700000" algn="tl">
                    <a:srgbClr val="000000">
                      <a:alpha val="43137"/>
                    </a:srgbClr>
                  </a:outerShdw>
                </a:effectLst>
                <a:latin typeface="Century Gothic" pitchFamily="34" charset="0"/>
              </a:defRPr>
            </a:lvl4pPr>
            <a:lvl5pPr marL="1828800" indent="0">
              <a:buNone/>
              <a:defRPr b="1">
                <a:solidFill>
                  <a:schemeClr val="tx1"/>
                </a:solidFill>
                <a:effectLst>
                  <a:outerShdw blurRad="38100" dist="38100" dir="2700000" algn="tl">
                    <a:srgbClr val="000000">
                      <a:alpha val="43137"/>
                    </a:srgbClr>
                  </a:outerShdw>
                </a:effectLst>
                <a:latin typeface="Century Gothic" pitchFamily="34" charset="0"/>
              </a:defRPr>
            </a:lvl5pPr>
          </a:lstStyle>
          <a:p>
            <a:pPr lvl="0"/>
            <a:r>
              <a:rPr lang="en-US" smtClean="0"/>
              <a:t>Click to edit Master text styles</a:t>
            </a:r>
          </a:p>
        </p:txBody>
      </p:sp>
    </p:spTree>
    <p:extLst>
      <p:ext uri="{BB962C8B-B14F-4D97-AF65-F5344CB8AC3E}">
        <p14:creationId xmlns:p14="http://schemas.microsoft.com/office/powerpoint/2010/main" val="16492037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xample">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solidFill>
                  <a:prstClr val="black"/>
                </a:solidFill>
              </a:rPr>
              <a:pPr/>
              <a:t>‹#›</a:t>
            </a:fld>
            <a:endParaRPr lang="en-IE" dirty="0">
              <a:solidFill>
                <a:prstClr val="black"/>
              </a:solidFill>
            </a:endParaRPr>
          </a:p>
        </p:txBody>
      </p:sp>
      <p:sp>
        <p:nvSpPr>
          <p:cNvPr id="7" name="Text Placeholder 6"/>
          <p:cNvSpPr>
            <a:spLocks noGrp="1"/>
          </p:cNvSpPr>
          <p:nvPr>
            <p:ph type="body" sz="quarter" idx="12"/>
          </p:nvPr>
        </p:nvSpPr>
        <p:spPr>
          <a:xfrm>
            <a:off x="-18000" y="265186"/>
            <a:ext cx="9180000" cy="447508"/>
          </a:xfrm>
          <a:solidFill>
            <a:srgbClr val="D4EFFD"/>
          </a:solidFill>
          <a:ln w="19050">
            <a:solidFill>
              <a:srgbClr val="C40257"/>
            </a:solidFill>
          </a:ln>
          <a:effectLst>
            <a:outerShdw blurRad="50800" dist="38100" dir="2700000" algn="tl" rotWithShape="0">
              <a:prstClr val="black">
                <a:alpha val="40000"/>
              </a:prstClr>
            </a:outerShdw>
          </a:effectLst>
        </p:spPr>
        <p:txBody>
          <a:bodyPr/>
          <a:lstStyle>
            <a:lvl1pPr marL="0" indent="0">
              <a:spcBef>
                <a:spcPts val="0"/>
              </a:spcBef>
              <a:buNone/>
              <a:tabLst>
                <a:tab pos="538163" algn="l"/>
              </a:tabLst>
              <a:defRPr sz="1600">
                <a:effectLst/>
              </a:defRPr>
            </a:lvl1pPr>
            <a:lvl2pPr marL="0" indent="0">
              <a:spcBef>
                <a:spcPts val="0"/>
              </a:spcBef>
              <a:buNone/>
              <a:defRPr sz="1800">
                <a:effectLst/>
              </a:defRPr>
            </a:lvl2pPr>
            <a:lvl3pPr marL="0" indent="0">
              <a:spcBef>
                <a:spcPts val="0"/>
              </a:spcBef>
              <a:buNone/>
              <a:defRPr sz="1800">
                <a:effectLst/>
              </a:defRPr>
            </a:lvl3pPr>
            <a:lvl4pPr marL="0" indent="0">
              <a:spcBef>
                <a:spcPts val="0"/>
              </a:spcBef>
              <a:buNone/>
              <a:defRPr sz="1800">
                <a:effectLst/>
              </a:defRPr>
            </a:lvl4pPr>
            <a:lvl5pPr marL="1828800" indent="0">
              <a:spcBef>
                <a:spcPts val="0"/>
              </a:spcBef>
              <a:buNone/>
              <a:defRPr sz="1800">
                <a:effectLst/>
              </a:defRPr>
            </a:lvl5pPr>
          </a:lstStyle>
          <a:p>
            <a:pPr lvl="0"/>
            <a:r>
              <a:rPr lang="en-US" smtClean="0"/>
              <a:t>Click to edit Master text styles</a:t>
            </a:r>
          </a:p>
        </p:txBody>
      </p:sp>
      <p:sp>
        <p:nvSpPr>
          <p:cNvPr id="5" name="Title 1"/>
          <p:cNvSpPr>
            <a:spLocks noGrp="1"/>
          </p:cNvSpPr>
          <p:nvPr>
            <p:ph type="title"/>
          </p:nvPr>
        </p:nvSpPr>
        <p:spPr>
          <a:xfrm>
            <a:off x="-18000" y="-26896"/>
            <a:ext cx="9180000" cy="324000"/>
          </a:xfrm>
          <a:solidFill>
            <a:srgbClr val="C40257"/>
          </a:solidFill>
          <a:ln w="28575">
            <a:solidFill>
              <a:srgbClr val="C40257"/>
            </a:solidFill>
          </a:ln>
        </p:spPr>
        <p:txBody>
          <a:bodyPr/>
          <a:lstStyle>
            <a:lvl1pPr algn="l">
              <a:defRPr sz="1800" b="1" i="0">
                <a:solidFill>
                  <a:schemeClr val="bg1"/>
                </a:solidFill>
                <a:latin typeface="Cambria" pitchFamily="18" charset="0"/>
              </a:defRPr>
            </a:lvl1pPr>
          </a:lstStyle>
          <a:p>
            <a:r>
              <a:rPr lang="en-US" smtClean="0"/>
              <a:t>Click to edit Master title style</a:t>
            </a:r>
            <a:endParaRPr lang="en-IE" dirty="0"/>
          </a:p>
        </p:txBody>
      </p:sp>
      <p:sp>
        <p:nvSpPr>
          <p:cNvPr id="6" name="Text Placeholder 2"/>
          <p:cNvSpPr>
            <a:spLocks noGrp="1"/>
          </p:cNvSpPr>
          <p:nvPr>
            <p:ph type="body" sz="quarter" idx="13"/>
          </p:nvPr>
        </p:nvSpPr>
        <p:spPr>
          <a:xfrm>
            <a:off x="6499482" y="-13448"/>
            <a:ext cx="2662518" cy="324000"/>
          </a:xfrm>
        </p:spPr>
        <p:txBody>
          <a:bodyPr anchor="ctr"/>
          <a:lstStyle>
            <a:lvl1pPr marL="0" indent="0" algn="r">
              <a:buFontTx/>
              <a:buNone/>
              <a:defRPr sz="1800" b="1">
                <a:solidFill>
                  <a:schemeClr val="bg1"/>
                </a:solidFill>
              </a:defRPr>
            </a:lvl1pPr>
            <a:lvl2pPr marL="457200" indent="0">
              <a:buFontTx/>
              <a:buNone/>
              <a:defRPr sz="1800" b="1">
                <a:solidFill>
                  <a:schemeClr val="tx1">
                    <a:lumMod val="95000"/>
                    <a:lumOff val="5000"/>
                  </a:schemeClr>
                </a:solidFill>
              </a:defRPr>
            </a:lvl2pPr>
            <a:lvl3pPr marL="914400" indent="0">
              <a:buFontTx/>
              <a:buNone/>
              <a:defRPr sz="1800" b="1">
                <a:solidFill>
                  <a:schemeClr val="tx1">
                    <a:lumMod val="95000"/>
                    <a:lumOff val="5000"/>
                  </a:schemeClr>
                </a:solidFill>
              </a:defRPr>
            </a:lvl3pPr>
            <a:lvl4pPr marL="1371600" indent="0">
              <a:buFontTx/>
              <a:buNone/>
              <a:defRPr sz="1800" b="1">
                <a:solidFill>
                  <a:schemeClr val="tx1">
                    <a:lumMod val="95000"/>
                    <a:lumOff val="5000"/>
                  </a:schemeClr>
                </a:solidFill>
              </a:defRPr>
            </a:lvl4pPr>
            <a:lvl5pPr marL="1828800" indent="0">
              <a:buFontTx/>
              <a:buNone/>
              <a:defRPr sz="1800" b="1">
                <a:solidFill>
                  <a:schemeClr val="tx1">
                    <a:lumMod val="95000"/>
                    <a:lumOff val="5000"/>
                  </a:schemeClr>
                </a:solidFill>
              </a:defRPr>
            </a:lvl5pPr>
          </a:lstStyle>
          <a:p>
            <a:pPr lvl="0"/>
            <a:r>
              <a:rPr lang="en-US" smtClean="0"/>
              <a:t>Click to edit Master text styles</a:t>
            </a:r>
          </a:p>
        </p:txBody>
      </p:sp>
    </p:spTree>
    <p:extLst>
      <p:ext uri="{BB962C8B-B14F-4D97-AF65-F5344CB8AC3E}">
        <p14:creationId xmlns:p14="http://schemas.microsoft.com/office/powerpoint/2010/main" val="21045504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igher_level">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solidFill>
                  <a:prstClr val="black"/>
                </a:solidFill>
              </a:rPr>
              <a:pPr/>
              <a:t>‹#›</a:t>
            </a:fld>
            <a:endParaRPr lang="en-IE" dirty="0">
              <a:solidFill>
                <a:prstClr val="black"/>
              </a:solidFill>
            </a:endParaRPr>
          </a:p>
        </p:txBody>
      </p:sp>
      <p:sp>
        <p:nvSpPr>
          <p:cNvPr id="7" name="Text Placeholder 6"/>
          <p:cNvSpPr>
            <a:spLocks noGrp="1"/>
          </p:cNvSpPr>
          <p:nvPr>
            <p:ph type="body" sz="quarter" idx="12"/>
          </p:nvPr>
        </p:nvSpPr>
        <p:spPr>
          <a:xfrm>
            <a:off x="-18000" y="265186"/>
            <a:ext cx="9180000" cy="447508"/>
          </a:xfrm>
          <a:solidFill>
            <a:srgbClr val="FFCCCC"/>
          </a:solidFill>
          <a:ln w="19050">
            <a:solidFill>
              <a:srgbClr val="800000"/>
            </a:solidFill>
          </a:ln>
          <a:effectLst>
            <a:outerShdw blurRad="50800" dist="38100" dir="2700000" algn="tl" rotWithShape="0">
              <a:prstClr val="black">
                <a:alpha val="40000"/>
              </a:prstClr>
            </a:outerShdw>
          </a:effectLst>
        </p:spPr>
        <p:txBody>
          <a:bodyPr/>
          <a:lstStyle>
            <a:lvl1pPr marL="0" indent="0">
              <a:spcBef>
                <a:spcPts val="0"/>
              </a:spcBef>
              <a:buNone/>
              <a:tabLst>
                <a:tab pos="538163" algn="l"/>
              </a:tabLst>
              <a:defRPr sz="1600">
                <a:effectLst/>
              </a:defRPr>
            </a:lvl1pPr>
            <a:lvl2pPr marL="0" indent="0">
              <a:spcBef>
                <a:spcPts val="0"/>
              </a:spcBef>
              <a:buNone/>
              <a:defRPr sz="1800">
                <a:effectLst/>
              </a:defRPr>
            </a:lvl2pPr>
            <a:lvl3pPr marL="0" indent="0">
              <a:spcBef>
                <a:spcPts val="0"/>
              </a:spcBef>
              <a:buNone/>
              <a:defRPr sz="1800">
                <a:effectLst/>
              </a:defRPr>
            </a:lvl3pPr>
            <a:lvl4pPr marL="0" indent="0">
              <a:spcBef>
                <a:spcPts val="0"/>
              </a:spcBef>
              <a:buNone/>
              <a:defRPr sz="1800">
                <a:effectLst/>
              </a:defRPr>
            </a:lvl4pPr>
            <a:lvl5pPr marL="1828800" indent="0">
              <a:spcBef>
                <a:spcPts val="0"/>
              </a:spcBef>
              <a:buNone/>
              <a:defRPr sz="1800">
                <a:effectLst/>
              </a:defRPr>
            </a:lvl5pPr>
          </a:lstStyle>
          <a:p>
            <a:pPr lvl="0"/>
            <a:r>
              <a:rPr lang="en-US" smtClean="0"/>
              <a:t>Click to edit Master text styles</a:t>
            </a:r>
          </a:p>
        </p:txBody>
      </p:sp>
      <p:sp>
        <p:nvSpPr>
          <p:cNvPr id="5" name="Title 1"/>
          <p:cNvSpPr>
            <a:spLocks noGrp="1"/>
          </p:cNvSpPr>
          <p:nvPr>
            <p:ph type="title"/>
          </p:nvPr>
        </p:nvSpPr>
        <p:spPr>
          <a:xfrm>
            <a:off x="-18000" y="-13448"/>
            <a:ext cx="9180000" cy="324000"/>
          </a:xfrm>
          <a:solidFill>
            <a:srgbClr val="800000"/>
          </a:solidFill>
          <a:ln w="28575">
            <a:solidFill>
              <a:srgbClr val="800000"/>
            </a:solidFill>
          </a:ln>
        </p:spPr>
        <p:txBody>
          <a:bodyPr/>
          <a:lstStyle>
            <a:lvl1pPr algn="l">
              <a:defRPr sz="1800" b="1" i="0">
                <a:solidFill>
                  <a:schemeClr val="bg1"/>
                </a:solidFill>
                <a:latin typeface="Cambria" pitchFamily="18" charset="0"/>
              </a:defRPr>
            </a:lvl1pPr>
          </a:lstStyle>
          <a:p>
            <a:r>
              <a:rPr lang="en-US" smtClean="0"/>
              <a:t>Click to edit Master title style</a:t>
            </a:r>
            <a:endParaRPr lang="en-IE" dirty="0"/>
          </a:p>
        </p:txBody>
      </p:sp>
      <p:sp>
        <p:nvSpPr>
          <p:cNvPr id="3" name="Text Placeholder 2"/>
          <p:cNvSpPr>
            <a:spLocks noGrp="1"/>
          </p:cNvSpPr>
          <p:nvPr>
            <p:ph type="body" sz="quarter" idx="13"/>
          </p:nvPr>
        </p:nvSpPr>
        <p:spPr>
          <a:xfrm>
            <a:off x="6499482" y="-13448"/>
            <a:ext cx="2662518" cy="324000"/>
          </a:xfrm>
        </p:spPr>
        <p:txBody>
          <a:bodyPr anchor="ctr"/>
          <a:lstStyle>
            <a:lvl1pPr marL="0" indent="0" algn="r">
              <a:buFontTx/>
              <a:buNone/>
              <a:defRPr sz="1800" b="1">
                <a:solidFill>
                  <a:schemeClr val="bg1"/>
                </a:solidFill>
              </a:defRPr>
            </a:lvl1pPr>
            <a:lvl2pPr marL="457200" indent="0">
              <a:buFontTx/>
              <a:buNone/>
              <a:defRPr sz="1800" b="1">
                <a:solidFill>
                  <a:schemeClr val="tx1">
                    <a:lumMod val="95000"/>
                    <a:lumOff val="5000"/>
                  </a:schemeClr>
                </a:solidFill>
              </a:defRPr>
            </a:lvl2pPr>
            <a:lvl3pPr marL="914400" indent="0">
              <a:buFontTx/>
              <a:buNone/>
              <a:defRPr sz="1800" b="1">
                <a:solidFill>
                  <a:schemeClr val="tx1">
                    <a:lumMod val="95000"/>
                    <a:lumOff val="5000"/>
                  </a:schemeClr>
                </a:solidFill>
              </a:defRPr>
            </a:lvl3pPr>
            <a:lvl4pPr marL="1371600" indent="0">
              <a:buFontTx/>
              <a:buNone/>
              <a:defRPr sz="1800" b="1">
                <a:solidFill>
                  <a:schemeClr val="tx1">
                    <a:lumMod val="95000"/>
                    <a:lumOff val="5000"/>
                  </a:schemeClr>
                </a:solidFill>
              </a:defRPr>
            </a:lvl4pPr>
            <a:lvl5pPr marL="1828800" indent="0">
              <a:buFontTx/>
              <a:buNone/>
              <a:defRPr sz="1800" b="1">
                <a:solidFill>
                  <a:schemeClr val="tx1">
                    <a:lumMod val="95000"/>
                    <a:lumOff val="5000"/>
                  </a:schemeClr>
                </a:solidFill>
              </a:defRPr>
            </a:lvl5pPr>
          </a:lstStyle>
          <a:p>
            <a:pPr lvl="0"/>
            <a:r>
              <a:rPr lang="en-US" smtClean="0"/>
              <a:t>Click to edit Master text styles</a:t>
            </a:r>
          </a:p>
        </p:txBody>
      </p:sp>
    </p:spTree>
    <p:extLst>
      <p:ext uri="{BB962C8B-B14F-4D97-AF65-F5344CB8AC3E}">
        <p14:creationId xmlns:p14="http://schemas.microsoft.com/office/powerpoint/2010/main" val="306517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rdinary_level">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solidFill>
                  <a:prstClr val="black"/>
                </a:solidFill>
              </a:rPr>
              <a:pPr/>
              <a:t>‹#›</a:t>
            </a:fld>
            <a:endParaRPr lang="en-IE" dirty="0">
              <a:solidFill>
                <a:prstClr val="black"/>
              </a:solidFill>
            </a:endParaRPr>
          </a:p>
        </p:txBody>
      </p:sp>
      <p:sp>
        <p:nvSpPr>
          <p:cNvPr id="7" name="Text Placeholder 6"/>
          <p:cNvSpPr>
            <a:spLocks noGrp="1"/>
          </p:cNvSpPr>
          <p:nvPr>
            <p:ph type="body" sz="quarter" idx="12"/>
          </p:nvPr>
        </p:nvSpPr>
        <p:spPr>
          <a:xfrm>
            <a:off x="-18000" y="238292"/>
            <a:ext cx="9180000" cy="604838"/>
          </a:xfrm>
          <a:solidFill>
            <a:schemeClr val="accent1">
              <a:lumMod val="20000"/>
              <a:lumOff val="80000"/>
            </a:schemeClr>
          </a:solidFill>
          <a:ln>
            <a:solidFill>
              <a:schemeClr val="bg2">
                <a:lumMod val="25000"/>
              </a:schemeClr>
            </a:solidFill>
          </a:ln>
          <a:effectLst>
            <a:outerShdw blurRad="50800" dist="38100" dir="2700000" algn="tl" rotWithShape="0">
              <a:prstClr val="black">
                <a:alpha val="40000"/>
              </a:prstClr>
            </a:outerShdw>
          </a:effectLst>
        </p:spPr>
        <p:txBody>
          <a:bodyPr/>
          <a:lstStyle>
            <a:lvl1pPr marL="0" indent="0">
              <a:spcBef>
                <a:spcPts val="0"/>
              </a:spcBef>
              <a:buNone/>
              <a:tabLst>
                <a:tab pos="538163" algn="l"/>
              </a:tabLst>
              <a:defRPr sz="1600">
                <a:effectLst/>
              </a:defRPr>
            </a:lvl1pPr>
            <a:lvl2pPr marL="0" indent="0">
              <a:spcBef>
                <a:spcPts val="0"/>
              </a:spcBef>
              <a:buNone/>
              <a:defRPr sz="1800">
                <a:effectLst/>
              </a:defRPr>
            </a:lvl2pPr>
            <a:lvl3pPr marL="0" indent="0">
              <a:spcBef>
                <a:spcPts val="0"/>
              </a:spcBef>
              <a:buNone/>
              <a:defRPr sz="1800">
                <a:effectLst/>
              </a:defRPr>
            </a:lvl3pPr>
            <a:lvl4pPr marL="0" indent="0">
              <a:spcBef>
                <a:spcPts val="0"/>
              </a:spcBef>
              <a:buNone/>
              <a:defRPr sz="1800">
                <a:effectLst/>
              </a:defRPr>
            </a:lvl4pPr>
            <a:lvl5pPr marL="1828800" indent="0">
              <a:spcBef>
                <a:spcPts val="0"/>
              </a:spcBef>
              <a:buNone/>
              <a:defRPr sz="1800">
                <a:effectLst/>
              </a:defRPr>
            </a:lvl5pPr>
          </a:lstStyle>
          <a:p>
            <a:pPr lvl="0"/>
            <a:r>
              <a:rPr lang="en-US" smtClean="0"/>
              <a:t>Click to edit Master text styles</a:t>
            </a:r>
          </a:p>
        </p:txBody>
      </p:sp>
      <p:sp>
        <p:nvSpPr>
          <p:cNvPr id="5" name="Title 1"/>
          <p:cNvSpPr>
            <a:spLocks noGrp="1"/>
          </p:cNvSpPr>
          <p:nvPr>
            <p:ph type="title"/>
          </p:nvPr>
        </p:nvSpPr>
        <p:spPr>
          <a:xfrm>
            <a:off x="-18000" y="-26896"/>
            <a:ext cx="9180000" cy="324000"/>
          </a:xfrm>
          <a:solidFill>
            <a:schemeClr val="accent1">
              <a:lumMod val="50000"/>
            </a:schemeClr>
          </a:solidFill>
          <a:ln w="28575">
            <a:noFill/>
          </a:ln>
        </p:spPr>
        <p:txBody>
          <a:bodyPr/>
          <a:lstStyle>
            <a:lvl1pPr algn="l">
              <a:defRPr sz="1800" b="1" i="0">
                <a:solidFill>
                  <a:schemeClr val="bg1"/>
                </a:solidFill>
                <a:latin typeface="Cambria" pitchFamily="18" charset="0"/>
              </a:defRPr>
            </a:lvl1pPr>
          </a:lstStyle>
          <a:p>
            <a:r>
              <a:rPr lang="en-US" smtClean="0"/>
              <a:t>Click to edit Master title style</a:t>
            </a:r>
            <a:endParaRPr lang="en-IE" dirty="0"/>
          </a:p>
        </p:txBody>
      </p:sp>
      <p:sp>
        <p:nvSpPr>
          <p:cNvPr id="6" name="Text Placeholder 2"/>
          <p:cNvSpPr>
            <a:spLocks noGrp="1"/>
          </p:cNvSpPr>
          <p:nvPr>
            <p:ph type="body" sz="quarter" idx="13"/>
          </p:nvPr>
        </p:nvSpPr>
        <p:spPr>
          <a:xfrm>
            <a:off x="6499482" y="-13448"/>
            <a:ext cx="2662518" cy="324000"/>
          </a:xfrm>
        </p:spPr>
        <p:txBody>
          <a:bodyPr anchor="ctr"/>
          <a:lstStyle>
            <a:lvl1pPr marL="0" indent="0" algn="r">
              <a:buFontTx/>
              <a:buNone/>
              <a:defRPr sz="1800" b="1">
                <a:solidFill>
                  <a:schemeClr val="bg1"/>
                </a:solidFill>
              </a:defRPr>
            </a:lvl1pPr>
            <a:lvl2pPr marL="457200" indent="0">
              <a:buFontTx/>
              <a:buNone/>
              <a:defRPr sz="1800" b="1">
                <a:solidFill>
                  <a:schemeClr val="tx1">
                    <a:lumMod val="95000"/>
                    <a:lumOff val="5000"/>
                  </a:schemeClr>
                </a:solidFill>
              </a:defRPr>
            </a:lvl2pPr>
            <a:lvl3pPr marL="914400" indent="0">
              <a:buFontTx/>
              <a:buNone/>
              <a:defRPr sz="1800" b="1">
                <a:solidFill>
                  <a:schemeClr val="tx1">
                    <a:lumMod val="95000"/>
                    <a:lumOff val="5000"/>
                  </a:schemeClr>
                </a:solidFill>
              </a:defRPr>
            </a:lvl3pPr>
            <a:lvl4pPr marL="1371600" indent="0">
              <a:buFontTx/>
              <a:buNone/>
              <a:defRPr sz="1800" b="1">
                <a:solidFill>
                  <a:schemeClr val="tx1">
                    <a:lumMod val="95000"/>
                    <a:lumOff val="5000"/>
                  </a:schemeClr>
                </a:solidFill>
              </a:defRPr>
            </a:lvl4pPr>
            <a:lvl5pPr marL="1828800" indent="0">
              <a:buFontTx/>
              <a:buNone/>
              <a:defRPr sz="1800" b="1">
                <a:solidFill>
                  <a:schemeClr val="tx1">
                    <a:lumMod val="95000"/>
                    <a:lumOff val="5000"/>
                  </a:schemeClr>
                </a:solidFill>
              </a:defRPr>
            </a:lvl5pPr>
          </a:lstStyle>
          <a:p>
            <a:pPr lvl="0"/>
            <a:r>
              <a:rPr lang="en-US" smtClean="0"/>
              <a:t>Click to edit Master text styles</a:t>
            </a:r>
          </a:p>
        </p:txBody>
      </p:sp>
    </p:spTree>
    <p:extLst>
      <p:ext uri="{BB962C8B-B14F-4D97-AF65-F5344CB8AC3E}">
        <p14:creationId xmlns:p14="http://schemas.microsoft.com/office/powerpoint/2010/main" val="10673321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endParaRPr lang="en-IE" dirty="0">
              <a:solidFill>
                <a:prstClr val="black"/>
              </a:solidFill>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IE" dirty="0">
              <a:solidFill>
                <a:prstClr val="black"/>
              </a:solidFill>
            </a:endParaRPr>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7BDA66C8-035F-4AB1-B2C6-5E263CFF8C93}" type="slidenum">
              <a:rPr lang="en-IE" smtClean="0">
                <a:solidFill>
                  <a:prstClr val="black"/>
                </a:solidFill>
              </a:rPr>
              <a:pPr/>
              <a:t>‹#›</a:t>
            </a:fld>
            <a:endParaRPr lang="en-IE" dirty="0">
              <a:solidFill>
                <a:prstClr val="black"/>
              </a:solidFill>
            </a:endParaRPr>
          </a:p>
        </p:txBody>
      </p:sp>
    </p:spTree>
    <p:extLst>
      <p:ext uri="{BB962C8B-B14F-4D97-AF65-F5344CB8AC3E}">
        <p14:creationId xmlns:p14="http://schemas.microsoft.com/office/powerpoint/2010/main" val="536225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257800"/>
            <a:ext cx="6019800" cy="677108"/>
          </a:xfrm>
          <a:effectLst>
            <a:outerShdw blurRad="50800" dist="38100" dir="2700000" algn="tl" rotWithShape="0">
              <a:prstClr val="black">
                <a:alpha val="40000"/>
              </a:prstClr>
            </a:outerShdw>
          </a:effectLst>
        </p:spPr>
        <p:txBody>
          <a:bodyPr anchor="b">
            <a:noAutofit/>
          </a:bodyPr>
          <a:lstStyle>
            <a:lvl1pPr algn="l">
              <a:defRPr sz="3600" b="1">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5953570"/>
            <a:ext cx="6019800" cy="542544"/>
          </a:xfrm>
          <a:effectLst/>
        </p:spPr>
        <p:txBody>
          <a:bodyPr>
            <a:normAutofit/>
          </a:bodyPr>
          <a:lstStyle>
            <a:lvl1pPr marL="0" indent="0" algn="l">
              <a:buNone/>
              <a:defRPr sz="2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0"/>
          </p:nvPr>
        </p:nvSpPr>
        <p:spPr>
          <a:xfrm>
            <a:off x="304800" y="3581400"/>
            <a:ext cx="5943600" cy="307777"/>
          </a:xfrm>
        </p:spPr>
        <p:txBody>
          <a:bodyPr anchor="ctr">
            <a:spAutoFit/>
          </a:bodyPr>
          <a:lstStyle>
            <a:lvl1pPr>
              <a:buNone/>
              <a:defRPr sz="1400">
                <a:solidFill>
                  <a:schemeClr val="accent2">
                    <a:lumMod val="20000"/>
                    <a:lumOff val="80000"/>
                  </a:schemeClr>
                </a:solidFill>
              </a:defRPr>
            </a:lvl1pPr>
          </a:lstStyle>
          <a:p>
            <a:pPr lvl="0"/>
            <a:r>
              <a:rPr lang="en-US" smtClean="0"/>
              <a:t>Click to edit Master text styles</a:t>
            </a:r>
          </a:p>
        </p:txBody>
      </p:sp>
      <p:sp>
        <p:nvSpPr>
          <p:cNvPr id="12" name="Text Placeholder 9"/>
          <p:cNvSpPr>
            <a:spLocks noGrp="1"/>
          </p:cNvSpPr>
          <p:nvPr>
            <p:ph type="body" sz="quarter" idx="11"/>
          </p:nvPr>
        </p:nvSpPr>
        <p:spPr>
          <a:xfrm>
            <a:off x="304800" y="3886200"/>
            <a:ext cx="5943600" cy="307777"/>
          </a:xfrm>
        </p:spPr>
        <p:txBody>
          <a:bodyPr anchor="ctr">
            <a:spAutoFit/>
          </a:bodyPr>
          <a:lstStyle>
            <a:lvl1pPr>
              <a:buNone/>
              <a:defRPr sz="1400">
                <a:solidFill>
                  <a:schemeClr val="accent2">
                    <a:lumMod val="20000"/>
                    <a:lumOff val="80000"/>
                  </a:schemeClr>
                </a:solidFill>
              </a:defRPr>
            </a:lvl1pPr>
          </a:lstStyle>
          <a:p>
            <a:pPr lvl="0"/>
            <a:r>
              <a:rPr lang="en-US" smtClean="0"/>
              <a:t>Click to edit Master text styles</a:t>
            </a:r>
          </a:p>
        </p:txBody>
      </p:sp>
      <p:sp>
        <p:nvSpPr>
          <p:cNvPr id="13" name="Text Placeholder 9"/>
          <p:cNvSpPr>
            <a:spLocks noGrp="1"/>
          </p:cNvSpPr>
          <p:nvPr>
            <p:ph type="body" sz="quarter" idx="12"/>
          </p:nvPr>
        </p:nvSpPr>
        <p:spPr>
          <a:xfrm>
            <a:off x="304800" y="4188023"/>
            <a:ext cx="5943600" cy="307777"/>
          </a:xfrm>
        </p:spPr>
        <p:txBody>
          <a:bodyPr anchor="ctr">
            <a:spAutoFit/>
          </a:bodyPr>
          <a:lstStyle>
            <a:lvl1pPr>
              <a:buNone/>
              <a:defRPr sz="1400">
                <a:solidFill>
                  <a:schemeClr val="accent2">
                    <a:lumMod val="20000"/>
                    <a:lumOff val="80000"/>
                  </a:schemeClr>
                </a:solidFill>
              </a:defRPr>
            </a:lvl1pPr>
          </a:lstStyle>
          <a:p>
            <a:pPr lvl="0"/>
            <a:r>
              <a:rPr lang="en-US" smtClean="0"/>
              <a:t>Click to edit Master text styles</a:t>
            </a:r>
          </a:p>
        </p:txBody>
      </p:sp>
      <p:sp>
        <p:nvSpPr>
          <p:cNvPr id="14" name="Text Placeholder 9"/>
          <p:cNvSpPr>
            <a:spLocks noGrp="1"/>
          </p:cNvSpPr>
          <p:nvPr>
            <p:ph type="body" sz="quarter" idx="13"/>
          </p:nvPr>
        </p:nvSpPr>
        <p:spPr>
          <a:xfrm>
            <a:off x="304800" y="4492823"/>
            <a:ext cx="5943600" cy="307777"/>
          </a:xfrm>
        </p:spPr>
        <p:txBody>
          <a:bodyPr anchor="ctr">
            <a:spAutoFit/>
          </a:bodyPr>
          <a:lstStyle>
            <a:lvl1pPr>
              <a:buNone/>
              <a:defRPr sz="1400">
                <a:solidFill>
                  <a:schemeClr val="accent2">
                    <a:lumMod val="20000"/>
                    <a:lumOff val="80000"/>
                  </a:schemeClr>
                </a:solidFill>
              </a:defRPr>
            </a:lvl1pPr>
          </a:lstStyle>
          <a:p>
            <a:pPr lvl="0"/>
            <a:r>
              <a:rPr lang="en-US" smtClean="0"/>
              <a:t>Click to edit Master text styles</a:t>
            </a:r>
          </a:p>
        </p:txBody>
      </p:sp>
    </p:spTree>
    <p:extLst>
      <p:ext uri="{BB962C8B-B14F-4D97-AF65-F5344CB8AC3E}">
        <p14:creationId xmlns:p14="http://schemas.microsoft.com/office/powerpoint/2010/main" val="2529919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altLang="en-US">
              <a:solidFill>
                <a:prstClr val="black"/>
              </a:solidFill>
            </a:endParaRPr>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solidFill>
                <a:prstClr val="black"/>
              </a:solidFill>
            </a:endParaRPr>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lvl1pPr>
          </a:lstStyle>
          <a:p>
            <a:fld id="{72926D4B-8945-4CA9-B4D3-EDE1DE628F4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953218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ltLang="en-US">
              <a:solidFill>
                <a:prstClr val="black"/>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solidFill>
                <a:prstClr val="black"/>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C5316D2-A59E-4CB7-A2BC-1028B510050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739657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ext Placeholder 2"/>
          <p:cNvSpPr>
            <a:spLocks noGrp="1"/>
          </p:cNvSpPr>
          <p:nvPr>
            <p:ph type="body" sz="quarter" idx="12"/>
          </p:nvPr>
        </p:nvSpPr>
        <p:spPr>
          <a:xfrm>
            <a:off x="120649" y="112059"/>
            <a:ext cx="8384721" cy="657197"/>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effectLst>
            <a:outerShdw blurRad="50800" dist="38100" dir="2700000" algn="tl" rotWithShape="0">
              <a:prstClr val="black">
                <a:alpha val="40000"/>
              </a:prstClr>
            </a:outerShdw>
          </a:effectLst>
        </p:spPr>
        <p:txBody>
          <a:bodyPr anchor="ctr">
            <a:normAutofit/>
          </a:bodyPr>
          <a:lstStyle>
            <a:lvl1pPr marL="0" indent="0" algn="l">
              <a:buNone/>
              <a:defRPr sz="2800" b="1">
                <a:solidFill>
                  <a:schemeClr val="tx1"/>
                </a:solidFill>
                <a:effectLst>
                  <a:outerShdw blurRad="38100" dist="38100" dir="2700000" algn="tl">
                    <a:srgbClr val="000000">
                      <a:alpha val="43137"/>
                    </a:srgbClr>
                  </a:outerShdw>
                </a:effectLst>
                <a:latin typeface="Cambria" panose="02040503050406030204" pitchFamily="18" charset="0"/>
              </a:defRPr>
            </a:lvl1pPr>
            <a:lvl2pPr marL="457200" indent="0">
              <a:buNone/>
              <a:defRPr b="1">
                <a:solidFill>
                  <a:schemeClr val="tx1"/>
                </a:solidFill>
                <a:effectLst>
                  <a:outerShdw blurRad="38100" dist="38100" dir="2700000" algn="tl">
                    <a:srgbClr val="000000">
                      <a:alpha val="43137"/>
                    </a:srgbClr>
                  </a:outerShdw>
                </a:effectLst>
                <a:latin typeface="Century Gothic" pitchFamily="34" charset="0"/>
              </a:defRPr>
            </a:lvl2pPr>
            <a:lvl3pPr marL="914400" indent="0">
              <a:buNone/>
              <a:defRPr b="1">
                <a:solidFill>
                  <a:schemeClr val="tx1"/>
                </a:solidFill>
                <a:effectLst>
                  <a:outerShdw blurRad="38100" dist="38100" dir="2700000" algn="tl">
                    <a:srgbClr val="000000">
                      <a:alpha val="43137"/>
                    </a:srgbClr>
                  </a:outerShdw>
                </a:effectLst>
                <a:latin typeface="Century Gothic" pitchFamily="34" charset="0"/>
              </a:defRPr>
            </a:lvl3pPr>
            <a:lvl4pPr marL="1371600" indent="0">
              <a:buNone/>
              <a:defRPr b="1">
                <a:solidFill>
                  <a:schemeClr val="tx1"/>
                </a:solidFill>
                <a:effectLst>
                  <a:outerShdw blurRad="38100" dist="38100" dir="2700000" algn="tl">
                    <a:srgbClr val="000000">
                      <a:alpha val="43137"/>
                    </a:srgbClr>
                  </a:outerShdw>
                </a:effectLst>
                <a:latin typeface="Century Gothic" pitchFamily="34" charset="0"/>
              </a:defRPr>
            </a:lvl4pPr>
            <a:lvl5pPr marL="1828800" indent="0">
              <a:buNone/>
              <a:defRPr b="1">
                <a:solidFill>
                  <a:schemeClr val="tx1"/>
                </a:solidFill>
                <a:effectLst>
                  <a:outerShdw blurRad="38100" dist="38100" dir="2700000" algn="tl">
                    <a:srgbClr val="000000">
                      <a:alpha val="43137"/>
                    </a:srgbClr>
                  </a:outerShdw>
                </a:effectLst>
                <a:latin typeface="Century Gothic"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404207163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6610" name="Rectangle 2"/>
          <p:cNvSpPr>
            <a:spLocks noGrp="1" noChangeArrowheads="1"/>
          </p:cNvSpPr>
          <p:nvPr>
            <p:ph type="ctrTitle"/>
          </p:nvPr>
        </p:nvSpPr>
        <p:spPr>
          <a:xfrm>
            <a:off x="685800" y="2130425"/>
            <a:ext cx="7772400" cy="1470025"/>
          </a:xfrm>
        </p:spPr>
        <p:txBody>
          <a:bodyPr/>
          <a:lstStyle>
            <a:lvl1pPr>
              <a:defRPr sz="4400"/>
            </a:lvl1pPr>
          </a:lstStyle>
          <a:p>
            <a:r>
              <a:rPr lang="en-US" smtClean="0"/>
              <a:t>Click to edit Master title style</a:t>
            </a:r>
            <a:endParaRPr lang="en-US"/>
          </a:p>
        </p:txBody>
      </p:sp>
      <p:sp>
        <p:nvSpPr>
          <p:cNvPr id="19661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6"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Cambria" pitchFamily="18" charset="0"/>
              </a:defRPr>
            </a:lvl1pPr>
          </a:lstStyle>
          <a:p>
            <a:endParaRPr lang="en-IE">
              <a:solidFill>
                <a:prstClr val="black"/>
              </a:solidFill>
            </a:endParaRPr>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lgn="ctr">
              <a:defRPr sz="1400" b="0">
                <a:latin typeface="Cambria" pitchFamily="18" charset="0"/>
              </a:defRPr>
            </a:lvl1pPr>
          </a:lstStyle>
          <a:p>
            <a:endParaRPr lang="en-IE">
              <a:solidFill>
                <a:prstClr val="black"/>
              </a:solidFill>
            </a:endParaRPr>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Cambria" pitchFamily="18" charset="0"/>
              </a:defRPr>
            </a:lvl1pPr>
          </a:lstStyle>
          <a:p>
            <a:fld id="{46899496-C2AC-4C82-87C5-AFFFBC188B9C}"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382902051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65854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35696471"/>
              </p:ext>
            </p:extLst>
          </p:nvPr>
        </p:nvGraphicFramePr>
        <p:xfrm>
          <a:off x="4527318" y="81000"/>
          <a:ext cx="4536000" cy="6696000"/>
        </p:xfrm>
        <a:graphic>
          <a:graphicData uri="http://schemas.openxmlformats.org/drawingml/2006/table">
            <a:tbl>
              <a:tblPr firstRow="1" bandRow="1">
                <a:tableStyleId>{5C22544A-7EE6-4342-B048-85BDC9FD1C3A}</a:tableStyleId>
              </a:tblPr>
              <a:tblGrid>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gridCol w="216000"/>
              </a:tblGrid>
              <a:tr h="216000">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r h="216000">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IE" sz="100" dirty="0"/>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0639669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solidFill>
                  <a:prstClr val="black"/>
                </a:solidFill>
              </a:rPr>
              <a:pPr/>
              <a:t>‹#›</a:t>
            </a:fld>
            <a:endParaRPr lang="en-IE">
              <a:solidFill>
                <a:prstClr val="black"/>
              </a:solidFill>
            </a:endParaRPr>
          </a:p>
        </p:txBody>
      </p:sp>
    </p:spTree>
    <p:extLst>
      <p:ext uri="{BB962C8B-B14F-4D97-AF65-F5344CB8AC3E}">
        <p14:creationId xmlns:p14="http://schemas.microsoft.com/office/powerpoint/2010/main" val="406571861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84679" y="112060"/>
            <a:ext cx="8136000" cy="648000"/>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effectLst>
            <a:outerShdw blurRad="50800" dist="38100" dir="2700000" algn="tl" rotWithShape="0">
              <a:prstClr val="black">
                <a:alpha val="40000"/>
              </a:prstClr>
            </a:outerShdw>
          </a:effectLst>
        </p:spPr>
        <p:txBody>
          <a:bodyPr/>
          <a:lstStyle>
            <a:lvl1pPr algn="r">
              <a:defRPr sz="2400">
                <a:solidFill>
                  <a:schemeClr val="tx1"/>
                </a:solidFill>
                <a:effectLst>
                  <a:outerShdw blurRad="38100" dist="38100" dir="2700000" algn="tl">
                    <a:srgbClr val="000000">
                      <a:alpha val="43137"/>
                    </a:srgbClr>
                  </a:outerShdw>
                </a:effectLst>
                <a:latin typeface="Century Gothic" pitchFamily="34" charset="0"/>
              </a:defRPr>
            </a:lvl1pPr>
          </a:lstStyle>
          <a:p>
            <a:r>
              <a:rPr lang="en-US" dirty="0" smtClean="0"/>
              <a:t>CLICK TO EDIT MASTER TITLE STYLE</a:t>
            </a:r>
            <a:endParaRPr lang="en-IE" dirty="0"/>
          </a:p>
        </p:txBody>
      </p:sp>
      <p:sp>
        <p:nvSpPr>
          <p:cNvPr id="7" name="Text Placeholder 2"/>
          <p:cNvSpPr>
            <a:spLocks noGrp="1"/>
          </p:cNvSpPr>
          <p:nvPr>
            <p:ph type="body" sz="quarter" idx="12"/>
          </p:nvPr>
        </p:nvSpPr>
        <p:spPr>
          <a:xfrm>
            <a:off x="120650" y="112060"/>
            <a:ext cx="648000" cy="648000"/>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effectLst>
            <a:outerShdw blurRad="50800" dist="38100" dir="2700000" algn="tl" rotWithShape="0">
              <a:prstClr val="black">
                <a:alpha val="40000"/>
              </a:prstClr>
            </a:outerShdw>
          </a:effectLst>
        </p:spPr>
        <p:txBody>
          <a:bodyPr anchor="ctr"/>
          <a:lstStyle>
            <a:lvl1pPr marL="0" indent="0" algn="ctr">
              <a:buNone/>
              <a:defRPr b="1">
                <a:solidFill>
                  <a:schemeClr val="tx1"/>
                </a:solidFill>
                <a:effectLst>
                  <a:outerShdw blurRad="38100" dist="38100" dir="2700000" algn="tl">
                    <a:srgbClr val="000000">
                      <a:alpha val="43137"/>
                    </a:srgbClr>
                  </a:outerShdw>
                </a:effectLst>
                <a:latin typeface="Century Gothic" pitchFamily="34" charset="0"/>
              </a:defRPr>
            </a:lvl1pPr>
            <a:lvl2pPr marL="457200" indent="0">
              <a:buNone/>
              <a:defRPr b="1">
                <a:solidFill>
                  <a:schemeClr val="tx1"/>
                </a:solidFill>
                <a:effectLst>
                  <a:outerShdw blurRad="38100" dist="38100" dir="2700000" algn="tl">
                    <a:srgbClr val="000000">
                      <a:alpha val="43137"/>
                    </a:srgbClr>
                  </a:outerShdw>
                </a:effectLst>
                <a:latin typeface="Century Gothic" pitchFamily="34" charset="0"/>
              </a:defRPr>
            </a:lvl2pPr>
            <a:lvl3pPr marL="914400" indent="0">
              <a:buNone/>
              <a:defRPr b="1">
                <a:solidFill>
                  <a:schemeClr val="tx1"/>
                </a:solidFill>
                <a:effectLst>
                  <a:outerShdw blurRad="38100" dist="38100" dir="2700000" algn="tl">
                    <a:srgbClr val="000000">
                      <a:alpha val="43137"/>
                    </a:srgbClr>
                  </a:outerShdw>
                </a:effectLst>
                <a:latin typeface="Century Gothic" pitchFamily="34" charset="0"/>
              </a:defRPr>
            </a:lvl3pPr>
            <a:lvl4pPr marL="1371600" indent="0">
              <a:buNone/>
              <a:defRPr b="1">
                <a:solidFill>
                  <a:schemeClr val="tx1"/>
                </a:solidFill>
                <a:effectLst>
                  <a:outerShdw blurRad="38100" dist="38100" dir="2700000" algn="tl">
                    <a:srgbClr val="000000">
                      <a:alpha val="43137"/>
                    </a:srgbClr>
                  </a:outerShdw>
                </a:effectLst>
                <a:latin typeface="Century Gothic" pitchFamily="34" charset="0"/>
              </a:defRPr>
            </a:lvl4pPr>
            <a:lvl5pPr marL="1828800" indent="0">
              <a:buNone/>
              <a:defRPr b="1">
                <a:solidFill>
                  <a:schemeClr val="tx1"/>
                </a:solidFill>
                <a:effectLst>
                  <a:outerShdw blurRad="38100" dist="38100" dir="2700000" algn="tl">
                    <a:srgbClr val="000000">
                      <a:alpha val="43137"/>
                    </a:srgbClr>
                  </a:outerShdw>
                </a:effectLst>
                <a:latin typeface="Century Gothic" pitchFamily="34" charset="0"/>
              </a:defRPr>
            </a:lvl5pPr>
          </a:lstStyle>
          <a:p>
            <a:pPr lvl="0"/>
            <a:r>
              <a:rPr lang="en-US" smtClean="0"/>
              <a:t>Click to edit Master text styles</a:t>
            </a:r>
          </a:p>
        </p:txBody>
      </p:sp>
    </p:spTree>
    <p:extLst>
      <p:ext uri="{BB962C8B-B14F-4D97-AF65-F5344CB8AC3E}">
        <p14:creationId xmlns:p14="http://schemas.microsoft.com/office/powerpoint/2010/main" val="38010681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xample">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solidFill>
                  <a:prstClr val="black"/>
                </a:solidFill>
              </a:rPr>
              <a:pPr/>
              <a:t>‹#›</a:t>
            </a:fld>
            <a:endParaRPr lang="en-IE" dirty="0">
              <a:solidFill>
                <a:prstClr val="black"/>
              </a:solidFill>
            </a:endParaRPr>
          </a:p>
        </p:txBody>
      </p:sp>
      <p:sp>
        <p:nvSpPr>
          <p:cNvPr id="7" name="Text Placeholder 6"/>
          <p:cNvSpPr>
            <a:spLocks noGrp="1"/>
          </p:cNvSpPr>
          <p:nvPr>
            <p:ph type="body" sz="quarter" idx="12"/>
          </p:nvPr>
        </p:nvSpPr>
        <p:spPr>
          <a:xfrm>
            <a:off x="-18000" y="265186"/>
            <a:ext cx="9180000" cy="447508"/>
          </a:xfrm>
          <a:solidFill>
            <a:srgbClr val="D4EFFD"/>
          </a:solidFill>
          <a:ln w="19050">
            <a:solidFill>
              <a:srgbClr val="C40257"/>
            </a:solidFill>
          </a:ln>
          <a:effectLst>
            <a:outerShdw blurRad="50800" dist="38100" dir="2700000" algn="tl" rotWithShape="0">
              <a:prstClr val="black">
                <a:alpha val="40000"/>
              </a:prstClr>
            </a:outerShdw>
          </a:effectLst>
        </p:spPr>
        <p:txBody>
          <a:bodyPr/>
          <a:lstStyle>
            <a:lvl1pPr marL="0" indent="0">
              <a:spcBef>
                <a:spcPts val="0"/>
              </a:spcBef>
              <a:buNone/>
              <a:tabLst>
                <a:tab pos="538163" algn="l"/>
              </a:tabLst>
              <a:defRPr sz="1600">
                <a:effectLst/>
              </a:defRPr>
            </a:lvl1pPr>
            <a:lvl2pPr marL="0" indent="0">
              <a:spcBef>
                <a:spcPts val="0"/>
              </a:spcBef>
              <a:buNone/>
              <a:defRPr sz="1800">
                <a:effectLst/>
              </a:defRPr>
            </a:lvl2pPr>
            <a:lvl3pPr marL="0" indent="0">
              <a:spcBef>
                <a:spcPts val="0"/>
              </a:spcBef>
              <a:buNone/>
              <a:defRPr sz="1800">
                <a:effectLst/>
              </a:defRPr>
            </a:lvl3pPr>
            <a:lvl4pPr marL="0" indent="0">
              <a:spcBef>
                <a:spcPts val="0"/>
              </a:spcBef>
              <a:buNone/>
              <a:defRPr sz="1800">
                <a:effectLst/>
              </a:defRPr>
            </a:lvl4pPr>
            <a:lvl5pPr marL="1828800" indent="0">
              <a:spcBef>
                <a:spcPts val="0"/>
              </a:spcBef>
              <a:buNone/>
              <a:defRPr sz="1800">
                <a:effectLst/>
              </a:defRPr>
            </a:lvl5pPr>
          </a:lstStyle>
          <a:p>
            <a:pPr lvl="0"/>
            <a:r>
              <a:rPr lang="en-US" smtClean="0"/>
              <a:t>Click to edit Master text styles</a:t>
            </a:r>
          </a:p>
        </p:txBody>
      </p:sp>
      <p:sp>
        <p:nvSpPr>
          <p:cNvPr id="5" name="Title 1"/>
          <p:cNvSpPr>
            <a:spLocks noGrp="1"/>
          </p:cNvSpPr>
          <p:nvPr>
            <p:ph type="title"/>
          </p:nvPr>
        </p:nvSpPr>
        <p:spPr>
          <a:xfrm>
            <a:off x="-18000" y="-26896"/>
            <a:ext cx="9180000" cy="324000"/>
          </a:xfrm>
          <a:solidFill>
            <a:srgbClr val="C40257"/>
          </a:solidFill>
          <a:ln w="28575">
            <a:solidFill>
              <a:srgbClr val="C40257"/>
            </a:solidFill>
          </a:ln>
        </p:spPr>
        <p:txBody>
          <a:bodyPr/>
          <a:lstStyle>
            <a:lvl1pPr algn="l">
              <a:defRPr sz="1800" b="1" i="0">
                <a:solidFill>
                  <a:schemeClr val="bg1"/>
                </a:solidFill>
                <a:latin typeface="Cambria" pitchFamily="18" charset="0"/>
              </a:defRPr>
            </a:lvl1pPr>
          </a:lstStyle>
          <a:p>
            <a:r>
              <a:rPr lang="en-US" smtClean="0"/>
              <a:t>Click to edit Master title style</a:t>
            </a:r>
            <a:endParaRPr lang="en-IE" dirty="0"/>
          </a:p>
        </p:txBody>
      </p:sp>
      <p:sp>
        <p:nvSpPr>
          <p:cNvPr id="6" name="Text Placeholder 2"/>
          <p:cNvSpPr>
            <a:spLocks noGrp="1"/>
          </p:cNvSpPr>
          <p:nvPr>
            <p:ph type="body" sz="quarter" idx="13"/>
          </p:nvPr>
        </p:nvSpPr>
        <p:spPr>
          <a:xfrm>
            <a:off x="6499482" y="-13448"/>
            <a:ext cx="2662518" cy="324000"/>
          </a:xfrm>
        </p:spPr>
        <p:txBody>
          <a:bodyPr anchor="ctr"/>
          <a:lstStyle>
            <a:lvl1pPr marL="0" indent="0" algn="r">
              <a:buFontTx/>
              <a:buNone/>
              <a:defRPr sz="1800" b="1">
                <a:solidFill>
                  <a:schemeClr val="bg1"/>
                </a:solidFill>
              </a:defRPr>
            </a:lvl1pPr>
            <a:lvl2pPr marL="457200" indent="0">
              <a:buFontTx/>
              <a:buNone/>
              <a:defRPr sz="1800" b="1">
                <a:solidFill>
                  <a:schemeClr val="tx1">
                    <a:lumMod val="95000"/>
                    <a:lumOff val="5000"/>
                  </a:schemeClr>
                </a:solidFill>
              </a:defRPr>
            </a:lvl2pPr>
            <a:lvl3pPr marL="914400" indent="0">
              <a:buFontTx/>
              <a:buNone/>
              <a:defRPr sz="1800" b="1">
                <a:solidFill>
                  <a:schemeClr val="tx1">
                    <a:lumMod val="95000"/>
                    <a:lumOff val="5000"/>
                  </a:schemeClr>
                </a:solidFill>
              </a:defRPr>
            </a:lvl3pPr>
            <a:lvl4pPr marL="1371600" indent="0">
              <a:buFontTx/>
              <a:buNone/>
              <a:defRPr sz="1800" b="1">
                <a:solidFill>
                  <a:schemeClr val="tx1">
                    <a:lumMod val="95000"/>
                    <a:lumOff val="5000"/>
                  </a:schemeClr>
                </a:solidFill>
              </a:defRPr>
            </a:lvl4pPr>
            <a:lvl5pPr marL="1828800" indent="0">
              <a:buFontTx/>
              <a:buNone/>
              <a:defRPr sz="1800" b="1">
                <a:solidFill>
                  <a:schemeClr val="tx1">
                    <a:lumMod val="95000"/>
                    <a:lumOff val="5000"/>
                  </a:schemeClr>
                </a:solidFill>
              </a:defRPr>
            </a:lvl5pPr>
          </a:lstStyle>
          <a:p>
            <a:pPr lvl="0"/>
            <a:r>
              <a:rPr lang="en-US" smtClean="0"/>
              <a:t>Click to edit Master text styles</a:t>
            </a:r>
          </a:p>
        </p:txBody>
      </p:sp>
    </p:spTree>
    <p:extLst>
      <p:ext uri="{BB962C8B-B14F-4D97-AF65-F5344CB8AC3E}">
        <p14:creationId xmlns:p14="http://schemas.microsoft.com/office/powerpoint/2010/main" val="137224410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igher_level">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solidFill>
                  <a:prstClr val="black"/>
                </a:solidFill>
              </a:rPr>
              <a:pPr/>
              <a:t>‹#›</a:t>
            </a:fld>
            <a:endParaRPr lang="en-IE" dirty="0">
              <a:solidFill>
                <a:prstClr val="black"/>
              </a:solidFill>
            </a:endParaRPr>
          </a:p>
        </p:txBody>
      </p:sp>
      <p:sp>
        <p:nvSpPr>
          <p:cNvPr id="7" name="Text Placeholder 6"/>
          <p:cNvSpPr>
            <a:spLocks noGrp="1"/>
          </p:cNvSpPr>
          <p:nvPr>
            <p:ph type="body" sz="quarter" idx="12"/>
          </p:nvPr>
        </p:nvSpPr>
        <p:spPr>
          <a:xfrm>
            <a:off x="-18000" y="265186"/>
            <a:ext cx="9180000" cy="447508"/>
          </a:xfrm>
          <a:solidFill>
            <a:srgbClr val="FFCCCC"/>
          </a:solidFill>
          <a:ln w="19050">
            <a:solidFill>
              <a:srgbClr val="800000"/>
            </a:solidFill>
          </a:ln>
          <a:effectLst>
            <a:outerShdw blurRad="50800" dist="38100" dir="2700000" algn="tl" rotWithShape="0">
              <a:prstClr val="black">
                <a:alpha val="40000"/>
              </a:prstClr>
            </a:outerShdw>
          </a:effectLst>
        </p:spPr>
        <p:txBody>
          <a:bodyPr/>
          <a:lstStyle>
            <a:lvl1pPr marL="0" indent="0">
              <a:spcBef>
                <a:spcPts val="0"/>
              </a:spcBef>
              <a:buNone/>
              <a:tabLst>
                <a:tab pos="538163" algn="l"/>
              </a:tabLst>
              <a:defRPr sz="1600">
                <a:effectLst/>
              </a:defRPr>
            </a:lvl1pPr>
            <a:lvl2pPr marL="0" indent="0">
              <a:spcBef>
                <a:spcPts val="0"/>
              </a:spcBef>
              <a:buNone/>
              <a:defRPr sz="1800">
                <a:effectLst/>
              </a:defRPr>
            </a:lvl2pPr>
            <a:lvl3pPr marL="0" indent="0">
              <a:spcBef>
                <a:spcPts val="0"/>
              </a:spcBef>
              <a:buNone/>
              <a:defRPr sz="1800">
                <a:effectLst/>
              </a:defRPr>
            </a:lvl3pPr>
            <a:lvl4pPr marL="0" indent="0">
              <a:spcBef>
                <a:spcPts val="0"/>
              </a:spcBef>
              <a:buNone/>
              <a:defRPr sz="1800">
                <a:effectLst/>
              </a:defRPr>
            </a:lvl4pPr>
            <a:lvl5pPr marL="1828800" indent="0">
              <a:spcBef>
                <a:spcPts val="0"/>
              </a:spcBef>
              <a:buNone/>
              <a:defRPr sz="1800">
                <a:effectLst/>
              </a:defRPr>
            </a:lvl5pPr>
          </a:lstStyle>
          <a:p>
            <a:pPr lvl="0"/>
            <a:r>
              <a:rPr lang="en-US" smtClean="0"/>
              <a:t>Click to edit Master text styles</a:t>
            </a:r>
          </a:p>
        </p:txBody>
      </p:sp>
      <p:sp>
        <p:nvSpPr>
          <p:cNvPr id="5" name="Title 1"/>
          <p:cNvSpPr>
            <a:spLocks noGrp="1"/>
          </p:cNvSpPr>
          <p:nvPr>
            <p:ph type="title"/>
          </p:nvPr>
        </p:nvSpPr>
        <p:spPr>
          <a:xfrm>
            <a:off x="-18000" y="-13448"/>
            <a:ext cx="9180000" cy="324000"/>
          </a:xfrm>
          <a:solidFill>
            <a:srgbClr val="800000"/>
          </a:solidFill>
          <a:ln w="28575">
            <a:solidFill>
              <a:srgbClr val="800000"/>
            </a:solidFill>
          </a:ln>
        </p:spPr>
        <p:txBody>
          <a:bodyPr/>
          <a:lstStyle>
            <a:lvl1pPr algn="l">
              <a:defRPr sz="1800" b="1" i="0">
                <a:solidFill>
                  <a:schemeClr val="bg1"/>
                </a:solidFill>
                <a:latin typeface="Cambria" pitchFamily="18" charset="0"/>
              </a:defRPr>
            </a:lvl1pPr>
          </a:lstStyle>
          <a:p>
            <a:r>
              <a:rPr lang="en-US" smtClean="0"/>
              <a:t>Click to edit Master title style</a:t>
            </a:r>
            <a:endParaRPr lang="en-IE" dirty="0"/>
          </a:p>
        </p:txBody>
      </p:sp>
      <p:sp>
        <p:nvSpPr>
          <p:cNvPr id="3" name="Text Placeholder 2"/>
          <p:cNvSpPr>
            <a:spLocks noGrp="1"/>
          </p:cNvSpPr>
          <p:nvPr>
            <p:ph type="body" sz="quarter" idx="13"/>
          </p:nvPr>
        </p:nvSpPr>
        <p:spPr>
          <a:xfrm>
            <a:off x="6499482" y="-13448"/>
            <a:ext cx="2662518" cy="324000"/>
          </a:xfrm>
        </p:spPr>
        <p:txBody>
          <a:bodyPr anchor="ctr"/>
          <a:lstStyle>
            <a:lvl1pPr marL="0" indent="0" algn="r">
              <a:buFontTx/>
              <a:buNone/>
              <a:defRPr sz="1800" b="1">
                <a:solidFill>
                  <a:schemeClr val="bg1"/>
                </a:solidFill>
              </a:defRPr>
            </a:lvl1pPr>
            <a:lvl2pPr marL="457200" indent="0">
              <a:buFontTx/>
              <a:buNone/>
              <a:defRPr sz="1800" b="1">
                <a:solidFill>
                  <a:schemeClr val="tx1">
                    <a:lumMod val="95000"/>
                    <a:lumOff val="5000"/>
                  </a:schemeClr>
                </a:solidFill>
              </a:defRPr>
            </a:lvl2pPr>
            <a:lvl3pPr marL="914400" indent="0">
              <a:buFontTx/>
              <a:buNone/>
              <a:defRPr sz="1800" b="1">
                <a:solidFill>
                  <a:schemeClr val="tx1">
                    <a:lumMod val="95000"/>
                    <a:lumOff val="5000"/>
                  </a:schemeClr>
                </a:solidFill>
              </a:defRPr>
            </a:lvl3pPr>
            <a:lvl4pPr marL="1371600" indent="0">
              <a:buFontTx/>
              <a:buNone/>
              <a:defRPr sz="1800" b="1">
                <a:solidFill>
                  <a:schemeClr val="tx1">
                    <a:lumMod val="95000"/>
                    <a:lumOff val="5000"/>
                  </a:schemeClr>
                </a:solidFill>
              </a:defRPr>
            </a:lvl4pPr>
            <a:lvl5pPr marL="1828800" indent="0">
              <a:buFontTx/>
              <a:buNone/>
              <a:defRPr sz="1800" b="1">
                <a:solidFill>
                  <a:schemeClr val="tx1">
                    <a:lumMod val="95000"/>
                    <a:lumOff val="5000"/>
                  </a:schemeClr>
                </a:solidFill>
              </a:defRPr>
            </a:lvl5pPr>
          </a:lstStyle>
          <a:p>
            <a:pPr lvl="0"/>
            <a:r>
              <a:rPr lang="en-US" smtClean="0"/>
              <a:t>Click to edit Master text styles</a:t>
            </a:r>
          </a:p>
        </p:txBody>
      </p:sp>
    </p:spTree>
    <p:extLst>
      <p:ext uri="{BB962C8B-B14F-4D97-AF65-F5344CB8AC3E}">
        <p14:creationId xmlns:p14="http://schemas.microsoft.com/office/powerpoint/2010/main" val="336132891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rdinary_level">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xfrm>
            <a:off x="6553200" y="6248400"/>
            <a:ext cx="1905000" cy="457200"/>
          </a:xfrm>
          <a:prstGeom prst="rect">
            <a:avLst/>
          </a:prstGeom>
          <a:ln/>
        </p:spPr>
        <p:txBody>
          <a:bodyPr/>
          <a:lstStyle>
            <a:lvl1pPr>
              <a:defRPr/>
            </a:lvl1pPr>
          </a:lstStyle>
          <a:p>
            <a:fld id="{46899496-C2AC-4C82-87C5-AFFFBC188B9C}" type="slidenum">
              <a:rPr lang="en-IE" smtClean="0">
                <a:solidFill>
                  <a:prstClr val="black"/>
                </a:solidFill>
              </a:rPr>
              <a:pPr/>
              <a:t>‹#›</a:t>
            </a:fld>
            <a:endParaRPr lang="en-IE" dirty="0">
              <a:solidFill>
                <a:prstClr val="black"/>
              </a:solidFill>
            </a:endParaRPr>
          </a:p>
        </p:txBody>
      </p:sp>
      <p:sp>
        <p:nvSpPr>
          <p:cNvPr id="7" name="Text Placeholder 6"/>
          <p:cNvSpPr>
            <a:spLocks noGrp="1"/>
          </p:cNvSpPr>
          <p:nvPr>
            <p:ph type="body" sz="quarter" idx="12"/>
          </p:nvPr>
        </p:nvSpPr>
        <p:spPr>
          <a:xfrm>
            <a:off x="-18000" y="238292"/>
            <a:ext cx="9180000" cy="604838"/>
          </a:xfrm>
          <a:solidFill>
            <a:schemeClr val="accent1">
              <a:lumMod val="20000"/>
              <a:lumOff val="80000"/>
            </a:schemeClr>
          </a:solidFill>
          <a:ln>
            <a:solidFill>
              <a:schemeClr val="bg2">
                <a:lumMod val="25000"/>
              </a:schemeClr>
            </a:solidFill>
          </a:ln>
          <a:effectLst>
            <a:outerShdw blurRad="50800" dist="38100" dir="2700000" algn="tl" rotWithShape="0">
              <a:prstClr val="black">
                <a:alpha val="40000"/>
              </a:prstClr>
            </a:outerShdw>
          </a:effectLst>
        </p:spPr>
        <p:txBody>
          <a:bodyPr/>
          <a:lstStyle>
            <a:lvl1pPr marL="0" indent="0">
              <a:spcBef>
                <a:spcPts val="0"/>
              </a:spcBef>
              <a:buNone/>
              <a:tabLst>
                <a:tab pos="538163" algn="l"/>
              </a:tabLst>
              <a:defRPr sz="1600">
                <a:effectLst/>
              </a:defRPr>
            </a:lvl1pPr>
            <a:lvl2pPr marL="0" indent="0">
              <a:spcBef>
                <a:spcPts val="0"/>
              </a:spcBef>
              <a:buNone/>
              <a:defRPr sz="1800">
                <a:effectLst/>
              </a:defRPr>
            </a:lvl2pPr>
            <a:lvl3pPr marL="0" indent="0">
              <a:spcBef>
                <a:spcPts val="0"/>
              </a:spcBef>
              <a:buNone/>
              <a:defRPr sz="1800">
                <a:effectLst/>
              </a:defRPr>
            </a:lvl3pPr>
            <a:lvl4pPr marL="0" indent="0">
              <a:spcBef>
                <a:spcPts val="0"/>
              </a:spcBef>
              <a:buNone/>
              <a:defRPr sz="1800">
                <a:effectLst/>
              </a:defRPr>
            </a:lvl4pPr>
            <a:lvl5pPr marL="1828800" indent="0">
              <a:spcBef>
                <a:spcPts val="0"/>
              </a:spcBef>
              <a:buNone/>
              <a:defRPr sz="1800">
                <a:effectLst/>
              </a:defRPr>
            </a:lvl5pPr>
          </a:lstStyle>
          <a:p>
            <a:pPr lvl="0"/>
            <a:r>
              <a:rPr lang="en-US" smtClean="0"/>
              <a:t>Click to edit Master text styles</a:t>
            </a:r>
          </a:p>
        </p:txBody>
      </p:sp>
      <p:sp>
        <p:nvSpPr>
          <p:cNvPr id="5" name="Title 1"/>
          <p:cNvSpPr>
            <a:spLocks noGrp="1"/>
          </p:cNvSpPr>
          <p:nvPr>
            <p:ph type="title"/>
          </p:nvPr>
        </p:nvSpPr>
        <p:spPr>
          <a:xfrm>
            <a:off x="-18000" y="-26896"/>
            <a:ext cx="9180000" cy="324000"/>
          </a:xfrm>
          <a:solidFill>
            <a:schemeClr val="accent1">
              <a:lumMod val="50000"/>
            </a:schemeClr>
          </a:solidFill>
          <a:ln w="28575">
            <a:noFill/>
          </a:ln>
        </p:spPr>
        <p:txBody>
          <a:bodyPr/>
          <a:lstStyle>
            <a:lvl1pPr algn="l">
              <a:defRPr sz="1800" b="1" i="0">
                <a:solidFill>
                  <a:schemeClr val="bg1"/>
                </a:solidFill>
                <a:latin typeface="Cambria" pitchFamily="18" charset="0"/>
              </a:defRPr>
            </a:lvl1pPr>
          </a:lstStyle>
          <a:p>
            <a:r>
              <a:rPr lang="en-US" smtClean="0"/>
              <a:t>Click to edit Master title style</a:t>
            </a:r>
            <a:endParaRPr lang="en-IE" dirty="0"/>
          </a:p>
        </p:txBody>
      </p:sp>
      <p:sp>
        <p:nvSpPr>
          <p:cNvPr id="6" name="Text Placeholder 2"/>
          <p:cNvSpPr>
            <a:spLocks noGrp="1"/>
          </p:cNvSpPr>
          <p:nvPr>
            <p:ph type="body" sz="quarter" idx="13"/>
          </p:nvPr>
        </p:nvSpPr>
        <p:spPr>
          <a:xfrm>
            <a:off x="6499482" y="-13448"/>
            <a:ext cx="2662518" cy="324000"/>
          </a:xfrm>
        </p:spPr>
        <p:txBody>
          <a:bodyPr anchor="ctr"/>
          <a:lstStyle>
            <a:lvl1pPr marL="0" indent="0" algn="r">
              <a:buFontTx/>
              <a:buNone/>
              <a:defRPr sz="1800" b="1">
                <a:solidFill>
                  <a:schemeClr val="bg1"/>
                </a:solidFill>
              </a:defRPr>
            </a:lvl1pPr>
            <a:lvl2pPr marL="457200" indent="0">
              <a:buFontTx/>
              <a:buNone/>
              <a:defRPr sz="1800" b="1">
                <a:solidFill>
                  <a:schemeClr val="tx1">
                    <a:lumMod val="95000"/>
                    <a:lumOff val="5000"/>
                  </a:schemeClr>
                </a:solidFill>
              </a:defRPr>
            </a:lvl2pPr>
            <a:lvl3pPr marL="914400" indent="0">
              <a:buFontTx/>
              <a:buNone/>
              <a:defRPr sz="1800" b="1">
                <a:solidFill>
                  <a:schemeClr val="tx1">
                    <a:lumMod val="95000"/>
                    <a:lumOff val="5000"/>
                  </a:schemeClr>
                </a:solidFill>
              </a:defRPr>
            </a:lvl3pPr>
            <a:lvl4pPr marL="1371600" indent="0">
              <a:buFontTx/>
              <a:buNone/>
              <a:defRPr sz="1800" b="1">
                <a:solidFill>
                  <a:schemeClr val="tx1">
                    <a:lumMod val="95000"/>
                    <a:lumOff val="5000"/>
                  </a:schemeClr>
                </a:solidFill>
              </a:defRPr>
            </a:lvl4pPr>
            <a:lvl5pPr marL="1828800" indent="0">
              <a:buFontTx/>
              <a:buNone/>
              <a:defRPr sz="1800" b="1">
                <a:solidFill>
                  <a:schemeClr val="tx1">
                    <a:lumMod val="95000"/>
                    <a:lumOff val="5000"/>
                  </a:schemeClr>
                </a:solidFill>
              </a:defRPr>
            </a:lvl5pPr>
          </a:lstStyle>
          <a:p>
            <a:pPr lvl="0"/>
            <a:r>
              <a:rPr lang="en-US" smtClean="0"/>
              <a:t>Click to edit Master text styles</a:t>
            </a:r>
          </a:p>
        </p:txBody>
      </p:sp>
    </p:spTree>
    <p:extLst>
      <p:ext uri="{BB962C8B-B14F-4D97-AF65-F5344CB8AC3E}">
        <p14:creationId xmlns:p14="http://schemas.microsoft.com/office/powerpoint/2010/main" val="221578903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18288"/>
            <a:ext cx="2895600" cy="329184"/>
          </a:xfrm>
          <a:prstGeom prst="rect">
            <a:avLst/>
          </a:prstGeom>
        </p:spPr>
        <p:txBody>
          <a:bodyPr/>
          <a:lstStyle/>
          <a:p>
            <a:endParaRPr lang="en-IE" dirty="0">
              <a:solidFill>
                <a:prstClr val="black"/>
              </a:solidFill>
            </a:endParaRPr>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IE" dirty="0">
              <a:solidFill>
                <a:prstClr val="black"/>
              </a:solidFill>
            </a:endParaRPr>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7BDA66C8-035F-4AB1-B2C6-5E263CFF8C93}" type="slidenum">
              <a:rPr lang="en-IE" smtClean="0">
                <a:solidFill>
                  <a:prstClr val="black"/>
                </a:solidFill>
              </a:rPr>
              <a:pPr/>
              <a:t>‹#›</a:t>
            </a:fld>
            <a:endParaRPr lang="en-IE" dirty="0">
              <a:solidFill>
                <a:prstClr val="black"/>
              </a:solidFill>
            </a:endParaRPr>
          </a:p>
        </p:txBody>
      </p:sp>
    </p:spTree>
    <p:extLst>
      <p:ext uri="{BB962C8B-B14F-4D97-AF65-F5344CB8AC3E}">
        <p14:creationId xmlns:p14="http://schemas.microsoft.com/office/powerpoint/2010/main" val="52264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257800"/>
            <a:ext cx="6019800" cy="677108"/>
          </a:xfrm>
          <a:effectLst>
            <a:outerShdw blurRad="50800" dist="38100" dir="2700000" algn="tl" rotWithShape="0">
              <a:prstClr val="black">
                <a:alpha val="40000"/>
              </a:prstClr>
            </a:outerShdw>
          </a:effectLst>
        </p:spPr>
        <p:txBody>
          <a:bodyPr anchor="b">
            <a:noAutofit/>
          </a:bodyPr>
          <a:lstStyle>
            <a:lvl1pPr algn="l">
              <a:defRPr sz="3600" b="1">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5953570"/>
            <a:ext cx="6019800" cy="542544"/>
          </a:xfrm>
          <a:effectLst/>
        </p:spPr>
        <p:txBody>
          <a:bodyPr>
            <a:normAutofit/>
          </a:bodyPr>
          <a:lstStyle>
            <a:lvl1pPr marL="0" indent="0" algn="l">
              <a:buNone/>
              <a:defRPr sz="2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0"/>
          </p:nvPr>
        </p:nvSpPr>
        <p:spPr>
          <a:xfrm>
            <a:off x="304800" y="3581400"/>
            <a:ext cx="5943600" cy="307777"/>
          </a:xfrm>
        </p:spPr>
        <p:txBody>
          <a:bodyPr anchor="ctr">
            <a:spAutoFit/>
          </a:bodyPr>
          <a:lstStyle>
            <a:lvl1pPr>
              <a:buNone/>
              <a:defRPr sz="1400">
                <a:solidFill>
                  <a:schemeClr val="accent2">
                    <a:lumMod val="20000"/>
                    <a:lumOff val="80000"/>
                  </a:schemeClr>
                </a:solidFill>
              </a:defRPr>
            </a:lvl1pPr>
          </a:lstStyle>
          <a:p>
            <a:pPr lvl="0"/>
            <a:r>
              <a:rPr lang="en-US" smtClean="0"/>
              <a:t>Click to edit Master text styles</a:t>
            </a:r>
          </a:p>
        </p:txBody>
      </p:sp>
      <p:sp>
        <p:nvSpPr>
          <p:cNvPr id="12" name="Text Placeholder 9"/>
          <p:cNvSpPr>
            <a:spLocks noGrp="1"/>
          </p:cNvSpPr>
          <p:nvPr>
            <p:ph type="body" sz="quarter" idx="11"/>
          </p:nvPr>
        </p:nvSpPr>
        <p:spPr>
          <a:xfrm>
            <a:off x="304800" y="3886200"/>
            <a:ext cx="5943600" cy="307777"/>
          </a:xfrm>
        </p:spPr>
        <p:txBody>
          <a:bodyPr anchor="ctr">
            <a:spAutoFit/>
          </a:bodyPr>
          <a:lstStyle>
            <a:lvl1pPr>
              <a:buNone/>
              <a:defRPr sz="1400">
                <a:solidFill>
                  <a:schemeClr val="accent2">
                    <a:lumMod val="20000"/>
                    <a:lumOff val="80000"/>
                  </a:schemeClr>
                </a:solidFill>
              </a:defRPr>
            </a:lvl1pPr>
          </a:lstStyle>
          <a:p>
            <a:pPr lvl="0"/>
            <a:r>
              <a:rPr lang="en-US" smtClean="0"/>
              <a:t>Click to edit Master text styles</a:t>
            </a:r>
          </a:p>
        </p:txBody>
      </p:sp>
      <p:sp>
        <p:nvSpPr>
          <p:cNvPr id="13" name="Text Placeholder 9"/>
          <p:cNvSpPr>
            <a:spLocks noGrp="1"/>
          </p:cNvSpPr>
          <p:nvPr>
            <p:ph type="body" sz="quarter" idx="12"/>
          </p:nvPr>
        </p:nvSpPr>
        <p:spPr>
          <a:xfrm>
            <a:off x="304800" y="4188023"/>
            <a:ext cx="5943600" cy="307777"/>
          </a:xfrm>
        </p:spPr>
        <p:txBody>
          <a:bodyPr anchor="ctr">
            <a:spAutoFit/>
          </a:bodyPr>
          <a:lstStyle>
            <a:lvl1pPr>
              <a:buNone/>
              <a:defRPr sz="1400">
                <a:solidFill>
                  <a:schemeClr val="accent2">
                    <a:lumMod val="20000"/>
                    <a:lumOff val="80000"/>
                  </a:schemeClr>
                </a:solidFill>
              </a:defRPr>
            </a:lvl1pPr>
          </a:lstStyle>
          <a:p>
            <a:pPr lvl="0"/>
            <a:r>
              <a:rPr lang="en-US" smtClean="0"/>
              <a:t>Click to edit Master text styles</a:t>
            </a:r>
          </a:p>
        </p:txBody>
      </p:sp>
      <p:sp>
        <p:nvSpPr>
          <p:cNvPr id="14" name="Text Placeholder 9"/>
          <p:cNvSpPr>
            <a:spLocks noGrp="1"/>
          </p:cNvSpPr>
          <p:nvPr>
            <p:ph type="body" sz="quarter" idx="13"/>
          </p:nvPr>
        </p:nvSpPr>
        <p:spPr>
          <a:xfrm>
            <a:off x="304800" y="4492823"/>
            <a:ext cx="5943600" cy="307777"/>
          </a:xfrm>
        </p:spPr>
        <p:txBody>
          <a:bodyPr anchor="ctr">
            <a:spAutoFit/>
          </a:bodyPr>
          <a:lstStyle>
            <a:lvl1pPr>
              <a:buNone/>
              <a:defRPr sz="1400">
                <a:solidFill>
                  <a:schemeClr val="accent2">
                    <a:lumMod val="20000"/>
                    <a:lumOff val="80000"/>
                  </a:schemeClr>
                </a:solidFill>
              </a:defRPr>
            </a:lvl1pPr>
          </a:lstStyle>
          <a:p>
            <a:pPr lvl="0"/>
            <a:r>
              <a:rPr lang="en-US" smtClean="0"/>
              <a:t>Click to edit Master text styles</a:t>
            </a:r>
          </a:p>
        </p:txBody>
      </p:sp>
    </p:spTree>
    <p:extLst>
      <p:ext uri="{BB962C8B-B14F-4D97-AF65-F5344CB8AC3E}">
        <p14:creationId xmlns:p14="http://schemas.microsoft.com/office/powerpoint/2010/main" val="15593737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altLang="en-US">
              <a:solidFill>
                <a:prstClr val="black"/>
              </a:solidFill>
            </a:endParaRPr>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solidFill>
                <a:prstClr val="black"/>
              </a:solidFill>
            </a:endParaRPr>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lvl1pPr>
          </a:lstStyle>
          <a:p>
            <a:fld id="{72926D4B-8945-4CA9-B4D3-EDE1DE628F4A}"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57922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ltLang="en-US">
              <a:solidFill>
                <a:prstClr val="black"/>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solidFill>
                <a:prstClr val="black"/>
              </a:solidFill>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C5316D2-A59E-4CB7-A2BC-1028B510050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098840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ext Placeholder 2"/>
          <p:cNvSpPr>
            <a:spLocks noGrp="1"/>
          </p:cNvSpPr>
          <p:nvPr>
            <p:ph type="body" sz="quarter" idx="12"/>
          </p:nvPr>
        </p:nvSpPr>
        <p:spPr>
          <a:xfrm>
            <a:off x="120649" y="112059"/>
            <a:ext cx="8384721" cy="657197"/>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effectLst>
            <a:outerShdw blurRad="50800" dist="38100" dir="2700000" algn="tl" rotWithShape="0">
              <a:prstClr val="black">
                <a:alpha val="40000"/>
              </a:prstClr>
            </a:outerShdw>
          </a:effectLst>
        </p:spPr>
        <p:txBody>
          <a:bodyPr anchor="ctr">
            <a:normAutofit/>
          </a:bodyPr>
          <a:lstStyle>
            <a:lvl1pPr marL="0" indent="0" algn="l">
              <a:buNone/>
              <a:defRPr sz="2800" b="1">
                <a:solidFill>
                  <a:schemeClr val="tx1"/>
                </a:solidFill>
                <a:effectLst>
                  <a:outerShdw blurRad="38100" dist="38100" dir="2700000" algn="tl">
                    <a:srgbClr val="000000">
                      <a:alpha val="43137"/>
                    </a:srgbClr>
                  </a:outerShdw>
                </a:effectLst>
                <a:latin typeface="Cambria" panose="02040503050406030204" pitchFamily="18" charset="0"/>
              </a:defRPr>
            </a:lvl1pPr>
            <a:lvl2pPr marL="457200" indent="0">
              <a:buNone/>
              <a:defRPr b="1">
                <a:solidFill>
                  <a:schemeClr val="tx1"/>
                </a:solidFill>
                <a:effectLst>
                  <a:outerShdw blurRad="38100" dist="38100" dir="2700000" algn="tl">
                    <a:srgbClr val="000000">
                      <a:alpha val="43137"/>
                    </a:srgbClr>
                  </a:outerShdw>
                </a:effectLst>
                <a:latin typeface="Century Gothic" pitchFamily="34" charset="0"/>
              </a:defRPr>
            </a:lvl2pPr>
            <a:lvl3pPr marL="914400" indent="0">
              <a:buNone/>
              <a:defRPr b="1">
                <a:solidFill>
                  <a:schemeClr val="tx1"/>
                </a:solidFill>
                <a:effectLst>
                  <a:outerShdw blurRad="38100" dist="38100" dir="2700000" algn="tl">
                    <a:srgbClr val="000000">
                      <a:alpha val="43137"/>
                    </a:srgbClr>
                  </a:outerShdw>
                </a:effectLst>
                <a:latin typeface="Century Gothic" pitchFamily="34" charset="0"/>
              </a:defRPr>
            </a:lvl3pPr>
            <a:lvl4pPr marL="1371600" indent="0">
              <a:buNone/>
              <a:defRPr b="1">
                <a:solidFill>
                  <a:schemeClr val="tx1"/>
                </a:solidFill>
                <a:effectLst>
                  <a:outerShdw blurRad="38100" dist="38100" dir="2700000" algn="tl">
                    <a:srgbClr val="000000">
                      <a:alpha val="43137"/>
                    </a:srgbClr>
                  </a:outerShdw>
                </a:effectLst>
                <a:latin typeface="Century Gothic" pitchFamily="34" charset="0"/>
              </a:defRPr>
            </a:lvl4pPr>
            <a:lvl5pPr marL="1828800" indent="0">
              <a:buNone/>
              <a:defRPr b="1">
                <a:solidFill>
                  <a:schemeClr val="tx1"/>
                </a:solidFill>
                <a:effectLst>
                  <a:outerShdw blurRad="38100" dist="38100" dir="2700000" algn="tl">
                    <a:srgbClr val="000000">
                      <a:alpha val="43137"/>
                    </a:srgbClr>
                  </a:outerShdw>
                </a:effectLst>
                <a:latin typeface="Century Gothic"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34650514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777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488956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1800" b="1">
          <a:solidFill>
            <a:srgbClr val="00B0F0"/>
          </a:solidFill>
          <a:latin typeface="+mj-lt"/>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777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4119044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1800" b="1">
          <a:solidFill>
            <a:srgbClr val="00B0F0"/>
          </a:solidFill>
          <a:latin typeface="+mj-lt"/>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8.jpg"/><Relationship Id="rId7" Type="http://schemas.openxmlformats.org/officeDocument/2006/relationships/image" Target="../media/image18.png"/><Relationship Id="rId12" Type="http://schemas.openxmlformats.org/officeDocument/2006/relationships/image" Target="../media/image1110.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14.png"/><Relationship Id="rId11" Type="http://schemas.openxmlformats.org/officeDocument/2006/relationships/image" Target="../media/image1012.png"/><Relationship Id="rId5" Type="http://schemas.openxmlformats.org/officeDocument/2006/relationships/image" Target="../media/image9.png"/><Relationship Id="rId10" Type="http://schemas.openxmlformats.org/officeDocument/2006/relationships/image" Target="../media/image910.png"/><Relationship Id="rId4" Type="http://schemas.openxmlformats.org/officeDocument/2006/relationships/image" Target="../media/image7.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210.png"/><Relationship Id="rId13" Type="http://schemas.openxmlformats.org/officeDocument/2006/relationships/image" Target="../media/image1712.png"/><Relationship Id="rId3" Type="http://schemas.openxmlformats.org/officeDocument/2006/relationships/image" Target="../media/image8.jpg"/><Relationship Id="rId7" Type="http://schemas.openxmlformats.org/officeDocument/2006/relationships/image" Target="../media/image18.png"/><Relationship Id="rId12" Type="http://schemas.openxmlformats.org/officeDocument/2006/relationships/image" Target="../media/image1610.png"/><Relationship Id="rId2" Type="http://schemas.openxmlformats.org/officeDocument/2006/relationships/notesSlide" Target="../notesSlides/notesSlide11.xml"/><Relationship Id="rId16" Type="http://schemas.openxmlformats.org/officeDocument/2006/relationships/image" Target="../media/image2010.png"/><Relationship Id="rId1" Type="http://schemas.openxmlformats.org/officeDocument/2006/relationships/slideLayout" Target="../slideLayouts/slideLayout16.xml"/><Relationship Id="rId6" Type="http://schemas.openxmlformats.org/officeDocument/2006/relationships/image" Target="../media/image14.png"/><Relationship Id="rId11" Type="http://schemas.openxmlformats.org/officeDocument/2006/relationships/image" Target="../media/image1511.png"/><Relationship Id="rId5" Type="http://schemas.openxmlformats.org/officeDocument/2006/relationships/image" Target="../media/image9.png"/><Relationship Id="rId15" Type="http://schemas.openxmlformats.org/officeDocument/2006/relationships/image" Target="../media/image1910.png"/><Relationship Id="rId10" Type="http://schemas.openxmlformats.org/officeDocument/2006/relationships/image" Target="../media/image1410.png"/><Relationship Id="rId4" Type="http://schemas.openxmlformats.org/officeDocument/2006/relationships/image" Target="../media/image7.png"/><Relationship Id="rId9" Type="http://schemas.openxmlformats.org/officeDocument/2006/relationships/image" Target="../media/image1311.png"/><Relationship Id="rId14" Type="http://schemas.openxmlformats.org/officeDocument/2006/relationships/image" Target="../media/image18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51.png"/><Relationship Id="rId5" Type="http://schemas.openxmlformats.org/officeDocument/2006/relationships/image" Target="../media/image241.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47.png"/><Relationship Id="rId4" Type="http://schemas.openxmlformats.org/officeDocument/2006/relationships/image" Target="../media/image241.png"/></Relationships>
</file>

<file path=ppt/slides/_rels/slide16.xml.rels><?xml version="1.0" encoding="UTF-8" standalone="yes"?>
<Relationships xmlns="http://schemas.openxmlformats.org/package/2006/relationships"><Relationship Id="rId13" Type="http://schemas.openxmlformats.org/officeDocument/2006/relationships/image" Target="../media/image480.png"/><Relationship Id="rId3" Type="http://schemas.openxmlformats.org/officeDocument/2006/relationships/image" Target="../media/image7.png"/><Relationship Id="rId12" Type="http://schemas.openxmlformats.org/officeDocument/2006/relationships/image" Target="../media/image471.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21.png"/><Relationship Id="rId11" Type="http://schemas.openxmlformats.org/officeDocument/2006/relationships/image" Target="../media/image460.png"/><Relationship Id="rId5" Type="http://schemas.openxmlformats.org/officeDocument/2006/relationships/image" Target="../media/image9.png"/><Relationship Id="rId15" Type="http://schemas.openxmlformats.org/officeDocument/2006/relationships/image" Target="../media/image8.jpg"/><Relationship Id="rId10" Type="http://schemas.openxmlformats.org/officeDocument/2006/relationships/image" Target="../media/image451.png"/><Relationship Id="rId4" Type="http://schemas.openxmlformats.org/officeDocument/2006/relationships/image" Target="../media/image14.png"/><Relationship Id="rId9" Type="http://schemas.openxmlformats.org/officeDocument/2006/relationships/image" Target="../media/image440.png"/><Relationship Id="rId14" Type="http://schemas.openxmlformats.org/officeDocument/2006/relationships/image" Target="../media/image490.png"/></Relationships>
</file>

<file path=ppt/slides/_rels/slide17.xml.rels><?xml version="1.0" encoding="UTF-8" standalone="yes"?>
<Relationships xmlns="http://schemas.openxmlformats.org/package/2006/relationships"><Relationship Id="rId8" Type="http://schemas.openxmlformats.org/officeDocument/2006/relationships/image" Target="../media/image50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8.jpg"/><Relationship Id="rId7" Type="http://schemas.openxmlformats.org/officeDocument/2006/relationships/image" Target="../media/image21.png"/><Relationship Id="rId12" Type="http://schemas.openxmlformats.org/officeDocument/2006/relationships/image" Target="../media/image540.png"/><Relationship Id="rId17" Type="http://schemas.openxmlformats.org/officeDocument/2006/relationships/image" Target="../media/image59.png"/><Relationship Id="rId2" Type="http://schemas.openxmlformats.org/officeDocument/2006/relationships/notesSlide" Target="../notesSlides/notesSlide16.xml"/><Relationship Id="rId16" Type="http://schemas.openxmlformats.org/officeDocument/2006/relationships/image" Target="../media/image58.png"/><Relationship Id="rId1" Type="http://schemas.openxmlformats.org/officeDocument/2006/relationships/slideLayout" Target="../slideLayouts/slideLayout16.xml"/><Relationship Id="rId6" Type="http://schemas.openxmlformats.org/officeDocument/2006/relationships/image" Target="../media/image9.png"/><Relationship Id="rId11" Type="http://schemas.openxmlformats.org/officeDocument/2006/relationships/image" Target="../media/image53.png"/><Relationship Id="rId5" Type="http://schemas.openxmlformats.org/officeDocument/2006/relationships/image" Target="../media/image14.png"/><Relationship Id="rId15" Type="http://schemas.openxmlformats.org/officeDocument/2006/relationships/image" Target="../media/image57.png"/><Relationship Id="rId10" Type="http://schemas.openxmlformats.org/officeDocument/2006/relationships/image" Target="../media/image520.png"/><Relationship Id="rId19" Type="http://schemas.openxmlformats.org/officeDocument/2006/relationships/image" Target="../media/image61.png"/><Relationship Id="rId4" Type="http://schemas.openxmlformats.org/officeDocument/2006/relationships/image" Target="../media/image7.png"/><Relationship Id="rId9" Type="http://schemas.openxmlformats.org/officeDocument/2006/relationships/image" Target="../media/image510.png"/><Relationship Id="rId14"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65.png"/><Relationship Id="rId5" Type="http://schemas.openxmlformats.org/officeDocument/2006/relationships/image" Target="../media/image63.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1101.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8" Type="http://schemas.openxmlformats.org/officeDocument/2006/relationships/image" Target="../media/image721.png"/><Relationship Id="rId3" Type="http://schemas.openxmlformats.org/officeDocument/2006/relationships/image" Target="../media/image460.png"/><Relationship Id="rId7" Type="http://schemas.openxmlformats.org/officeDocument/2006/relationships/image" Target="../media/image711.png"/><Relationship Id="rId2" Type="http://schemas.openxmlformats.org/officeDocument/2006/relationships/notesSlide" Target="../notesSlides/notesSlide20.xml"/><Relationship Id="rId1" Type="http://schemas.openxmlformats.org/officeDocument/2006/relationships/slideLayout" Target="../slideLayouts/slideLayout36.xml"/><Relationship Id="rId6" Type="http://schemas.openxmlformats.org/officeDocument/2006/relationships/image" Target="../media/image470.png"/><Relationship Id="rId5" Type="http://schemas.openxmlformats.org/officeDocument/2006/relationships/image" Target="../media/image690.png"/><Relationship Id="rId4" Type="http://schemas.openxmlformats.org/officeDocument/2006/relationships/image" Target="../media/image681.png"/><Relationship Id="rId9" Type="http://schemas.openxmlformats.org/officeDocument/2006/relationships/image" Target="../media/image731.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4.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5.gif"/><Relationship Id="rId12"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1013.png"/><Relationship Id="rId11" Type="http://schemas.openxmlformats.org/officeDocument/2006/relationships/hyperlink" Target="miscellaneous/Casio%20random%20interval.pptx" TargetMode="External"/><Relationship Id="rId5" Type="http://schemas.openxmlformats.org/officeDocument/2006/relationships/image" Target="../media/image1410.png"/><Relationship Id="rId10" Type="http://schemas.openxmlformats.org/officeDocument/2006/relationships/image" Target="../media/image16.png"/><Relationship Id="rId4" Type="http://schemas.openxmlformats.org/officeDocument/2006/relationships/image" Target="../media/image1311.png"/><Relationship Id="rId9" Type="http://schemas.openxmlformats.org/officeDocument/2006/relationships/image" Target="../media/image15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512" y="257139"/>
            <a:ext cx="8676456" cy="584775"/>
          </a:xfrm>
          <a:prstGeom prst="rect">
            <a:avLst/>
          </a:prstGeom>
          <a:solidFill>
            <a:srgbClr val="EAEAEA"/>
          </a:solidFill>
        </p:spPr>
        <p:txBody>
          <a:bodyPr wrap="square">
            <a:spAutoFit/>
          </a:bodyPr>
          <a:lstStyle/>
          <a:p>
            <a:r>
              <a:rPr lang="en-IE" sz="3200" b="1" i="1" u="sng" dirty="0">
                <a:solidFill>
                  <a:srgbClr val="0070C0"/>
                </a:solidFill>
              </a:rPr>
              <a:t>A</a:t>
            </a:r>
            <a:r>
              <a:rPr lang="en-IE" sz="3200" b="1" i="1" u="sng" dirty="0" smtClean="0">
                <a:solidFill>
                  <a:srgbClr val="0070C0"/>
                </a:solidFill>
              </a:rPr>
              <a:t>ssessment</a:t>
            </a:r>
          </a:p>
        </p:txBody>
      </p:sp>
      <p:sp>
        <p:nvSpPr>
          <p:cNvPr id="5" name="Rectangle 4"/>
          <p:cNvSpPr/>
          <p:nvPr/>
        </p:nvSpPr>
        <p:spPr>
          <a:xfrm>
            <a:off x="924905" y="3665572"/>
            <a:ext cx="8494633" cy="461665"/>
          </a:xfrm>
          <a:prstGeom prst="rect">
            <a:avLst/>
          </a:prstGeom>
        </p:spPr>
        <p:txBody>
          <a:bodyPr wrap="none">
            <a:spAutoFit/>
          </a:bodyPr>
          <a:lstStyle/>
          <a:p>
            <a:r>
              <a:rPr lang="en-IE" sz="2400" b="1" i="1" dirty="0" smtClean="0">
                <a:solidFill>
                  <a:srgbClr val="FFC000"/>
                </a:solidFill>
              </a:rPr>
              <a:t>A.     </a:t>
            </a:r>
            <a:r>
              <a:rPr lang="en-IE" sz="2400" b="1" i="1" dirty="0" smtClean="0">
                <a:solidFill>
                  <a:srgbClr val="4E67C8"/>
                </a:solidFill>
              </a:rPr>
              <a:t>The set of all whole numbers , positive, negative and 0.</a:t>
            </a:r>
            <a:r>
              <a:rPr lang="en-IE" sz="2400" b="1" i="1" dirty="0" smtClean="0">
                <a:solidFill>
                  <a:prstClr val="black"/>
                </a:solidFill>
              </a:rPr>
              <a:t>	</a:t>
            </a:r>
            <a:endParaRPr lang="en-IE" sz="2400" i="1" dirty="0">
              <a:solidFill>
                <a:prstClr val="black"/>
              </a:solidFill>
            </a:endParaRPr>
          </a:p>
        </p:txBody>
      </p:sp>
      <p:sp>
        <p:nvSpPr>
          <p:cNvPr id="17" name="Oval 16"/>
          <p:cNvSpPr/>
          <p:nvPr/>
        </p:nvSpPr>
        <p:spPr>
          <a:xfrm>
            <a:off x="348841" y="3828165"/>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p:sp>
        <p:nvSpPr>
          <p:cNvPr id="7" name="Rectangle 6"/>
          <p:cNvSpPr/>
          <p:nvPr/>
        </p:nvSpPr>
        <p:spPr>
          <a:xfrm>
            <a:off x="924905" y="4458323"/>
            <a:ext cx="7751417" cy="830997"/>
          </a:xfrm>
          <a:prstGeom prst="rect">
            <a:avLst/>
          </a:prstGeom>
        </p:spPr>
        <p:txBody>
          <a:bodyPr wrap="none">
            <a:spAutoFit/>
          </a:bodyPr>
          <a:lstStyle/>
          <a:p>
            <a:r>
              <a:rPr lang="en-IE" sz="2400" b="1" i="1" dirty="0" smtClean="0">
                <a:solidFill>
                  <a:srgbClr val="FFC000"/>
                </a:solidFill>
              </a:rPr>
              <a:t>B.</a:t>
            </a:r>
            <a:r>
              <a:rPr lang="en-IE" sz="2400" b="1" i="1" dirty="0">
                <a:solidFill>
                  <a:prstClr val="black"/>
                </a:solidFill>
              </a:rPr>
              <a:t> </a:t>
            </a:r>
            <a:r>
              <a:rPr lang="en-IE" sz="2400" b="1" i="1" dirty="0" smtClean="0">
                <a:solidFill>
                  <a:prstClr val="black"/>
                </a:solidFill>
              </a:rPr>
              <a:t>    </a:t>
            </a:r>
            <a:r>
              <a:rPr lang="en-IE" sz="2400" b="1" i="1" dirty="0" smtClean="0">
                <a:solidFill>
                  <a:srgbClr val="4E67C8"/>
                </a:solidFill>
              </a:rPr>
              <a:t>The set of all positive whole numbers (excluding 0).</a:t>
            </a:r>
            <a:endParaRPr lang="en-IE" sz="2400" b="1" i="1" dirty="0">
              <a:solidFill>
                <a:srgbClr val="4E67C8"/>
              </a:solidFill>
            </a:endParaRPr>
          </a:p>
          <a:p>
            <a:r>
              <a:rPr lang="en-IE" sz="2400" b="1" i="1" dirty="0" smtClean="0">
                <a:solidFill>
                  <a:srgbClr val="4E67C8"/>
                </a:solidFill>
              </a:rPr>
              <a:t>	</a:t>
            </a:r>
            <a:endParaRPr lang="en-IE" sz="2400" b="1" i="1" dirty="0">
              <a:solidFill>
                <a:srgbClr val="4E67C8"/>
              </a:solidFill>
            </a:endParaRPr>
          </a:p>
        </p:txBody>
      </p:sp>
      <p:sp>
        <p:nvSpPr>
          <p:cNvPr id="18" name="Oval 17"/>
          <p:cNvSpPr/>
          <p:nvPr/>
        </p:nvSpPr>
        <p:spPr>
          <a:xfrm>
            <a:off x="348841" y="4614683"/>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p:sp>
        <p:nvSpPr>
          <p:cNvPr id="8" name="Rectangle 7"/>
          <p:cNvSpPr/>
          <p:nvPr/>
        </p:nvSpPr>
        <p:spPr>
          <a:xfrm>
            <a:off x="924905" y="5174718"/>
            <a:ext cx="7703776" cy="461665"/>
          </a:xfrm>
          <a:prstGeom prst="rect">
            <a:avLst/>
          </a:prstGeom>
        </p:spPr>
        <p:txBody>
          <a:bodyPr wrap="none">
            <a:spAutoFit/>
          </a:bodyPr>
          <a:lstStyle/>
          <a:p>
            <a:r>
              <a:rPr lang="en-IE" sz="2400" b="1" i="1" dirty="0" smtClean="0">
                <a:solidFill>
                  <a:srgbClr val="FFC000"/>
                </a:solidFill>
              </a:rPr>
              <a:t>C.     </a:t>
            </a:r>
            <a:r>
              <a:rPr lang="en-IE" sz="2400" b="1" i="1" dirty="0" smtClean="0">
                <a:solidFill>
                  <a:srgbClr val="4E67C8"/>
                </a:solidFill>
              </a:rPr>
              <a:t>The set of all positive whole numbers (including 0).</a:t>
            </a:r>
            <a:endParaRPr lang="en-IE" sz="2400" b="1" i="1" dirty="0">
              <a:solidFill>
                <a:srgbClr val="4E67C8"/>
              </a:solidFill>
            </a:endParaRPr>
          </a:p>
        </p:txBody>
      </p:sp>
      <p:sp>
        <p:nvSpPr>
          <p:cNvPr id="19" name="Oval 18"/>
          <p:cNvSpPr/>
          <p:nvPr/>
        </p:nvSpPr>
        <p:spPr>
          <a:xfrm>
            <a:off x="348841" y="5307133"/>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p:pic>
        <p:nvPicPr>
          <p:cNvPr id="20482" name="Picture 2" descr="http://images.indiebound.com/724/361/97815853617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70550"/>
            <a:ext cx="2783144" cy="217005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79512" y="257139"/>
            <a:ext cx="8676456" cy="584775"/>
          </a:xfrm>
          <a:prstGeom prst="rect">
            <a:avLst/>
          </a:prstGeom>
          <a:solidFill>
            <a:srgbClr val="EAEAEA"/>
          </a:solidFill>
        </p:spPr>
        <p:txBody>
          <a:bodyPr wrap="square">
            <a:spAutoFit/>
          </a:bodyPr>
          <a:lstStyle/>
          <a:p>
            <a:r>
              <a:rPr lang="en-IE" sz="3200" b="1" i="1" u="sng" dirty="0" smtClean="0">
                <a:solidFill>
                  <a:srgbClr val="0070C0"/>
                </a:solidFill>
              </a:rPr>
              <a:t>Quiz Time</a:t>
            </a:r>
            <a:r>
              <a:rPr lang="en-IE" sz="3200" b="1" i="1" dirty="0" smtClean="0">
                <a:solidFill>
                  <a:srgbClr val="0070C0"/>
                </a:solidFill>
              </a:rPr>
              <a:t>…………</a:t>
            </a:r>
          </a:p>
        </p:txBody>
      </p:sp>
      <p:sp>
        <p:nvSpPr>
          <p:cNvPr id="4" name="Rectangle 3"/>
          <p:cNvSpPr/>
          <p:nvPr/>
        </p:nvSpPr>
        <p:spPr>
          <a:xfrm>
            <a:off x="179512" y="270593"/>
            <a:ext cx="8676456" cy="584775"/>
          </a:xfrm>
          <a:prstGeom prst="rect">
            <a:avLst/>
          </a:prstGeom>
          <a:solidFill>
            <a:srgbClr val="EAEAEA"/>
          </a:solidFill>
        </p:spPr>
        <p:txBody>
          <a:bodyPr wrap="square">
            <a:spAutoFit/>
          </a:bodyPr>
          <a:lstStyle/>
          <a:p>
            <a:r>
              <a:rPr lang="en-IE" sz="3200" b="1" i="1" dirty="0" smtClean="0">
                <a:solidFill>
                  <a:srgbClr val="00B0F0"/>
                </a:solidFill>
              </a:rPr>
              <a:t>The</a:t>
            </a:r>
            <a:r>
              <a:rPr lang="en-IE" sz="3200" b="1" i="1" dirty="0" smtClean="0">
                <a:solidFill>
                  <a:srgbClr val="4E67C8"/>
                </a:solidFill>
              </a:rPr>
              <a:t> </a:t>
            </a:r>
            <a:r>
              <a:rPr lang="en-IE" sz="3200" b="1" i="1" u="sng" dirty="0" smtClean="0">
                <a:solidFill>
                  <a:srgbClr val="4E67C8"/>
                </a:solidFill>
              </a:rPr>
              <a:t>Natural numbers  </a:t>
            </a:r>
            <a:r>
              <a:rPr lang="en-IE" sz="3200" b="1" i="1" dirty="0" smtClean="0">
                <a:solidFill>
                  <a:srgbClr val="00B0F0"/>
                </a:solidFill>
              </a:rPr>
              <a:t>are…..</a:t>
            </a:r>
          </a:p>
        </p:txBody>
      </p:sp>
      <p:sp>
        <p:nvSpPr>
          <p:cNvPr id="13" name="Rectangle 12"/>
          <p:cNvSpPr/>
          <p:nvPr/>
        </p:nvSpPr>
        <p:spPr>
          <a:xfrm>
            <a:off x="917651" y="4451069"/>
            <a:ext cx="7751417" cy="830997"/>
          </a:xfrm>
          <a:prstGeom prst="rect">
            <a:avLst/>
          </a:prstGeom>
        </p:spPr>
        <p:txBody>
          <a:bodyPr wrap="none">
            <a:spAutoFit/>
          </a:bodyPr>
          <a:lstStyle/>
          <a:p>
            <a:r>
              <a:rPr lang="en-IE" sz="2400" b="1" i="1" dirty="0" smtClean="0">
                <a:solidFill>
                  <a:srgbClr val="336600"/>
                </a:solidFill>
              </a:rPr>
              <a:t>B.</a:t>
            </a:r>
            <a:r>
              <a:rPr lang="en-IE" sz="2400" b="1" i="1" dirty="0">
                <a:solidFill>
                  <a:srgbClr val="336600"/>
                </a:solidFill>
              </a:rPr>
              <a:t> </a:t>
            </a:r>
            <a:r>
              <a:rPr lang="en-IE" sz="2400" b="1" i="1" dirty="0" smtClean="0">
                <a:solidFill>
                  <a:srgbClr val="336600"/>
                </a:solidFill>
              </a:rPr>
              <a:t>    The set of all positive whole numbers (excluding 0).</a:t>
            </a:r>
            <a:endParaRPr lang="en-IE" sz="2400" b="1" i="1" dirty="0">
              <a:solidFill>
                <a:srgbClr val="336600"/>
              </a:solidFill>
            </a:endParaRPr>
          </a:p>
          <a:p>
            <a:r>
              <a:rPr lang="en-IE" sz="2400" b="1" i="1" dirty="0" smtClean="0">
                <a:solidFill>
                  <a:srgbClr val="336600"/>
                </a:solidFill>
              </a:rPr>
              <a:t>	</a:t>
            </a:r>
            <a:endParaRPr lang="en-IE" sz="2400" b="1" i="1" dirty="0">
              <a:solidFill>
                <a:srgbClr val="336600"/>
              </a:solidFill>
            </a:endParaRPr>
          </a:p>
        </p:txBody>
      </p:sp>
    </p:spTree>
    <p:extLst>
      <p:ext uri="{BB962C8B-B14F-4D97-AF65-F5344CB8AC3E}">
        <p14:creationId xmlns:p14="http://schemas.microsoft.com/office/powerpoint/2010/main" val="97676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17"/>
                                        </p:tgtEl>
                                        <p:attrNameLst>
                                          <p:attrName>fillcolor</p:attrName>
                                        </p:attrNameLst>
                                      </p:cBhvr>
                                      <p:to>
                                        <a:srgbClr val="FF3300"/>
                                      </p:to>
                                    </p:animClr>
                                    <p:set>
                                      <p:cBhvr>
                                        <p:cTn id="31" dur="500" fill="hold"/>
                                        <p:tgtEl>
                                          <p:spTgt spid="17"/>
                                        </p:tgtEl>
                                        <p:attrNameLst>
                                          <p:attrName>fill.type</p:attrName>
                                        </p:attrNameLst>
                                      </p:cBhvr>
                                      <p:to>
                                        <p:strVal val="solid"/>
                                      </p:to>
                                    </p:set>
                                    <p:set>
                                      <p:cBhvr>
                                        <p:cTn id="32" dur="500" fill="hold"/>
                                        <p:tgtEl>
                                          <p:spTgt spid="17"/>
                                        </p:tgtEl>
                                        <p:attrNameLst>
                                          <p:attrName>fill.on</p:attrName>
                                        </p:attrNameLst>
                                      </p:cBhvr>
                                      <p:to>
                                        <p:strVal val="true"/>
                                      </p:to>
                                    </p:set>
                                  </p:childTnLst>
                                </p:cTn>
                              </p:par>
                            </p:childTnLst>
                          </p:cTn>
                        </p:par>
                        <p:par>
                          <p:cTn id="33" fill="hold">
                            <p:stCondLst>
                              <p:cond delay="500"/>
                            </p:stCondLst>
                            <p:childTnLst>
                              <p:par>
                                <p:cTn id="34" presetID="1" presetClass="emph" presetSubtype="2" fill="hold" nodeType="afterEffect">
                                  <p:stCondLst>
                                    <p:cond delay="0"/>
                                  </p:stCondLst>
                                  <p:childTnLst>
                                    <p:animClr clrSpc="rgb" dir="cw">
                                      <p:cBhvr>
                                        <p:cTn id="35" dur="500" fill="hold"/>
                                        <p:tgtEl>
                                          <p:spTgt spid="18"/>
                                        </p:tgtEl>
                                        <p:attrNameLst>
                                          <p:attrName>fillcolor</p:attrName>
                                        </p:attrNameLst>
                                      </p:cBhvr>
                                      <p:to>
                                        <a:srgbClr val="008000"/>
                                      </p:to>
                                    </p:animClr>
                                    <p:set>
                                      <p:cBhvr>
                                        <p:cTn id="36" dur="500" fill="hold"/>
                                        <p:tgtEl>
                                          <p:spTgt spid="18"/>
                                        </p:tgtEl>
                                        <p:attrNameLst>
                                          <p:attrName>fill.type</p:attrName>
                                        </p:attrNameLst>
                                      </p:cBhvr>
                                      <p:to>
                                        <p:strVal val="solid"/>
                                      </p:to>
                                    </p:set>
                                    <p:set>
                                      <p:cBhvr>
                                        <p:cTn id="37" dur="500" fill="hold"/>
                                        <p:tgtEl>
                                          <p:spTgt spid="18"/>
                                        </p:tgtEl>
                                        <p:attrNameLst>
                                          <p:attrName>fill.on</p:attrName>
                                        </p:attrNameLst>
                                      </p:cBhvr>
                                      <p:to>
                                        <p:strVal val="true"/>
                                      </p:to>
                                    </p:set>
                                  </p:childTnLst>
                                </p:cTn>
                              </p:par>
                            </p:childTnLst>
                          </p:cTn>
                        </p:par>
                        <p:par>
                          <p:cTn id="38" fill="hold">
                            <p:stCondLst>
                              <p:cond delay="1000"/>
                            </p:stCondLst>
                            <p:childTnLst>
                              <p:par>
                                <p:cTn id="39" presetID="1" presetClass="emph" presetSubtype="2" fill="hold" grpId="0" nodeType="afterEffect">
                                  <p:stCondLst>
                                    <p:cond delay="0"/>
                                  </p:stCondLst>
                                  <p:childTnLst>
                                    <p:animClr clrSpc="rgb" dir="cw">
                                      <p:cBhvr>
                                        <p:cTn id="40" dur="500" fill="hold"/>
                                        <p:tgtEl>
                                          <p:spTgt spid="19"/>
                                        </p:tgtEl>
                                        <p:attrNameLst>
                                          <p:attrName>fillcolor</p:attrName>
                                        </p:attrNameLst>
                                      </p:cBhvr>
                                      <p:to>
                                        <a:srgbClr val="FF3300"/>
                                      </p:to>
                                    </p:animClr>
                                    <p:set>
                                      <p:cBhvr>
                                        <p:cTn id="41" dur="500" fill="hold"/>
                                        <p:tgtEl>
                                          <p:spTgt spid="19"/>
                                        </p:tgtEl>
                                        <p:attrNameLst>
                                          <p:attrName>fill.type</p:attrName>
                                        </p:attrNameLst>
                                      </p:cBhvr>
                                      <p:to>
                                        <p:strVal val="solid"/>
                                      </p:to>
                                    </p:set>
                                    <p:set>
                                      <p:cBhvr>
                                        <p:cTn id="42" dur="500" fill="hold"/>
                                        <p:tgtEl>
                                          <p:spTgt spid="19"/>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P spid="17" grpId="1" animBg="1"/>
      <p:bldP spid="7" grpId="0"/>
      <p:bldP spid="18" grpId="0" animBg="1"/>
      <p:bldP spid="18" grpId="1" animBg="1"/>
      <p:bldP spid="8" grpId="0"/>
      <p:bldP spid="19" grpId="0" animBg="1"/>
      <p:bldP spid="19" grpId="1" animBg="1"/>
      <p:bldP spid="12" grpId="0" animBg="1"/>
      <p:bldP spid="4"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40"/>
          <p:cNvSpPr/>
          <p:nvPr/>
        </p:nvSpPr>
        <p:spPr>
          <a:xfrm>
            <a:off x="2036986" y="2790508"/>
            <a:ext cx="6581681"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42" name="Oval 141"/>
          <p:cNvSpPr/>
          <p:nvPr/>
        </p:nvSpPr>
        <p:spPr>
          <a:xfrm>
            <a:off x="3843061" y="3118951"/>
            <a:ext cx="4546904"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sp>
        <p:nvSpPr>
          <p:cNvPr id="152" name="Oval 151"/>
          <p:cNvSpPr/>
          <p:nvPr/>
        </p:nvSpPr>
        <p:spPr>
          <a:xfrm>
            <a:off x="5098616" y="3446559"/>
            <a:ext cx="319046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solidFill>
                    <a:prstClr val="white"/>
                  </a:solidFill>
                </a:rPr>
                <a:t>Page 23</a:t>
              </a:r>
              <a:endParaRPr lang="en-IE" dirty="0">
                <a:solidFill>
                  <a:prstClr val="white"/>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4"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044815" y="2489120"/>
            <a:ext cx="1606330" cy="1015663"/>
          </a:xfrm>
          <a:prstGeom prst="rect">
            <a:avLst/>
          </a:prstGeom>
        </p:spPr>
        <p:txBody>
          <a:bodyPr wrap="square">
            <a:spAutoFit/>
          </a:bodyPr>
          <a:lstStyle/>
          <a:p>
            <a:pPr algn="ctr"/>
            <a:r>
              <a:rPr lang="en-IE" sz="3000" b="1" dirty="0" smtClean="0">
                <a:solidFill>
                  <a:srgbClr val="EC278C"/>
                </a:solidFill>
                <a:latin typeface="Calibri" panose="020F0502020204030204" pitchFamily="34" charset="0"/>
              </a:rPr>
              <a:t>Rational</a:t>
            </a:r>
          </a:p>
          <a:p>
            <a:pPr algn="ctr"/>
            <a:r>
              <a:rPr lang="en-IE" sz="3000" dirty="0">
                <a:solidFill>
                  <a:srgbClr val="EC278C"/>
                </a:solidFill>
                <a:latin typeface="Calibri" panose="020F0502020204030204" pitchFamily="34" charset="0"/>
                <a:ea typeface="Cambria Math"/>
              </a:rPr>
              <a:t>ℚ</a:t>
            </a:r>
            <a:endParaRPr lang="en-IE" sz="3000" dirty="0">
              <a:solidFill>
                <a:srgbClr val="EC278C"/>
              </a:solidFill>
              <a:latin typeface="Calibri" panose="020F0502020204030204" pitchFamily="34" charset="0"/>
            </a:endParaRPr>
          </a:p>
        </p:txBody>
      </p:sp>
      <p:sp>
        <p:nvSpPr>
          <p:cNvPr id="52" name="Oval 51"/>
          <p:cNvSpPr/>
          <p:nvPr/>
        </p:nvSpPr>
        <p:spPr>
          <a:xfrm>
            <a:off x="66049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6" name="Oval 55"/>
          <p:cNvSpPr/>
          <p:nvPr/>
        </p:nvSpPr>
        <p:spPr>
          <a:xfrm>
            <a:off x="82811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9" name="Oval 48"/>
          <p:cNvSpPr/>
          <p:nvPr/>
        </p:nvSpPr>
        <p:spPr>
          <a:xfrm>
            <a:off x="53492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0" name="Oval 49"/>
          <p:cNvSpPr/>
          <p:nvPr/>
        </p:nvSpPr>
        <p:spPr>
          <a:xfrm>
            <a:off x="57801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5" name="Oval 54"/>
          <p:cNvSpPr/>
          <p:nvPr/>
        </p:nvSpPr>
        <p:spPr>
          <a:xfrm>
            <a:off x="78881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2" name="Oval 61"/>
          <p:cNvSpPr/>
          <p:nvPr/>
        </p:nvSpPr>
        <p:spPr>
          <a:xfrm>
            <a:off x="66066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6" name="Oval 65"/>
          <p:cNvSpPr/>
          <p:nvPr/>
        </p:nvSpPr>
        <p:spPr>
          <a:xfrm>
            <a:off x="82828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6" name="Oval 75"/>
          <p:cNvSpPr/>
          <p:nvPr/>
        </p:nvSpPr>
        <p:spPr>
          <a:xfrm>
            <a:off x="40836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8" name="Oval 47"/>
          <p:cNvSpPr/>
          <p:nvPr/>
        </p:nvSpPr>
        <p:spPr>
          <a:xfrm>
            <a:off x="49502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1" name="Oval 50"/>
          <p:cNvSpPr/>
          <p:nvPr/>
        </p:nvSpPr>
        <p:spPr>
          <a:xfrm>
            <a:off x="62202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3" name="Oval 52"/>
          <p:cNvSpPr/>
          <p:nvPr/>
        </p:nvSpPr>
        <p:spPr>
          <a:xfrm>
            <a:off x="70321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4" name="Oval 53"/>
          <p:cNvSpPr/>
          <p:nvPr/>
        </p:nvSpPr>
        <p:spPr>
          <a:xfrm>
            <a:off x="74552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9" name="Oval 78"/>
          <p:cNvSpPr/>
          <p:nvPr/>
        </p:nvSpPr>
        <p:spPr>
          <a:xfrm>
            <a:off x="51026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0" name="Oval 79"/>
          <p:cNvSpPr/>
          <p:nvPr/>
        </p:nvSpPr>
        <p:spPr>
          <a:xfrm>
            <a:off x="55016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1" name="Oval 80"/>
          <p:cNvSpPr/>
          <p:nvPr/>
        </p:nvSpPr>
        <p:spPr>
          <a:xfrm>
            <a:off x="59325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2" name="Oval 81"/>
          <p:cNvSpPr/>
          <p:nvPr/>
        </p:nvSpPr>
        <p:spPr>
          <a:xfrm>
            <a:off x="63726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3" name="Oval 82"/>
          <p:cNvSpPr/>
          <p:nvPr/>
        </p:nvSpPr>
        <p:spPr>
          <a:xfrm>
            <a:off x="67573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4" name="Oval 83"/>
          <p:cNvSpPr/>
          <p:nvPr/>
        </p:nvSpPr>
        <p:spPr>
          <a:xfrm>
            <a:off x="71845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5" name="Oval 84"/>
          <p:cNvSpPr/>
          <p:nvPr/>
        </p:nvSpPr>
        <p:spPr>
          <a:xfrm>
            <a:off x="76076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6" name="Oval 85"/>
          <p:cNvSpPr/>
          <p:nvPr/>
        </p:nvSpPr>
        <p:spPr>
          <a:xfrm>
            <a:off x="80405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8" name="Oval 107"/>
          <p:cNvSpPr/>
          <p:nvPr/>
        </p:nvSpPr>
        <p:spPr>
          <a:xfrm>
            <a:off x="52550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9" name="Oval 108"/>
          <p:cNvSpPr/>
          <p:nvPr/>
        </p:nvSpPr>
        <p:spPr>
          <a:xfrm>
            <a:off x="56540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0" name="Oval 109"/>
          <p:cNvSpPr/>
          <p:nvPr/>
        </p:nvSpPr>
        <p:spPr>
          <a:xfrm>
            <a:off x="60849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1" name="Oval 110"/>
          <p:cNvSpPr/>
          <p:nvPr/>
        </p:nvSpPr>
        <p:spPr>
          <a:xfrm>
            <a:off x="65250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2" name="Oval 111"/>
          <p:cNvSpPr/>
          <p:nvPr/>
        </p:nvSpPr>
        <p:spPr>
          <a:xfrm>
            <a:off x="69097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3" name="Oval 112"/>
          <p:cNvSpPr/>
          <p:nvPr/>
        </p:nvSpPr>
        <p:spPr>
          <a:xfrm>
            <a:off x="73369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4" name="Oval 113"/>
          <p:cNvSpPr/>
          <p:nvPr/>
        </p:nvSpPr>
        <p:spPr>
          <a:xfrm>
            <a:off x="77600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5" name="Oval 114"/>
          <p:cNvSpPr/>
          <p:nvPr/>
        </p:nvSpPr>
        <p:spPr>
          <a:xfrm>
            <a:off x="81929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9" name="Oval 68"/>
          <p:cNvSpPr/>
          <p:nvPr/>
        </p:nvSpPr>
        <p:spPr>
          <a:xfrm>
            <a:off x="1151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2" name="Oval 71"/>
          <p:cNvSpPr/>
          <p:nvPr/>
        </p:nvSpPr>
        <p:spPr>
          <a:xfrm>
            <a:off x="24074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7" name="Oval 126"/>
          <p:cNvSpPr/>
          <p:nvPr/>
        </p:nvSpPr>
        <p:spPr>
          <a:xfrm>
            <a:off x="10576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9" name="Oval 128"/>
          <p:cNvSpPr/>
          <p:nvPr/>
        </p:nvSpPr>
        <p:spPr>
          <a:xfrm>
            <a:off x="18874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8" name="Oval 57"/>
          <p:cNvSpPr/>
          <p:nvPr/>
        </p:nvSpPr>
        <p:spPr>
          <a:xfrm>
            <a:off x="49520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9" name="Oval 58"/>
          <p:cNvSpPr/>
          <p:nvPr/>
        </p:nvSpPr>
        <p:spPr>
          <a:xfrm>
            <a:off x="53509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0" name="Oval 59"/>
          <p:cNvSpPr/>
          <p:nvPr/>
        </p:nvSpPr>
        <p:spPr>
          <a:xfrm>
            <a:off x="5781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1" name="Oval 60"/>
          <p:cNvSpPr/>
          <p:nvPr/>
        </p:nvSpPr>
        <p:spPr>
          <a:xfrm>
            <a:off x="62219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3" name="Oval 62"/>
          <p:cNvSpPr/>
          <p:nvPr/>
        </p:nvSpPr>
        <p:spPr>
          <a:xfrm>
            <a:off x="70338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4" name="Oval 63"/>
          <p:cNvSpPr/>
          <p:nvPr/>
        </p:nvSpPr>
        <p:spPr>
          <a:xfrm>
            <a:off x="74569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5" name="Oval 64"/>
          <p:cNvSpPr/>
          <p:nvPr/>
        </p:nvSpPr>
        <p:spPr>
          <a:xfrm>
            <a:off x="78898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8" name="Oval 67"/>
          <p:cNvSpPr/>
          <p:nvPr/>
        </p:nvSpPr>
        <p:spPr>
          <a:xfrm>
            <a:off x="7528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0" name="Oval 69"/>
          <p:cNvSpPr/>
          <p:nvPr/>
        </p:nvSpPr>
        <p:spPr>
          <a:xfrm>
            <a:off x="15826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1" name="Oval 70"/>
          <p:cNvSpPr/>
          <p:nvPr/>
        </p:nvSpPr>
        <p:spPr>
          <a:xfrm>
            <a:off x="20227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3" name="Oval 72"/>
          <p:cNvSpPr/>
          <p:nvPr/>
        </p:nvSpPr>
        <p:spPr>
          <a:xfrm>
            <a:off x="28346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4" name="Oval 73"/>
          <p:cNvSpPr/>
          <p:nvPr/>
        </p:nvSpPr>
        <p:spPr>
          <a:xfrm>
            <a:off x="32577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5" name="Oval 74"/>
          <p:cNvSpPr/>
          <p:nvPr/>
        </p:nvSpPr>
        <p:spPr>
          <a:xfrm>
            <a:off x="36906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7" name="Oval 76"/>
          <p:cNvSpPr/>
          <p:nvPr/>
        </p:nvSpPr>
        <p:spPr>
          <a:xfrm>
            <a:off x="45268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8" name="Oval 77"/>
          <p:cNvSpPr/>
          <p:nvPr/>
        </p:nvSpPr>
        <p:spPr>
          <a:xfrm>
            <a:off x="3354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8" name="Oval 87"/>
          <p:cNvSpPr/>
          <p:nvPr/>
        </p:nvSpPr>
        <p:spPr>
          <a:xfrm>
            <a:off x="51044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9" name="Oval 88"/>
          <p:cNvSpPr/>
          <p:nvPr/>
        </p:nvSpPr>
        <p:spPr>
          <a:xfrm>
            <a:off x="55033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0" name="Oval 89"/>
          <p:cNvSpPr/>
          <p:nvPr/>
        </p:nvSpPr>
        <p:spPr>
          <a:xfrm>
            <a:off x="5934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1" name="Oval 90"/>
          <p:cNvSpPr/>
          <p:nvPr/>
        </p:nvSpPr>
        <p:spPr>
          <a:xfrm>
            <a:off x="63743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2" name="Oval 91"/>
          <p:cNvSpPr/>
          <p:nvPr/>
        </p:nvSpPr>
        <p:spPr>
          <a:xfrm>
            <a:off x="675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3" name="Oval 92"/>
          <p:cNvSpPr/>
          <p:nvPr/>
        </p:nvSpPr>
        <p:spPr>
          <a:xfrm>
            <a:off x="71862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4" name="Oval 93"/>
          <p:cNvSpPr/>
          <p:nvPr/>
        </p:nvSpPr>
        <p:spPr>
          <a:xfrm>
            <a:off x="76093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5" name="Oval 94"/>
          <p:cNvSpPr/>
          <p:nvPr/>
        </p:nvSpPr>
        <p:spPr>
          <a:xfrm>
            <a:off x="80422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7" name="Oval 96"/>
          <p:cNvSpPr/>
          <p:nvPr/>
        </p:nvSpPr>
        <p:spPr>
          <a:xfrm>
            <a:off x="9052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8" name="Oval 97"/>
          <p:cNvSpPr/>
          <p:nvPr/>
        </p:nvSpPr>
        <p:spPr>
          <a:xfrm>
            <a:off x="1304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9" name="Oval 98"/>
          <p:cNvSpPr/>
          <p:nvPr/>
        </p:nvSpPr>
        <p:spPr>
          <a:xfrm>
            <a:off x="17350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0" name="Oval 99"/>
          <p:cNvSpPr/>
          <p:nvPr/>
        </p:nvSpPr>
        <p:spPr>
          <a:xfrm>
            <a:off x="21751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1" name="Oval 100"/>
          <p:cNvSpPr/>
          <p:nvPr/>
        </p:nvSpPr>
        <p:spPr>
          <a:xfrm>
            <a:off x="2559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2" name="Oval 101"/>
          <p:cNvSpPr/>
          <p:nvPr/>
        </p:nvSpPr>
        <p:spPr>
          <a:xfrm>
            <a:off x="29870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3" name="Oval 102"/>
          <p:cNvSpPr/>
          <p:nvPr/>
        </p:nvSpPr>
        <p:spPr>
          <a:xfrm>
            <a:off x="34101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4" name="Oval 103"/>
          <p:cNvSpPr/>
          <p:nvPr/>
        </p:nvSpPr>
        <p:spPr>
          <a:xfrm>
            <a:off x="38430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5" name="Oval 104"/>
          <p:cNvSpPr/>
          <p:nvPr/>
        </p:nvSpPr>
        <p:spPr>
          <a:xfrm>
            <a:off x="423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6" name="Oval 105"/>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7" name="Oval 106"/>
          <p:cNvSpPr/>
          <p:nvPr/>
        </p:nvSpPr>
        <p:spPr>
          <a:xfrm>
            <a:off x="4878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7" name="Oval 116"/>
          <p:cNvSpPr/>
          <p:nvPr/>
        </p:nvSpPr>
        <p:spPr>
          <a:xfrm>
            <a:off x="52568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8" name="Oval 117"/>
          <p:cNvSpPr/>
          <p:nvPr/>
        </p:nvSpPr>
        <p:spPr>
          <a:xfrm>
            <a:off x="56557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9" name="Oval 118"/>
          <p:cNvSpPr/>
          <p:nvPr/>
        </p:nvSpPr>
        <p:spPr>
          <a:xfrm>
            <a:off x="60866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0" name="Oval 119"/>
          <p:cNvSpPr/>
          <p:nvPr/>
        </p:nvSpPr>
        <p:spPr>
          <a:xfrm>
            <a:off x="65267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1" name="Oval 120"/>
          <p:cNvSpPr/>
          <p:nvPr/>
        </p:nvSpPr>
        <p:spPr>
          <a:xfrm>
            <a:off x="69114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2" name="Oval 121"/>
          <p:cNvSpPr/>
          <p:nvPr/>
        </p:nvSpPr>
        <p:spPr>
          <a:xfrm>
            <a:off x="73386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3" name="Oval 122"/>
          <p:cNvSpPr/>
          <p:nvPr/>
        </p:nvSpPr>
        <p:spPr>
          <a:xfrm>
            <a:off x="77617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4" name="Oval 123"/>
          <p:cNvSpPr/>
          <p:nvPr/>
        </p:nvSpPr>
        <p:spPr>
          <a:xfrm>
            <a:off x="81946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6" name="Oval 125"/>
          <p:cNvSpPr/>
          <p:nvPr/>
        </p:nvSpPr>
        <p:spPr>
          <a:xfrm>
            <a:off x="16618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8" name="Oval 127"/>
          <p:cNvSpPr/>
          <p:nvPr/>
        </p:nvSpPr>
        <p:spPr>
          <a:xfrm>
            <a:off x="1456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0" name="Oval 129"/>
          <p:cNvSpPr/>
          <p:nvPr/>
        </p:nvSpPr>
        <p:spPr>
          <a:xfrm>
            <a:off x="23275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1" name="Oval 130"/>
          <p:cNvSpPr/>
          <p:nvPr/>
        </p:nvSpPr>
        <p:spPr>
          <a:xfrm>
            <a:off x="2712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2" name="Oval 131"/>
          <p:cNvSpPr/>
          <p:nvPr/>
        </p:nvSpPr>
        <p:spPr>
          <a:xfrm>
            <a:off x="31394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3" name="Oval 132"/>
          <p:cNvSpPr/>
          <p:nvPr/>
        </p:nvSpPr>
        <p:spPr>
          <a:xfrm>
            <a:off x="35625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4" name="Oval 133"/>
          <p:cNvSpPr/>
          <p:nvPr/>
        </p:nvSpPr>
        <p:spPr>
          <a:xfrm>
            <a:off x="399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5" name="Oval 134"/>
          <p:cNvSpPr/>
          <p:nvPr/>
        </p:nvSpPr>
        <p:spPr>
          <a:xfrm>
            <a:off x="43884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6" name="Oval 135"/>
          <p:cNvSpPr/>
          <p:nvPr/>
        </p:nvSpPr>
        <p:spPr>
          <a:xfrm>
            <a:off x="48316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7" name="Oval 136"/>
          <p:cNvSpPr/>
          <p:nvPr/>
        </p:nvSpPr>
        <p:spPr>
          <a:xfrm>
            <a:off x="6402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7" name="Oval 56"/>
          <p:cNvSpPr/>
          <p:nvPr/>
        </p:nvSpPr>
        <p:spPr>
          <a:xfrm>
            <a:off x="872435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7" name="Oval 66"/>
          <p:cNvSpPr/>
          <p:nvPr/>
        </p:nvSpPr>
        <p:spPr>
          <a:xfrm>
            <a:off x="87260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7" name="Oval 86"/>
          <p:cNvSpPr/>
          <p:nvPr/>
        </p:nvSpPr>
        <p:spPr>
          <a:xfrm>
            <a:off x="84335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6" name="Oval 115"/>
          <p:cNvSpPr/>
          <p:nvPr/>
        </p:nvSpPr>
        <p:spPr>
          <a:xfrm>
            <a:off x="85859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6" name="Oval 95"/>
          <p:cNvSpPr/>
          <p:nvPr/>
        </p:nvSpPr>
        <p:spPr>
          <a:xfrm>
            <a:off x="84352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5" name="Oval 124"/>
          <p:cNvSpPr/>
          <p:nvPr/>
        </p:nvSpPr>
        <p:spPr>
          <a:xfrm>
            <a:off x="85876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7568" y="1355577"/>
            <a:ext cx="2915057" cy="685896"/>
          </a:xfrm>
          <a:prstGeom prst="rect">
            <a:avLst/>
          </a:prstGeom>
        </p:spPr>
      </p:pic>
      <p:cxnSp>
        <p:nvCxnSpPr>
          <p:cNvPr id="158" name="Straight Connector 157"/>
          <p:cNvCxnSpPr/>
          <p:nvPr/>
        </p:nvCxnSpPr>
        <p:spPr bwMode="auto">
          <a:xfrm>
            <a:off x="4760851" y="1514989"/>
            <a:ext cx="0" cy="72000"/>
          </a:xfrm>
          <a:prstGeom prst="line">
            <a:avLst/>
          </a:prstGeom>
          <a:solidFill>
            <a:schemeClr val="hlink">
              <a:alpha val="64999"/>
            </a:schemeClr>
          </a:solidFill>
          <a:ln w="19050" cap="flat" cmpd="sng" algn="ctr">
            <a:solidFill>
              <a:schemeClr val="tx1"/>
            </a:solidFill>
            <a:prstDash val="solid"/>
            <a:round/>
            <a:headEnd type="none" w="med" len="med"/>
            <a:tailEnd type="none" w="med" len="med"/>
          </a:ln>
          <a:effectLst/>
        </p:spPr>
      </p:cxnSp>
      <p:cxnSp>
        <p:nvCxnSpPr>
          <p:cNvPr id="159" name="Straight Connector 158"/>
          <p:cNvCxnSpPr/>
          <p:nvPr/>
        </p:nvCxnSpPr>
        <p:spPr bwMode="auto">
          <a:xfrm>
            <a:off x="5986229" y="1514989"/>
            <a:ext cx="0" cy="72000"/>
          </a:xfrm>
          <a:prstGeom prst="line">
            <a:avLst/>
          </a:prstGeom>
          <a:solidFill>
            <a:schemeClr val="hlink">
              <a:alpha val="64999"/>
            </a:schemeClr>
          </a:solidFill>
          <a:ln w="19050" cap="flat" cmpd="sng" algn="ctr">
            <a:solidFill>
              <a:schemeClr val="tx1"/>
            </a:solidFill>
            <a:prstDash val="solid"/>
            <a:round/>
            <a:headEnd type="none" w="med" len="med"/>
            <a:tailEnd type="none" w="med" len="med"/>
          </a:ln>
          <a:effectLst/>
        </p:spPr>
      </p:cxnSp>
      <p:sp>
        <p:nvSpPr>
          <p:cNvPr id="145" name="Oval 144"/>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8" name="Oval 147"/>
          <p:cNvSpPr/>
          <p:nvPr/>
        </p:nvSpPr>
        <p:spPr>
          <a:xfrm>
            <a:off x="588161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8" name="TextBox 7"/>
              <p:cNvSpPr txBox="1"/>
              <p:nvPr/>
            </p:nvSpPr>
            <p:spPr>
              <a:xfrm>
                <a:off x="4584920" y="721321"/>
                <a:ext cx="394659"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75000"/>
                                </a:srgbClr>
                              </a:solidFill>
                              <a:latin typeface="Cambria Math"/>
                            </a:rPr>
                          </m:ctrlPr>
                        </m:fPr>
                        <m:num>
                          <m:r>
                            <a:rPr lang="en-IE" sz="2000" b="1" i="1" smtClean="0">
                              <a:solidFill>
                                <a:srgbClr val="EC278C">
                                  <a:lumMod val="75000"/>
                                </a:srgbClr>
                              </a:solidFill>
                              <a:latin typeface="Cambria Math"/>
                            </a:rPr>
                            <m:t>𝟑</m:t>
                          </m:r>
                        </m:num>
                        <m:den>
                          <m:r>
                            <a:rPr lang="en-IE" sz="2000" b="1" i="1" smtClean="0">
                              <a:solidFill>
                                <a:srgbClr val="EC278C">
                                  <a:lumMod val="75000"/>
                                </a:srgbClr>
                              </a:solidFill>
                              <a:latin typeface="Cambria Math"/>
                            </a:rPr>
                            <m:t>𝟐</m:t>
                          </m:r>
                        </m:den>
                      </m:f>
                    </m:oMath>
                  </m:oMathPara>
                </a14:m>
                <a:endParaRPr lang="en-IE" sz="2000" b="1" dirty="0" smtClean="0">
                  <a:solidFill>
                    <a:srgbClr val="EC278C">
                      <a:lumMod val="75000"/>
                    </a:srgbClr>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584920" y="721321"/>
                <a:ext cx="394659" cy="668516"/>
              </a:xfrm>
              <a:prstGeom prst="rect">
                <a:avLst/>
              </a:prstGeom>
              <a:blipFill rotWithShape="1">
                <a:blip r:embed="rId8"/>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9" name="TextBox 148"/>
              <p:cNvSpPr txBox="1"/>
              <p:nvPr/>
            </p:nvSpPr>
            <p:spPr>
              <a:xfrm>
                <a:off x="5807581" y="715037"/>
                <a:ext cx="394659" cy="674800"/>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75000"/>
                                </a:srgbClr>
                              </a:solidFill>
                              <a:latin typeface="Cambria Math"/>
                            </a:rPr>
                          </m:ctrlPr>
                        </m:fPr>
                        <m:num>
                          <m:r>
                            <a:rPr lang="en-IE" sz="2000" b="1" i="1" smtClean="0">
                              <a:solidFill>
                                <a:srgbClr val="EC278C">
                                  <a:lumMod val="75000"/>
                                </a:srgbClr>
                              </a:solidFill>
                              <a:latin typeface="Cambria Math"/>
                            </a:rPr>
                            <m:t>𝟓</m:t>
                          </m:r>
                        </m:num>
                        <m:den>
                          <m:r>
                            <a:rPr lang="en-IE" sz="2000" b="1" i="1" smtClean="0">
                              <a:solidFill>
                                <a:srgbClr val="EC278C">
                                  <a:lumMod val="75000"/>
                                </a:srgbClr>
                              </a:solidFill>
                              <a:latin typeface="Cambria Math"/>
                            </a:rPr>
                            <m:t>𝟐</m:t>
                          </m:r>
                        </m:den>
                      </m:f>
                    </m:oMath>
                  </m:oMathPara>
                </a14:m>
                <a:endParaRPr lang="en-IE" sz="2000" b="1" dirty="0" smtClean="0">
                  <a:solidFill>
                    <a:srgbClr val="EC278C">
                      <a:lumMod val="75000"/>
                    </a:srgbClr>
                  </a:solidFill>
                </a:endParaRPr>
              </a:p>
            </p:txBody>
          </p:sp>
        </mc:Choice>
        <mc:Fallback xmlns="">
          <p:sp>
            <p:nvSpPr>
              <p:cNvPr id="149" name="TextBox 148"/>
              <p:cNvSpPr txBox="1">
                <a:spLocks noRot="1" noChangeAspect="1" noMove="1" noResize="1" noEditPoints="1" noAdjustHandles="1" noChangeArrowheads="1" noChangeShapeType="1" noTextEdit="1"/>
              </p:cNvSpPr>
              <p:nvPr/>
            </p:nvSpPr>
            <p:spPr>
              <a:xfrm>
                <a:off x="5807581" y="715037"/>
                <a:ext cx="394659" cy="674800"/>
              </a:xfrm>
              <a:prstGeom prst="rect">
                <a:avLst/>
              </a:prstGeom>
              <a:blipFill rotWithShape="1">
                <a:blip r:embed="rId9"/>
                <a:stretch>
                  <a:fillRect/>
                </a:stretch>
              </a:blipFill>
              <a:ln w="47625">
                <a:noFill/>
              </a:ln>
            </p:spPr>
            <p:txBody>
              <a:bodyPr/>
              <a:lstStyle/>
              <a:p>
                <a:r>
                  <a:rPr lang="en-IE">
                    <a:noFill/>
                  </a:rPr>
                  <a:t> </a:t>
                </a:r>
              </a:p>
            </p:txBody>
          </p:sp>
        </mc:Fallback>
      </mc:AlternateContent>
      <p:sp>
        <p:nvSpPr>
          <p:cNvPr id="150" name="Oval 149"/>
          <p:cNvSpPr/>
          <p:nvPr/>
        </p:nvSpPr>
        <p:spPr>
          <a:xfrm>
            <a:off x="529611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1" name="Oval 150"/>
          <p:cNvSpPr/>
          <p:nvPr/>
        </p:nvSpPr>
        <p:spPr>
          <a:xfrm>
            <a:off x="6498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153" name="TextBox 152"/>
              <p:cNvSpPr txBox="1"/>
              <p:nvPr/>
            </p:nvSpPr>
            <p:spPr>
              <a:xfrm>
                <a:off x="5201768" y="722410"/>
                <a:ext cx="394659" cy="667427"/>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75000"/>
                                </a:srgbClr>
                              </a:solidFill>
                              <a:latin typeface="Cambria Math"/>
                            </a:rPr>
                          </m:ctrlPr>
                        </m:fPr>
                        <m:num>
                          <m:r>
                            <a:rPr lang="en-IE" sz="2000" b="1" i="1" smtClean="0">
                              <a:solidFill>
                                <a:srgbClr val="EC278C">
                                  <a:lumMod val="75000"/>
                                </a:srgbClr>
                              </a:solidFill>
                              <a:latin typeface="Cambria Math"/>
                            </a:rPr>
                            <m:t>𝟒</m:t>
                          </m:r>
                        </m:num>
                        <m:den>
                          <m:r>
                            <a:rPr lang="en-IE" sz="2000" b="1" i="1" smtClean="0">
                              <a:solidFill>
                                <a:srgbClr val="EC278C">
                                  <a:lumMod val="75000"/>
                                </a:srgbClr>
                              </a:solidFill>
                              <a:latin typeface="Cambria Math"/>
                            </a:rPr>
                            <m:t>𝟐</m:t>
                          </m:r>
                        </m:den>
                      </m:f>
                    </m:oMath>
                  </m:oMathPara>
                </a14:m>
                <a:endParaRPr lang="en-IE" sz="2000" b="1" dirty="0" smtClean="0">
                  <a:solidFill>
                    <a:srgbClr val="EC278C">
                      <a:lumMod val="75000"/>
                    </a:srgbClr>
                  </a:solidFill>
                </a:endParaRPr>
              </a:p>
            </p:txBody>
          </p:sp>
        </mc:Choice>
        <mc:Fallback xmlns="">
          <p:sp>
            <p:nvSpPr>
              <p:cNvPr id="153" name="TextBox 152"/>
              <p:cNvSpPr txBox="1">
                <a:spLocks noRot="1" noChangeAspect="1" noMove="1" noResize="1" noEditPoints="1" noAdjustHandles="1" noChangeArrowheads="1" noChangeShapeType="1" noTextEdit="1"/>
              </p:cNvSpPr>
              <p:nvPr/>
            </p:nvSpPr>
            <p:spPr>
              <a:xfrm>
                <a:off x="5201768" y="722410"/>
                <a:ext cx="394659" cy="667427"/>
              </a:xfrm>
              <a:prstGeom prst="rect">
                <a:avLst/>
              </a:prstGeom>
              <a:blipFill rotWithShape="1">
                <a:blip r:embed="rId10"/>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4" name="TextBox 153"/>
              <p:cNvSpPr txBox="1"/>
              <p:nvPr/>
            </p:nvSpPr>
            <p:spPr>
              <a:xfrm>
                <a:off x="6424429" y="721321"/>
                <a:ext cx="394659"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75000"/>
                                </a:srgbClr>
                              </a:solidFill>
                              <a:latin typeface="Cambria Math"/>
                            </a:rPr>
                          </m:ctrlPr>
                        </m:fPr>
                        <m:num>
                          <m:r>
                            <a:rPr lang="en-IE" sz="2000" b="1" i="1" smtClean="0">
                              <a:solidFill>
                                <a:srgbClr val="EC278C">
                                  <a:lumMod val="75000"/>
                                </a:srgbClr>
                              </a:solidFill>
                              <a:latin typeface="Cambria Math"/>
                            </a:rPr>
                            <m:t>𝟔</m:t>
                          </m:r>
                        </m:num>
                        <m:den>
                          <m:r>
                            <a:rPr lang="en-IE" sz="2000" b="1" i="1" smtClean="0">
                              <a:solidFill>
                                <a:srgbClr val="EC278C">
                                  <a:lumMod val="75000"/>
                                </a:srgbClr>
                              </a:solidFill>
                              <a:latin typeface="Cambria Math"/>
                            </a:rPr>
                            <m:t>𝟐</m:t>
                          </m:r>
                        </m:den>
                      </m:f>
                    </m:oMath>
                  </m:oMathPara>
                </a14:m>
                <a:endParaRPr lang="en-IE" sz="2000" b="1" dirty="0" smtClean="0">
                  <a:solidFill>
                    <a:srgbClr val="EC278C">
                      <a:lumMod val="75000"/>
                    </a:srgbClr>
                  </a:solidFill>
                </a:endParaRPr>
              </a:p>
            </p:txBody>
          </p:sp>
        </mc:Choice>
        <mc:Fallback xmlns="">
          <p:sp>
            <p:nvSpPr>
              <p:cNvPr id="154" name="TextBox 153"/>
              <p:cNvSpPr txBox="1">
                <a:spLocks noRot="1" noChangeAspect="1" noMove="1" noResize="1" noEditPoints="1" noAdjustHandles="1" noChangeArrowheads="1" noChangeShapeType="1" noTextEdit="1"/>
              </p:cNvSpPr>
              <p:nvPr/>
            </p:nvSpPr>
            <p:spPr>
              <a:xfrm>
                <a:off x="6424429" y="721321"/>
                <a:ext cx="394659" cy="668516"/>
              </a:xfrm>
              <a:prstGeom prst="rect">
                <a:avLst/>
              </a:prstGeom>
              <a:blipFill rotWithShape="1">
                <a:blip r:embed="rId11"/>
                <a:stretch>
                  <a:fillRect/>
                </a:stretch>
              </a:blipFill>
              <a:ln w="47625">
                <a:noFill/>
              </a:ln>
            </p:spPr>
            <p:txBody>
              <a:bodyPr/>
              <a:lstStyle/>
              <a:p>
                <a:r>
                  <a:rPr lang="en-IE">
                    <a:noFill/>
                  </a:rPr>
                  <a:t> </a:t>
                </a:r>
              </a:p>
            </p:txBody>
          </p:sp>
        </mc:Fallback>
      </mc:AlternateContent>
      <p:sp>
        <p:nvSpPr>
          <p:cNvPr id="155" name="Oval 154"/>
          <p:cNvSpPr/>
          <p:nvPr/>
        </p:nvSpPr>
        <p:spPr>
          <a:xfrm>
            <a:off x="414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156" name="TextBox 155"/>
              <p:cNvSpPr txBox="1"/>
              <p:nvPr/>
            </p:nvSpPr>
            <p:spPr>
              <a:xfrm>
                <a:off x="4070638" y="721321"/>
                <a:ext cx="394659"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75000"/>
                                </a:srgbClr>
                              </a:solidFill>
                              <a:latin typeface="Cambria Math"/>
                            </a:rPr>
                          </m:ctrlPr>
                        </m:fPr>
                        <m:num>
                          <m:r>
                            <a:rPr lang="en-IE" sz="2000" b="1" i="1" smtClean="0">
                              <a:solidFill>
                                <a:srgbClr val="EC278C">
                                  <a:lumMod val="75000"/>
                                </a:srgbClr>
                              </a:solidFill>
                              <a:latin typeface="Cambria Math"/>
                            </a:rPr>
                            <m:t>𝟐</m:t>
                          </m:r>
                        </m:num>
                        <m:den>
                          <m:r>
                            <a:rPr lang="en-IE" sz="2000" b="1" i="1" smtClean="0">
                              <a:solidFill>
                                <a:srgbClr val="EC278C">
                                  <a:lumMod val="75000"/>
                                </a:srgbClr>
                              </a:solidFill>
                              <a:latin typeface="Cambria Math"/>
                            </a:rPr>
                            <m:t>𝟐</m:t>
                          </m:r>
                        </m:den>
                      </m:f>
                    </m:oMath>
                  </m:oMathPara>
                </a14:m>
                <a:endParaRPr lang="en-IE" sz="2000" b="1" dirty="0" smtClean="0">
                  <a:solidFill>
                    <a:srgbClr val="EC278C">
                      <a:lumMod val="75000"/>
                    </a:srgbClr>
                  </a:solidFill>
                </a:endParaRPr>
              </a:p>
            </p:txBody>
          </p:sp>
        </mc:Choice>
        <mc:Fallback xmlns="">
          <p:sp>
            <p:nvSpPr>
              <p:cNvPr id="156" name="TextBox 155"/>
              <p:cNvSpPr txBox="1">
                <a:spLocks noRot="1" noChangeAspect="1" noMove="1" noResize="1" noEditPoints="1" noAdjustHandles="1" noChangeArrowheads="1" noChangeShapeType="1" noTextEdit="1"/>
              </p:cNvSpPr>
              <p:nvPr/>
            </p:nvSpPr>
            <p:spPr>
              <a:xfrm>
                <a:off x="4070638" y="721321"/>
                <a:ext cx="394659" cy="668516"/>
              </a:xfrm>
              <a:prstGeom prst="rect">
                <a:avLst/>
              </a:prstGeom>
              <a:blipFill rotWithShape="1">
                <a:blip r:embed="rId12"/>
                <a:stretch>
                  <a:fillRect/>
                </a:stretch>
              </a:blipFill>
              <a:ln w="47625">
                <a:noFill/>
              </a:ln>
            </p:spPr>
            <p:txBody>
              <a:bodyPr/>
              <a:lstStyle/>
              <a:p>
                <a:r>
                  <a:rPr lang="en-IE">
                    <a:noFill/>
                  </a:rPr>
                  <a:t> </a:t>
                </a:r>
              </a:p>
            </p:txBody>
          </p:sp>
        </mc:Fallback>
      </mc:AlternateContent>
    </p:spTree>
    <p:extLst>
      <p:ext uri="{BB962C8B-B14F-4D97-AF65-F5344CB8AC3E}">
        <p14:creationId xmlns:p14="http://schemas.microsoft.com/office/powerpoint/2010/main" val="79612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159"/>
                                        </p:tgtEl>
                                        <p:attrNameLst>
                                          <p:attrName>style.visibility</p:attrName>
                                        </p:attrNameLst>
                                      </p:cBhvr>
                                      <p:to>
                                        <p:strVal val="visible"/>
                                      </p:to>
                                    </p:set>
                                    <p:animEffect transition="in" filter="fade">
                                      <p:cBhvr>
                                        <p:cTn id="17" dur="500"/>
                                        <p:tgtEl>
                                          <p:spTgt spid="159"/>
                                        </p:tgtEl>
                                      </p:cBhvr>
                                    </p:animEffect>
                                  </p:childTnLst>
                                </p:cTn>
                              </p:par>
                              <p:par>
                                <p:cTn id="18" presetID="10" presetClass="entr" presetSubtype="0" fill="hold" nodeType="withEffect">
                                  <p:stCondLst>
                                    <p:cond delay="0"/>
                                  </p:stCondLst>
                                  <p:childTnLst>
                                    <p:set>
                                      <p:cBhvr>
                                        <p:cTn id="19" dur="1" fill="hold">
                                          <p:stCondLst>
                                            <p:cond delay="0"/>
                                          </p:stCondLst>
                                        </p:cTn>
                                        <p:tgtEl>
                                          <p:spTgt spid="158"/>
                                        </p:tgtEl>
                                        <p:attrNameLst>
                                          <p:attrName>style.visibility</p:attrName>
                                        </p:attrNameLst>
                                      </p:cBhvr>
                                      <p:to>
                                        <p:strVal val="visible"/>
                                      </p:to>
                                    </p:set>
                                    <p:animEffect transition="in" filter="fade">
                                      <p:cBhvr>
                                        <p:cTn id="20" dur="500"/>
                                        <p:tgtEl>
                                          <p:spTgt spid="15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5"/>
                                        </p:tgtEl>
                                        <p:attrNameLst>
                                          <p:attrName>style.visibility</p:attrName>
                                        </p:attrNameLst>
                                      </p:cBhvr>
                                      <p:to>
                                        <p:strVal val="visible"/>
                                      </p:to>
                                    </p:set>
                                    <p:animEffect transition="in" filter="fade">
                                      <p:cBhvr>
                                        <p:cTn id="25" dur="500"/>
                                        <p:tgtEl>
                                          <p:spTgt spid="15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6"/>
                                        </p:tgtEl>
                                        <p:attrNameLst>
                                          <p:attrName>style.visibility</p:attrName>
                                        </p:attrNameLst>
                                      </p:cBhvr>
                                      <p:to>
                                        <p:strVal val="visible"/>
                                      </p:to>
                                    </p:set>
                                    <p:animEffect transition="in" filter="fade">
                                      <p:cBhvr>
                                        <p:cTn id="29" dur="250"/>
                                        <p:tgtEl>
                                          <p:spTgt spid="156"/>
                                        </p:tgtEl>
                                      </p:cBhvr>
                                    </p:animEffect>
                                  </p:childTnLst>
                                </p:cTn>
                              </p:par>
                            </p:childTnLst>
                          </p:cTn>
                        </p:par>
                        <p:par>
                          <p:cTn id="30" fill="hold">
                            <p:stCondLst>
                              <p:cond delay="750"/>
                            </p:stCondLst>
                            <p:childTnLst>
                              <p:par>
                                <p:cTn id="31" presetID="10" presetClass="entr" presetSubtype="0" fill="hold" grpId="0" nodeType="afterEffect">
                                  <p:stCondLst>
                                    <p:cond delay="0"/>
                                  </p:stCondLst>
                                  <p:childTnLst>
                                    <p:set>
                                      <p:cBhvr>
                                        <p:cTn id="32" dur="1" fill="hold">
                                          <p:stCondLst>
                                            <p:cond delay="0"/>
                                          </p:stCondLst>
                                        </p:cTn>
                                        <p:tgtEl>
                                          <p:spTgt spid="145"/>
                                        </p:tgtEl>
                                        <p:attrNameLst>
                                          <p:attrName>style.visibility</p:attrName>
                                        </p:attrNameLst>
                                      </p:cBhvr>
                                      <p:to>
                                        <p:strVal val="visible"/>
                                      </p:to>
                                    </p:set>
                                    <p:animEffect transition="in" filter="fade">
                                      <p:cBhvr>
                                        <p:cTn id="33" dur="250"/>
                                        <p:tgtEl>
                                          <p:spTgt spid="145"/>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50"/>
                                        <p:tgtEl>
                                          <p:spTgt spid="8"/>
                                        </p:tgtEl>
                                      </p:cBhvr>
                                    </p:animEffect>
                                  </p:childTnLst>
                                </p:cTn>
                              </p:par>
                            </p:childTnLst>
                          </p:cTn>
                        </p:par>
                        <p:par>
                          <p:cTn id="38" fill="hold">
                            <p:stCondLst>
                              <p:cond delay="1250"/>
                            </p:stCondLst>
                            <p:childTnLst>
                              <p:par>
                                <p:cTn id="39" presetID="10" presetClass="entr" presetSubtype="0"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fade">
                                      <p:cBhvr>
                                        <p:cTn id="41" dur="250"/>
                                        <p:tgtEl>
                                          <p:spTgt spid="150"/>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153"/>
                                        </p:tgtEl>
                                        <p:attrNameLst>
                                          <p:attrName>style.visibility</p:attrName>
                                        </p:attrNameLst>
                                      </p:cBhvr>
                                      <p:to>
                                        <p:strVal val="visible"/>
                                      </p:to>
                                    </p:set>
                                    <p:animEffect transition="in" filter="fade">
                                      <p:cBhvr>
                                        <p:cTn id="45" dur="250"/>
                                        <p:tgtEl>
                                          <p:spTgt spid="153"/>
                                        </p:tgtEl>
                                      </p:cBhvr>
                                    </p:animEffect>
                                  </p:childTnLst>
                                </p:cTn>
                              </p:par>
                            </p:childTnLst>
                          </p:cTn>
                        </p:par>
                        <p:par>
                          <p:cTn id="46" fill="hold">
                            <p:stCondLst>
                              <p:cond delay="1750"/>
                            </p:stCondLst>
                            <p:childTnLst>
                              <p:par>
                                <p:cTn id="47" presetID="10" presetClass="entr" presetSubtype="0" fill="hold" grpId="0" nodeType="afterEffect">
                                  <p:stCondLst>
                                    <p:cond delay="0"/>
                                  </p:stCondLst>
                                  <p:childTnLst>
                                    <p:set>
                                      <p:cBhvr>
                                        <p:cTn id="48" dur="1" fill="hold">
                                          <p:stCondLst>
                                            <p:cond delay="0"/>
                                          </p:stCondLst>
                                        </p:cTn>
                                        <p:tgtEl>
                                          <p:spTgt spid="148"/>
                                        </p:tgtEl>
                                        <p:attrNameLst>
                                          <p:attrName>style.visibility</p:attrName>
                                        </p:attrNameLst>
                                      </p:cBhvr>
                                      <p:to>
                                        <p:strVal val="visible"/>
                                      </p:to>
                                    </p:set>
                                    <p:animEffect transition="in" filter="fade">
                                      <p:cBhvr>
                                        <p:cTn id="49" dur="250"/>
                                        <p:tgtEl>
                                          <p:spTgt spid="148"/>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149"/>
                                        </p:tgtEl>
                                        <p:attrNameLst>
                                          <p:attrName>style.visibility</p:attrName>
                                        </p:attrNameLst>
                                      </p:cBhvr>
                                      <p:to>
                                        <p:strVal val="visible"/>
                                      </p:to>
                                    </p:set>
                                    <p:animEffect transition="in" filter="fade">
                                      <p:cBhvr>
                                        <p:cTn id="53" dur="250"/>
                                        <p:tgtEl>
                                          <p:spTgt spid="149"/>
                                        </p:tgtEl>
                                      </p:cBhvr>
                                    </p:animEffect>
                                  </p:childTnLst>
                                </p:cTn>
                              </p:par>
                            </p:childTnLst>
                          </p:cTn>
                        </p:par>
                        <p:par>
                          <p:cTn id="54" fill="hold">
                            <p:stCondLst>
                              <p:cond delay="2250"/>
                            </p:stCondLst>
                            <p:childTnLst>
                              <p:par>
                                <p:cTn id="55" presetID="10" presetClass="entr" presetSubtype="0" fill="hold" grpId="0" nodeType="afterEffect">
                                  <p:stCondLst>
                                    <p:cond delay="0"/>
                                  </p:stCondLst>
                                  <p:childTnLst>
                                    <p:set>
                                      <p:cBhvr>
                                        <p:cTn id="56" dur="1" fill="hold">
                                          <p:stCondLst>
                                            <p:cond delay="0"/>
                                          </p:stCondLst>
                                        </p:cTn>
                                        <p:tgtEl>
                                          <p:spTgt spid="151"/>
                                        </p:tgtEl>
                                        <p:attrNameLst>
                                          <p:attrName>style.visibility</p:attrName>
                                        </p:attrNameLst>
                                      </p:cBhvr>
                                      <p:to>
                                        <p:strVal val="visible"/>
                                      </p:to>
                                    </p:set>
                                    <p:animEffect transition="in" filter="fade">
                                      <p:cBhvr>
                                        <p:cTn id="57" dur="250"/>
                                        <p:tgtEl>
                                          <p:spTgt spid="151"/>
                                        </p:tgtEl>
                                      </p:cBhvr>
                                    </p:animEffect>
                                  </p:childTnLst>
                                </p:cTn>
                              </p:par>
                            </p:childTnLst>
                          </p:cTn>
                        </p:par>
                        <p:par>
                          <p:cTn id="58" fill="hold">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154"/>
                                        </p:tgtEl>
                                        <p:attrNameLst>
                                          <p:attrName>style.visibility</p:attrName>
                                        </p:attrNameLst>
                                      </p:cBhvr>
                                      <p:to>
                                        <p:strVal val="visible"/>
                                      </p:to>
                                    </p:set>
                                    <p:animEffect transition="in" filter="fade">
                                      <p:cBhvr>
                                        <p:cTn id="61" dur="25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35" presetClass="path" presetSubtype="0" accel="50000" decel="50000" fill="hold" nodeType="clickEffect">
                                  <p:stCondLst>
                                    <p:cond delay="0"/>
                                  </p:stCondLst>
                                  <p:childTnLst>
                                    <p:animMotion origin="layout" path="M 4.16667E-6 -3.7037E-6 L -0.93386 0.00394 " pathEditMode="relative" rAng="0" ptsTypes="AA">
                                      <p:cBhvr>
                                        <p:cTn id="66" dur="2000" fill="hold"/>
                                        <p:tgtEl>
                                          <p:spTgt spid="11"/>
                                        </p:tgtEl>
                                        <p:attrNameLst>
                                          <p:attrName>ppt_x</p:attrName>
                                          <p:attrName>ppt_y</p:attrName>
                                        </p:attrNameLst>
                                      </p:cBhvr>
                                      <p:rCtr x="-46701" y="185"/>
                                    </p:animMotion>
                                  </p:childTnLst>
                                </p:cTn>
                              </p:par>
                            </p:childTnLst>
                          </p:cTn>
                        </p:par>
                      </p:childTnLst>
                    </p:cTn>
                  </p:par>
                  <p:par>
                    <p:cTn id="67" fill="hold">
                      <p:stCondLst>
                        <p:cond delay="indefinite"/>
                      </p:stCondLst>
                      <p:childTnLst>
                        <p:par>
                          <p:cTn id="68" fill="hold">
                            <p:stCondLst>
                              <p:cond delay="0"/>
                            </p:stCondLst>
                            <p:childTnLst>
                              <p:par>
                                <p:cTn id="69" presetID="63" presetClass="path" presetSubtype="0" accel="50000" decel="50000" fill="hold" nodeType="clickEffect">
                                  <p:stCondLst>
                                    <p:cond delay="0"/>
                                  </p:stCondLst>
                                  <p:childTnLst>
                                    <p:animMotion origin="layout" path="M -0.93385 0.00393 L 0.00018 1.48148E-6 " pathEditMode="relative" rAng="0" ptsTypes="AA">
                                      <p:cBhvr>
                                        <p:cTn id="70"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45" grpId="0" animBg="1"/>
      <p:bldP spid="148" grpId="0" animBg="1"/>
      <p:bldP spid="8" grpId="0"/>
      <p:bldP spid="149" grpId="0"/>
      <p:bldP spid="150" grpId="0" animBg="1"/>
      <p:bldP spid="151" grpId="0" animBg="1"/>
      <p:bldP spid="153" grpId="0"/>
      <p:bldP spid="154" grpId="0"/>
      <p:bldP spid="155" grpId="0" animBg="1"/>
      <p:bldP spid="1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40"/>
          <p:cNvSpPr/>
          <p:nvPr/>
        </p:nvSpPr>
        <p:spPr>
          <a:xfrm>
            <a:off x="2036986" y="2790508"/>
            <a:ext cx="6581681"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42" name="Oval 141"/>
          <p:cNvSpPr/>
          <p:nvPr/>
        </p:nvSpPr>
        <p:spPr>
          <a:xfrm>
            <a:off x="3843061" y="3118951"/>
            <a:ext cx="4546904"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sp>
        <p:nvSpPr>
          <p:cNvPr id="152" name="Oval 151"/>
          <p:cNvSpPr/>
          <p:nvPr/>
        </p:nvSpPr>
        <p:spPr>
          <a:xfrm>
            <a:off x="5098616" y="3446559"/>
            <a:ext cx="319046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solidFill>
                    <a:prstClr val="white"/>
                  </a:solidFill>
                </a:rPr>
                <a:t>Page 23</a:t>
              </a:r>
              <a:endParaRPr lang="en-IE" dirty="0">
                <a:solidFill>
                  <a:prstClr val="white"/>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4"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044815" y="2489120"/>
            <a:ext cx="1606330" cy="1015663"/>
          </a:xfrm>
          <a:prstGeom prst="rect">
            <a:avLst/>
          </a:prstGeom>
        </p:spPr>
        <p:txBody>
          <a:bodyPr wrap="square">
            <a:spAutoFit/>
          </a:bodyPr>
          <a:lstStyle/>
          <a:p>
            <a:pPr algn="ctr"/>
            <a:r>
              <a:rPr lang="en-IE" sz="3000" b="1" dirty="0" smtClean="0">
                <a:solidFill>
                  <a:srgbClr val="EC278C"/>
                </a:solidFill>
                <a:latin typeface="Calibri" panose="020F0502020204030204" pitchFamily="34" charset="0"/>
              </a:rPr>
              <a:t>Rational</a:t>
            </a:r>
          </a:p>
          <a:p>
            <a:pPr algn="ctr"/>
            <a:r>
              <a:rPr lang="en-IE" sz="3000" dirty="0">
                <a:solidFill>
                  <a:srgbClr val="EC278C"/>
                </a:solidFill>
                <a:latin typeface="Calibri" panose="020F0502020204030204" pitchFamily="34" charset="0"/>
                <a:ea typeface="Cambria Math"/>
              </a:rPr>
              <a:t>ℚ</a:t>
            </a:r>
            <a:endParaRPr lang="en-IE" sz="3000" dirty="0">
              <a:solidFill>
                <a:srgbClr val="EC278C"/>
              </a:solidFill>
              <a:latin typeface="Calibri" panose="020F0502020204030204" pitchFamily="34" charset="0"/>
            </a:endParaRPr>
          </a:p>
        </p:txBody>
      </p:sp>
      <p:sp>
        <p:nvSpPr>
          <p:cNvPr id="52" name="Oval 51"/>
          <p:cNvSpPr/>
          <p:nvPr/>
        </p:nvSpPr>
        <p:spPr>
          <a:xfrm>
            <a:off x="66049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6" name="Oval 55"/>
          <p:cNvSpPr/>
          <p:nvPr/>
        </p:nvSpPr>
        <p:spPr>
          <a:xfrm>
            <a:off x="82811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9" name="Oval 48"/>
          <p:cNvSpPr/>
          <p:nvPr/>
        </p:nvSpPr>
        <p:spPr>
          <a:xfrm>
            <a:off x="53492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0" name="Oval 49"/>
          <p:cNvSpPr/>
          <p:nvPr/>
        </p:nvSpPr>
        <p:spPr>
          <a:xfrm>
            <a:off x="57801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5" name="Oval 54"/>
          <p:cNvSpPr/>
          <p:nvPr/>
        </p:nvSpPr>
        <p:spPr>
          <a:xfrm>
            <a:off x="78881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2" name="Oval 61"/>
          <p:cNvSpPr/>
          <p:nvPr/>
        </p:nvSpPr>
        <p:spPr>
          <a:xfrm>
            <a:off x="66066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6" name="Oval 65"/>
          <p:cNvSpPr/>
          <p:nvPr/>
        </p:nvSpPr>
        <p:spPr>
          <a:xfrm>
            <a:off x="82828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6" name="Oval 75"/>
          <p:cNvSpPr/>
          <p:nvPr/>
        </p:nvSpPr>
        <p:spPr>
          <a:xfrm>
            <a:off x="40836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8" name="Oval 47"/>
          <p:cNvSpPr/>
          <p:nvPr/>
        </p:nvSpPr>
        <p:spPr>
          <a:xfrm>
            <a:off x="49502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1" name="Oval 50"/>
          <p:cNvSpPr/>
          <p:nvPr/>
        </p:nvSpPr>
        <p:spPr>
          <a:xfrm>
            <a:off x="62202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3" name="Oval 52"/>
          <p:cNvSpPr/>
          <p:nvPr/>
        </p:nvSpPr>
        <p:spPr>
          <a:xfrm>
            <a:off x="70321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4" name="Oval 53"/>
          <p:cNvSpPr/>
          <p:nvPr/>
        </p:nvSpPr>
        <p:spPr>
          <a:xfrm>
            <a:off x="74552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9" name="Oval 78"/>
          <p:cNvSpPr/>
          <p:nvPr/>
        </p:nvSpPr>
        <p:spPr>
          <a:xfrm>
            <a:off x="51026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0" name="Oval 79"/>
          <p:cNvSpPr/>
          <p:nvPr/>
        </p:nvSpPr>
        <p:spPr>
          <a:xfrm>
            <a:off x="55016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1" name="Oval 80"/>
          <p:cNvSpPr/>
          <p:nvPr/>
        </p:nvSpPr>
        <p:spPr>
          <a:xfrm>
            <a:off x="59325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2" name="Oval 81"/>
          <p:cNvSpPr/>
          <p:nvPr/>
        </p:nvSpPr>
        <p:spPr>
          <a:xfrm>
            <a:off x="63726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3" name="Oval 82"/>
          <p:cNvSpPr/>
          <p:nvPr/>
        </p:nvSpPr>
        <p:spPr>
          <a:xfrm>
            <a:off x="67573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4" name="Oval 83"/>
          <p:cNvSpPr/>
          <p:nvPr/>
        </p:nvSpPr>
        <p:spPr>
          <a:xfrm>
            <a:off x="71845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5" name="Oval 84"/>
          <p:cNvSpPr/>
          <p:nvPr/>
        </p:nvSpPr>
        <p:spPr>
          <a:xfrm>
            <a:off x="76076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6" name="Oval 85"/>
          <p:cNvSpPr/>
          <p:nvPr/>
        </p:nvSpPr>
        <p:spPr>
          <a:xfrm>
            <a:off x="80405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8" name="Oval 107"/>
          <p:cNvSpPr/>
          <p:nvPr/>
        </p:nvSpPr>
        <p:spPr>
          <a:xfrm>
            <a:off x="52550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9" name="Oval 108"/>
          <p:cNvSpPr/>
          <p:nvPr/>
        </p:nvSpPr>
        <p:spPr>
          <a:xfrm>
            <a:off x="56540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0" name="Oval 109"/>
          <p:cNvSpPr/>
          <p:nvPr/>
        </p:nvSpPr>
        <p:spPr>
          <a:xfrm>
            <a:off x="60849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1" name="Oval 110"/>
          <p:cNvSpPr/>
          <p:nvPr/>
        </p:nvSpPr>
        <p:spPr>
          <a:xfrm>
            <a:off x="65250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2" name="Oval 111"/>
          <p:cNvSpPr/>
          <p:nvPr/>
        </p:nvSpPr>
        <p:spPr>
          <a:xfrm>
            <a:off x="69097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3" name="Oval 112"/>
          <p:cNvSpPr/>
          <p:nvPr/>
        </p:nvSpPr>
        <p:spPr>
          <a:xfrm>
            <a:off x="73369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4" name="Oval 113"/>
          <p:cNvSpPr/>
          <p:nvPr/>
        </p:nvSpPr>
        <p:spPr>
          <a:xfrm>
            <a:off x="77600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5" name="Oval 114"/>
          <p:cNvSpPr/>
          <p:nvPr/>
        </p:nvSpPr>
        <p:spPr>
          <a:xfrm>
            <a:off x="81929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9" name="Oval 68"/>
          <p:cNvSpPr/>
          <p:nvPr/>
        </p:nvSpPr>
        <p:spPr>
          <a:xfrm>
            <a:off x="1151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2" name="Oval 71"/>
          <p:cNvSpPr/>
          <p:nvPr/>
        </p:nvSpPr>
        <p:spPr>
          <a:xfrm>
            <a:off x="24074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7" name="Oval 126"/>
          <p:cNvSpPr/>
          <p:nvPr/>
        </p:nvSpPr>
        <p:spPr>
          <a:xfrm>
            <a:off x="10576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9" name="Oval 128"/>
          <p:cNvSpPr/>
          <p:nvPr/>
        </p:nvSpPr>
        <p:spPr>
          <a:xfrm>
            <a:off x="18874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8" name="Oval 57"/>
          <p:cNvSpPr/>
          <p:nvPr/>
        </p:nvSpPr>
        <p:spPr>
          <a:xfrm>
            <a:off x="49520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9" name="Oval 58"/>
          <p:cNvSpPr/>
          <p:nvPr/>
        </p:nvSpPr>
        <p:spPr>
          <a:xfrm>
            <a:off x="53509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0" name="Oval 59"/>
          <p:cNvSpPr/>
          <p:nvPr/>
        </p:nvSpPr>
        <p:spPr>
          <a:xfrm>
            <a:off x="5781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1" name="Oval 60"/>
          <p:cNvSpPr/>
          <p:nvPr/>
        </p:nvSpPr>
        <p:spPr>
          <a:xfrm>
            <a:off x="62219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3" name="Oval 62"/>
          <p:cNvSpPr/>
          <p:nvPr/>
        </p:nvSpPr>
        <p:spPr>
          <a:xfrm>
            <a:off x="70338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4" name="Oval 63"/>
          <p:cNvSpPr/>
          <p:nvPr/>
        </p:nvSpPr>
        <p:spPr>
          <a:xfrm>
            <a:off x="74569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5" name="Oval 64"/>
          <p:cNvSpPr/>
          <p:nvPr/>
        </p:nvSpPr>
        <p:spPr>
          <a:xfrm>
            <a:off x="78898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8" name="Oval 67"/>
          <p:cNvSpPr/>
          <p:nvPr/>
        </p:nvSpPr>
        <p:spPr>
          <a:xfrm>
            <a:off x="7528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0" name="Oval 69"/>
          <p:cNvSpPr/>
          <p:nvPr/>
        </p:nvSpPr>
        <p:spPr>
          <a:xfrm>
            <a:off x="15826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1" name="Oval 70"/>
          <p:cNvSpPr/>
          <p:nvPr/>
        </p:nvSpPr>
        <p:spPr>
          <a:xfrm>
            <a:off x="20227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3" name="Oval 72"/>
          <p:cNvSpPr/>
          <p:nvPr/>
        </p:nvSpPr>
        <p:spPr>
          <a:xfrm>
            <a:off x="28346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4" name="Oval 73"/>
          <p:cNvSpPr/>
          <p:nvPr/>
        </p:nvSpPr>
        <p:spPr>
          <a:xfrm>
            <a:off x="32577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5" name="Oval 74"/>
          <p:cNvSpPr/>
          <p:nvPr/>
        </p:nvSpPr>
        <p:spPr>
          <a:xfrm>
            <a:off x="36906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7" name="Oval 76"/>
          <p:cNvSpPr/>
          <p:nvPr/>
        </p:nvSpPr>
        <p:spPr>
          <a:xfrm>
            <a:off x="45268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8" name="Oval 77"/>
          <p:cNvSpPr/>
          <p:nvPr/>
        </p:nvSpPr>
        <p:spPr>
          <a:xfrm>
            <a:off x="3354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8" name="Oval 87"/>
          <p:cNvSpPr/>
          <p:nvPr/>
        </p:nvSpPr>
        <p:spPr>
          <a:xfrm>
            <a:off x="51044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9" name="Oval 88"/>
          <p:cNvSpPr/>
          <p:nvPr/>
        </p:nvSpPr>
        <p:spPr>
          <a:xfrm>
            <a:off x="55033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0" name="Oval 89"/>
          <p:cNvSpPr/>
          <p:nvPr/>
        </p:nvSpPr>
        <p:spPr>
          <a:xfrm>
            <a:off x="5934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1" name="Oval 90"/>
          <p:cNvSpPr/>
          <p:nvPr/>
        </p:nvSpPr>
        <p:spPr>
          <a:xfrm>
            <a:off x="63743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2" name="Oval 91"/>
          <p:cNvSpPr/>
          <p:nvPr/>
        </p:nvSpPr>
        <p:spPr>
          <a:xfrm>
            <a:off x="675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3" name="Oval 92"/>
          <p:cNvSpPr/>
          <p:nvPr/>
        </p:nvSpPr>
        <p:spPr>
          <a:xfrm>
            <a:off x="71862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4" name="Oval 93"/>
          <p:cNvSpPr/>
          <p:nvPr/>
        </p:nvSpPr>
        <p:spPr>
          <a:xfrm>
            <a:off x="76093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5" name="Oval 94"/>
          <p:cNvSpPr/>
          <p:nvPr/>
        </p:nvSpPr>
        <p:spPr>
          <a:xfrm>
            <a:off x="80422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7" name="Oval 96"/>
          <p:cNvSpPr/>
          <p:nvPr/>
        </p:nvSpPr>
        <p:spPr>
          <a:xfrm>
            <a:off x="9052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8" name="Oval 97"/>
          <p:cNvSpPr/>
          <p:nvPr/>
        </p:nvSpPr>
        <p:spPr>
          <a:xfrm>
            <a:off x="1304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9" name="Oval 98"/>
          <p:cNvSpPr/>
          <p:nvPr/>
        </p:nvSpPr>
        <p:spPr>
          <a:xfrm>
            <a:off x="17350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0" name="Oval 99"/>
          <p:cNvSpPr/>
          <p:nvPr/>
        </p:nvSpPr>
        <p:spPr>
          <a:xfrm>
            <a:off x="21751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1" name="Oval 100"/>
          <p:cNvSpPr/>
          <p:nvPr/>
        </p:nvSpPr>
        <p:spPr>
          <a:xfrm>
            <a:off x="2559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2" name="Oval 101"/>
          <p:cNvSpPr/>
          <p:nvPr/>
        </p:nvSpPr>
        <p:spPr>
          <a:xfrm>
            <a:off x="29870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3" name="Oval 102"/>
          <p:cNvSpPr/>
          <p:nvPr/>
        </p:nvSpPr>
        <p:spPr>
          <a:xfrm>
            <a:off x="34101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4" name="Oval 103"/>
          <p:cNvSpPr/>
          <p:nvPr/>
        </p:nvSpPr>
        <p:spPr>
          <a:xfrm>
            <a:off x="38430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5" name="Oval 104"/>
          <p:cNvSpPr/>
          <p:nvPr/>
        </p:nvSpPr>
        <p:spPr>
          <a:xfrm>
            <a:off x="423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6" name="Oval 105"/>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7" name="Oval 106"/>
          <p:cNvSpPr/>
          <p:nvPr/>
        </p:nvSpPr>
        <p:spPr>
          <a:xfrm>
            <a:off x="4878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7" name="Oval 116"/>
          <p:cNvSpPr/>
          <p:nvPr/>
        </p:nvSpPr>
        <p:spPr>
          <a:xfrm>
            <a:off x="52568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8" name="Oval 117"/>
          <p:cNvSpPr/>
          <p:nvPr/>
        </p:nvSpPr>
        <p:spPr>
          <a:xfrm>
            <a:off x="56557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9" name="Oval 118"/>
          <p:cNvSpPr/>
          <p:nvPr/>
        </p:nvSpPr>
        <p:spPr>
          <a:xfrm>
            <a:off x="60866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0" name="Oval 119"/>
          <p:cNvSpPr/>
          <p:nvPr/>
        </p:nvSpPr>
        <p:spPr>
          <a:xfrm>
            <a:off x="65267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1" name="Oval 120"/>
          <p:cNvSpPr/>
          <p:nvPr/>
        </p:nvSpPr>
        <p:spPr>
          <a:xfrm>
            <a:off x="69114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2" name="Oval 121"/>
          <p:cNvSpPr/>
          <p:nvPr/>
        </p:nvSpPr>
        <p:spPr>
          <a:xfrm>
            <a:off x="73386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3" name="Oval 122"/>
          <p:cNvSpPr/>
          <p:nvPr/>
        </p:nvSpPr>
        <p:spPr>
          <a:xfrm>
            <a:off x="77617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4" name="Oval 123"/>
          <p:cNvSpPr/>
          <p:nvPr/>
        </p:nvSpPr>
        <p:spPr>
          <a:xfrm>
            <a:off x="81946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6" name="Oval 125"/>
          <p:cNvSpPr/>
          <p:nvPr/>
        </p:nvSpPr>
        <p:spPr>
          <a:xfrm>
            <a:off x="16618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8" name="Oval 127"/>
          <p:cNvSpPr/>
          <p:nvPr/>
        </p:nvSpPr>
        <p:spPr>
          <a:xfrm>
            <a:off x="1456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0" name="Oval 129"/>
          <p:cNvSpPr/>
          <p:nvPr/>
        </p:nvSpPr>
        <p:spPr>
          <a:xfrm>
            <a:off x="23275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1" name="Oval 130"/>
          <p:cNvSpPr/>
          <p:nvPr/>
        </p:nvSpPr>
        <p:spPr>
          <a:xfrm>
            <a:off x="2712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2" name="Oval 131"/>
          <p:cNvSpPr/>
          <p:nvPr/>
        </p:nvSpPr>
        <p:spPr>
          <a:xfrm>
            <a:off x="31394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3" name="Oval 132"/>
          <p:cNvSpPr/>
          <p:nvPr/>
        </p:nvSpPr>
        <p:spPr>
          <a:xfrm>
            <a:off x="35625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4" name="Oval 133"/>
          <p:cNvSpPr/>
          <p:nvPr/>
        </p:nvSpPr>
        <p:spPr>
          <a:xfrm>
            <a:off x="399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5" name="Oval 134"/>
          <p:cNvSpPr/>
          <p:nvPr/>
        </p:nvSpPr>
        <p:spPr>
          <a:xfrm>
            <a:off x="43884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6" name="Oval 135"/>
          <p:cNvSpPr/>
          <p:nvPr/>
        </p:nvSpPr>
        <p:spPr>
          <a:xfrm>
            <a:off x="48316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7" name="Oval 136"/>
          <p:cNvSpPr/>
          <p:nvPr/>
        </p:nvSpPr>
        <p:spPr>
          <a:xfrm>
            <a:off x="6402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7" name="Oval 56"/>
          <p:cNvSpPr/>
          <p:nvPr/>
        </p:nvSpPr>
        <p:spPr>
          <a:xfrm>
            <a:off x="872435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7" name="Oval 66"/>
          <p:cNvSpPr/>
          <p:nvPr/>
        </p:nvSpPr>
        <p:spPr>
          <a:xfrm>
            <a:off x="87260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7" name="Oval 86"/>
          <p:cNvSpPr/>
          <p:nvPr/>
        </p:nvSpPr>
        <p:spPr>
          <a:xfrm>
            <a:off x="84335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6" name="Oval 115"/>
          <p:cNvSpPr/>
          <p:nvPr/>
        </p:nvSpPr>
        <p:spPr>
          <a:xfrm>
            <a:off x="85859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6" name="Oval 95"/>
          <p:cNvSpPr/>
          <p:nvPr/>
        </p:nvSpPr>
        <p:spPr>
          <a:xfrm>
            <a:off x="84352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5" name="Oval 124"/>
          <p:cNvSpPr/>
          <p:nvPr/>
        </p:nvSpPr>
        <p:spPr>
          <a:xfrm>
            <a:off x="85876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7568" y="1355577"/>
            <a:ext cx="2915057" cy="685896"/>
          </a:xfrm>
          <a:prstGeom prst="rect">
            <a:avLst/>
          </a:prstGeom>
        </p:spPr>
      </p:pic>
      <p:sp>
        <p:nvSpPr>
          <p:cNvPr id="145" name="Oval 144"/>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8" name="Oval 147"/>
          <p:cNvSpPr/>
          <p:nvPr/>
        </p:nvSpPr>
        <p:spPr>
          <a:xfrm>
            <a:off x="588161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8" name="TextBox 7"/>
              <p:cNvSpPr txBox="1"/>
              <p:nvPr/>
            </p:nvSpPr>
            <p:spPr>
              <a:xfrm>
                <a:off x="4584920" y="716126"/>
                <a:ext cx="394659"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40000"/>
                                  <a:lumOff val="60000"/>
                                </a:srgbClr>
                              </a:solidFill>
                              <a:latin typeface="Cambria Math"/>
                            </a:rPr>
                          </m:ctrlPr>
                        </m:fPr>
                        <m:num>
                          <m:r>
                            <a:rPr lang="en-IE" sz="2000" b="1" i="1" smtClean="0">
                              <a:solidFill>
                                <a:srgbClr val="EC278C">
                                  <a:lumMod val="40000"/>
                                  <a:lumOff val="60000"/>
                                </a:srgbClr>
                              </a:solidFill>
                              <a:latin typeface="Cambria Math"/>
                            </a:rPr>
                            <m:t>𝟔</m:t>
                          </m:r>
                        </m:num>
                        <m:den>
                          <m:r>
                            <a:rPr lang="en-IE" sz="2000" b="1" i="1" smtClean="0">
                              <a:solidFill>
                                <a:srgbClr val="EC278C">
                                  <a:lumMod val="40000"/>
                                  <a:lumOff val="60000"/>
                                </a:srgbClr>
                              </a:solidFill>
                              <a:latin typeface="Cambria Math"/>
                            </a:rPr>
                            <m:t>𝟒</m:t>
                          </m:r>
                        </m:den>
                      </m:f>
                    </m:oMath>
                  </m:oMathPara>
                </a14:m>
                <a:endParaRPr lang="en-IE" sz="2000" b="1" dirty="0" smtClean="0">
                  <a:solidFill>
                    <a:srgbClr val="EC278C">
                      <a:lumMod val="40000"/>
                      <a:lumOff val="60000"/>
                    </a:srgbClr>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584920" y="716126"/>
                <a:ext cx="394659" cy="668516"/>
              </a:xfrm>
              <a:prstGeom prst="rect">
                <a:avLst/>
              </a:prstGeom>
              <a:blipFill rotWithShape="1">
                <a:blip r:embed="rId8"/>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9" name="TextBox 148"/>
              <p:cNvSpPr txBox="1"/>
              <p:nvPr/>
            </p:nvSpPr>
            <p:spPr>
              <a:xfrm>
                <a:off x="5710759" y="716126"/>
                <a:ext cx="548548"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40000"/>
                                  <a:lumOff val="60000"/>
                                </a:srgbClr>
                              </a:solidFill>
                              <a:latin typeface="Cambria Math"/>
                            </a:rPr>
                          </m:ctrlPr>
                        </m:fPr>
                        <m:num>
                          <m:r>
                            <a:rPr lang="en-IE" sz="2000" b="1" i="1" smtClean="0">
                              <a:solidFill>
                                <a:srgbClr val="EC278C">
                                  <a:lumMod val="40000"/>
                                  <a:lumOff val="60000"/>
                                </a:srgbClr>
                              </a:solidFill>
                              <a:latin typeface="Cambria Math"/>
                            </a:rPr>
                            <m:t>𝟏𝟎</m:t>
                          </m:r>
                        </m:num>
                        <m:den>
                          <m:r>
                            <a:rPr lang="en-IE" sz="2000" b="1" i="1" smtClean="0">
                              <a:solidFill>
                                <a:srgbClr val="EC278C">
                                  <a:lumMod val="40000"/>
                                  <a:lumOff val="60000"/>
                                </a:srgbClr>
                              </a:solidFill>
                              <a:latin typeface="Cambria Math"/>
                            </a:rPr>
                            <m:t>𝟒</m:t>
                          </m:r>
                        </m:den>
                      </m:f>
                    </m:oMath>
                  </m:oMathPara>
                </a14:m>
                <a:endParaRPr lang="en-IE" sz="2000" b="1" dirty="0" smtClean="0">
                  <a:solidFill>
                    <a:srgbClr val="EC278C">
                      <a:lumMod val="40000"/>
                      <a:lumOff val="60000"/>
                    </a:srgbClr>
                  </a:solidFill>
                </a:endParaRPr>
              </a:p>
            </p:txBody>
          </p:sp>
        </mc:Choice>
        <mc:Fallback xmlns="">
          <p:sp>
            <p:nvSpPr>
              <p:cNvPr id="149" name="TextBox 148"/>
              <p:cNvSpPr txBox="1">
                <a:spLocks noRot="1" noChangeAspect="1" noMove="1" noResize="1" noEditPoints="1" noAdjustHandles="1" noChangeArrowheads="1" noChangeShapeType="1" noTextEdit="1"/>
              </p:cNvSpPr>
              <p:nvPr/>
            </p:nvSpPr>
            <p:spPr>
              <a:xfrm>
                <a:off x="5710759" y="716126"/>
                <a:ext cx="548548" cy="668516"/>
              </a:xfrm>
              <a:prstGeom prst="rect">
                <a:avLst/>
              </a:prstGeom>
              <a:blipFill rotWithShape="1">
                <a:blip r:embed="rId9"/>
                <a:stretch>
                  <a:fillRect/>
                </a:stretch>
              </a:blipFill>
              <a:ln w="47625">
                <a:noFill/>
              </a:ln>
            </p:spPr>
            <p:txBody>
              <a:bodyPr/>
              <a:lstStyle/>
              <a:p>
                <a:r>
                  <a:rPr lang="en-IE">
                    <a:noFill/>
                  </a:rPr>
                  <a:t> </a:t>
                </a:r>
              </a:p>
            </p:txBody>
          </p:sp>
        </mc:Fallback>
      </mc:AlternateContent>
      <p:sp>
        <p:nvSpPr>
          <p:cNvPr id="150" name="Oval 149"/>
          <p:cNvSpPr/>
          <p:nvPr/>
        </p:nvSpPr>
        <p:spPr>
          <a:xfrm>
            <a:off x="529611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1" name="Oval 150"/>
          <p:cNvSpPr/>
          <p:nvPr/>
        </p:nvSpPr>
        <p:spPr>
          <a:xfrm>
            <a:off x="6498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153" name="TextBox 152"/>
              <p:cNvSpPr txBox="1"/>
              <p:nvPr/>
            </p:nvSpPr>
            <p:spPr>
              <a:xfrm>
                <a:off x="5201768" y="716126"/>
                <a:ext cx="394659"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40000"/>
                                  <a:lumOff val="60000"/>
                                </a:srgbClr>
                              </a:solidFill>
                              <a:latin typeface="Cambria Math"/>
                            </a:rPr>
                          </m:ctrlPr>
                        </m:fPr>
                        <m:num>
                          <m:r>
                            <a:rPr lang="en-IE" sz="2000" b="1" i="1" smtClean="0">
                              <a:solidFill>
                                <a:srgbClr val="EC278C">
                                  <a:lumMod val="40000"/>
                                  <a:lumOff val="60000"/>
                                </a:srgbClr>
                              </a:solidFill>
                              <a:latin typeface="Cambria Math"/>
                            </a:rPr>
                            <m:t>𝟖</m:t>
                          </m:r>
                        </m:num>
                        <m:den>
                          <m:r>
                            <a:rPr lang="en-IE" sz="2000" b="1" i="1" smtClean="0">
                              <a:solidFill>
                                <a:srgbClr val="EC278C">
                                  <a:lumMod val="40000"/>
                                  <a:lumOff val="60000"/>
                                </a:srgbClr>
                              </a:solidFill>
                              <a:latin typeface="Cambria Math"/>
                            </a:rPr>
                            <m:t>𝟒</m:t>
                          </m:r>
                        </m:den>
                      </m:f>
                    </m:oMath>
                  </m:oMathPara>
                </a14:m>
                <a:endParaRPr lang="en-IE" sz="2000" b="1" dirty="0" smtClean="0">
                  <a:solidFill>
                    <a:srgbClr val="EC278C">
                      <a:lumMod val="40000"/>
                      <a:lumOff val="60000"/>
                    </a:srgbClr>
                  </a:solidFill>
                </a:endParaRPr>
              </a:p>
            </p:txBody>
          </p:sp>
        </mc:Choice>
        <mc:Fallback xmlns="">
          <p:sp>
            <p:nvSpPr>
              <p:cNvPr id="153" name="TextBox 152"/>
              <p:cNvSpPr txBox="1">
                <a:spLocks noRot="1" noChangeAspect="1" noMove="1" noResize="1" noEditPoints="1" noAdjustHandles="1" noChangeArrowheads="1" noChangeShapeType="1" noTextEdit="1"/>
              </p:cNvSpPr>
              <p:nvPr/>
            </p:nvSpPr>
            <p:spPr>
              <a:xfrm>
                <a:off x="5201768" y="716126"/>
                <a:ext cx="394659" cy="668516"/>
              </a:xfrm>
              <a:prstGeom prst="rect">
                <a:avLst/>
              </a:prstGeom>
              <a:blipFill rotWithShape="1">
                <a:blip r:embed="rId10"/>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54" name="TextBox 153"/>
              <p:cNvSpPr txBox="1"/>
              <p:nvPr/>
            </p:nvSpPr>
            <p:spPr>
              <a:xfrm>
                <a:off x="6381397" y="716126"/>
                <a:ext cx="548547"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40000"/>
                                  <a:lumOff val="60000"/>
                                </a:srgbClr>
                              </a:solidFill>
                              <a:latin typeface="Cambria Math"/>
                            </a:rPr>
                          </m:ctrlPr>
                        </m:fPr>
                        <m:num>
                          <m:r>
                            <a:rPr lang="en-IE" sz="2000" b="1" i="1" smtClean="0">
                              <a:solidFill>
                                <a:srgbClr val="EC278C">
                                  <a:lumMod val="40000"/>
                                  <a:lumOff val="60000"/>
                                </a:srgbClr>
                              </a:solidFill>
                              <a:latin typeface="Cambria Math"/>
                            </a:rPr>
                            <m:t>𝟏𝟐</m:t>
                          </m:r>
                        </m:num>
                        <m:den>
                          <m:r>
                            <a:rPr lang="en-IE" sz="2000" b="1" i="1" smtClean="0">
                              <a:solidFill>
                                <a:srgbClr val="EC278C">
                                  <a:lumMod val="40000"/>
                                  <a:lumOff val="60000"/>
                                </a:srgbClr>
                              </a:solidFill>
                              <a:latin typeface="Cambria Math"/>
                            </a:rPr>
                            <m:t>𝟒</m:t>
                          </m:r>
                        </m:den>
                      </m:f>
                    </m:oMath>
                  </m:oMathPara>
                </a14:m>
                <a:endParaRPr lang="en-IE" sz="2000" b="1" dirty="0" smtClean="0">
                  <a:solidFill>
                    <a:srgbClr val="EC278C">
                      <a:lumMod val="40000"/>
                      <a:lumOff val="60000"/>
                    </a:srgbClr>
                  </a:solidFill>
                </a:endParaRPr>
              </a:p>
            </p:txBody>
          </p:sp>
        </mc:Choice>
        <mc:Fallback xmlns="">
          <p:sp>
            <p:nvSpPr>
              <p:cNvPr id="154" name="TextBox 153"/>
              <p:cNvSpPr txBox="1">
                <a:spLocks noRot="1" noChangeAspect="1" noMove="1" noResize="1" noEditPoints="1" noAdjustHandles="1" noChangeArrowheads="1" noChangeShapeType="1" noTextEdit="1"/>
              </p:cNvSpPr>
              <p:nvPr/>
            </p:nvSpPr>
            <p:spPr>
              <a:xfrm>
                <a:off x="6381397" y="716126"/>
                <a:ext cx="548547" cy="668516"/>
              </a:xfrm>
              <a:prstGeom prst="rect">
                <a:avLst/>
              </a:prstGeom>
              <a:blipFill rotWithShape="1">
                <a:blip r:embed="rId11"/>
                <a:stretch>
                  <a:fillRect/>
                </a:stretch>
              </a:blipFill>
              <a:ln w="47625">
                <a:noFill/>
              </a:ln>
            </p:spPr>
            <p:txBody>
              <a:bodyPr/>
              <a:lstStyle/>
              <a:p>
                <a:r>
                  <a:rPr lang="en-IE">
                    <a:noFill/>
                  </a:rPr>
                  <a:t> </a:t>
                </a:r>
              </a:p>
            </p:txBody>
          </p:sp>
        </mc:Fallback>
      </mc:AlternateContent>
      <p:sp>
        <p:nvSpPr>
          <p:cNvPr id="155" name="Oval 154"/>
          <p:cNvSpPr/>
          <p:nvPr/>
        </p:nvSpPr>
        <p:spPr>
          <a:xfrm>
            <a:off x="414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156" name="TextBox 155"/>
              <p:cNvSpPr txBox="1"/>
              <p:nvPr/>
            </p:nvSpPr>
            <p:spPr>
              <a:xfrm>
                <a:off x="4070638" y="717215"/>
                <a:ext cx="394659" cy="667427"/>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40000"/>
                                  <a:lumOff val="60000"/>
                                </a:srgbClr>
                              </a:solidFill>
                              <a:latin typeface="Cambria Math"/>
                            </a:rPr>
                          </m:ctrlPr>
                        </m:fPr>
                        <m:num>
                          <m:r>
                            <a:rPr lang="en-IE" sz="2000" b="1" i="1" smtClean="0">
                              <a:solidFill>
                                <a:srgbClr val="EC278C">
                                  <a:lumMod val="40000"/>
                                  <a:lumOff val="60000"/>
                                </a:srgbClr>
                              </a:solidFill>
                              <a:latin typeface="Cambria Math"/>
                            </a:rPr>
                            <m:t>𝟒</m:t>
                          </m:r>
                        </m:num>
                        <m:den>
                          <m:r>
                            <a:rPr lang="en-IE" sz="2000" b="1" i="1" smtClean="0">
                              <a:solidFill>
                                <a:srgbClr val="EC278C">
                                  <a:lumMod val="40000"/>
                                  <a:lumOff val="60000"/>
                                </a:srgbClr>
                              </a:solidFill>
                              <a:latin typeface="Cambria Math"/>
                            </a:rPr>
                            <m:t>𝟒</m:t>
                          </m:r>
                        </m:den>
                      </m:f>
                    </m:oMath>
                  </m:oMathPara>
                </a14:m>
                <a:endParaRPr lang="en-IE" sz="2000" b="1" dirty="0" smtClean="0">
                  <a:solidFill>
                    <a:srgbClr val="EC278C">
                      <a:lumMod val="40000"/>
                      <a:lumOff val="60000"/>
                    </a:srgbClr>
                  </a:solidFill>
                </a:endParaRPr>
              </a:p>
            </p:txBody>
          </p:sp>
        </mc:Choice>
        <mc:Fallback xmlns="">
          <p:sp>
            <p:nvSpPr>
              <p:cNvPr id="156" name="TextBox 155"/>
              <p:cNvSpPr txBox="1">
                <a:spLocks noRot="1" noChangeAspect="1" noMove="1" noResize="1" noEditPoints="1" noAdjustHandles="1" noChangeArrowheads="1" noChangeShapeType="1" noTextEdit="1"/>
              </p:cNvSpPr>
              <p:nvPr/>
            </p:nvSpPr>
            <p:spPr>
              <a:xfrm>
                <a:off x="4070638" y="717215"/>
                <a:ext cx="394659" cy="667427"/>
              </a:xfrm>
              <a:prstGeom prst="rect">
                <a:avLst/>
              </a:prstGeom>
              <a:blipFill rotWithShape="1">
                <a:blip r:embed="rId12"/>
                <a:stretch>
                  <a:fillRect/>
                </a:stretch>
              </a:blipFill>
              <a:ln w="47625">
                <a:noFill/>
              </a:ln>
            </p:spPr>
            <p:txBody>
              <a:bodyPr/>
              <a:lstStyle/>
              <a:p>
                <a:r>
                  <a:rPr lang="en-IE">
                    <a:noFill/>
                  </a:rPr>
                  <a:t> </a:t>
                </a:r>
              </a:p>
            </p:txBody>
          </p:sp>
        </mc:Fallback>
      </mc:AlternateContent>
      <p:sp>
        <p:nvSpPr>
          <p:cNvPr id="138" name="Oval 137"/>
          <p:cNvSpPr/>
          <p:nvPr/>
        </p:nvSpPr>
        <p:spPr>
          <a:xfrm>
            <a:off x="4976804" y="1407596"/>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0" name="Oval 139"/>
          <p:cNvSpPr/>
          <p:nvPr/>
        </p:nvSpPr>
        <p:spPr>
          <a:xfrm>
            <a:off x="6179152" y="1407596"/>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143" name="TextBox 142"/>
              <p:cNvSpPr txBox="1"/>
              <p:nvPr/>
            </p:nvSpPr>
            <p:spPr>
              <a:xfrm>
                <a:off x="4895954" y="718113"/>
                <a:ext cx="394659" cy="666529"/>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75000"/>
                                </a:srgbClr>
                              </a:solidFill>
                              <a:latin typeface="Cambria Math"/>
                            </a:rPr>
                          </m:ctrlPr>
                        </m:fPr>
                        <m:num>
                          <m:r>
                            <a:rPr lang="en-IE" sz="2000" b="1" i="1" smtClean="0">
                              <a:solidFill>
                                <a:srgbClr val="EC278C">
                                  <a:lumMod val="75000"/>
                                </a:srgbClr>
                              </a:solidFill>
                              <a:latin typeface="Cambria Math"/>
                            </a:rPr>
                            <m:t>𝟕</m:t>
                          </m:r>
                        </m:num>
                        <m:den>
                          <m:r>
                            <a:rPr lang="en-IE" sz="2000" b="1" i="1" smtClean="0">
                              <a:solidFill>
                                <a:srgbClr val="EC278C">
                                  <a:lumMod val="75000"/>
                                </a:srgbClr>
                              </a:solidFill>
                              <a:latin typeface="Cambria Math"/>
                            </a:rPr>
                            <m:t>𝟒</m:t>
                          </m:r>
                        </m:den>
                      </m:f>
                    </m:oMath>
                  </m:oMathPara>
                </a14:m>
                <a:endParaRPr lang="en-IE" sz="2000" b="1" dirty="0" smtClean="0">
                  <a:solidFill>
                    <a:srgbClr val="EC278C">
                      <a:lumMod val="75000"/>
                    </a:srgbClr>
                  </a:solidFill>
                </a:endParaRPr>
              </a:p>
            </p:txBody>
          </p:sp>
        </mc:Choice>
        <mc:Fallback xmlns="">
          <p:sp>
            <p:nvSpPr>
              <p:cNvPr id="143" name="TextBox 142"/>
              <p:cNvSpPr txBox="1">
                <a:spLocks noRot="1" noChangeAspect="1" noMove="1" noResize="1" noEditPoints="1" noAdjustHandles="1" noChangeArrowheads="1" noChangeShapeType="1" noTextEdit="1"/>
              </p:cNvSpPr>
              <p:nvPr/>
            </p:nvSpPr>
            <p:spPr>
              <a:xfrm>
                <a:off x="4895954" y="718113"/>
                <a:ext cx="394659" cy="666529"/>
              </a:xfrm>
              <a:prstGeom prst="rect">
                <a:avLst/>
              </a:prstGeom>
              <a:blipFill rotWithShape="1">
                <a:blip r:embed="rId13"/>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4" name="TextBox 143"/>
              <p:cNvSpPr txBox="1"/>
              <p:nvPr/>
            </p:nvSpPr>
            <p:spPr>
              <a:xfrm>
                <a:off x="6061579" y="716126"/>
                <a:ext cx="548548"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75000"/>
                                </a:srgbClr>
                              </a:solidFill>
                              <a:latin typeface="Cambria Math"/>
                            </a:rPr>
                          </m:ctrlPr>
                        </m:fPr>
                        <m:num>
                          <m:r>
                            <a:rPr lang="en-IE" sz="2000" b="1" i="1" smtClean="0">
                              <a:solidFill>
                                <a:srgbClr val="EC278C">
                                  <a:lumMod val="75000"/>
                                </a:srgbClr>
                              </a:solidFill>
                              <a:latin typeface="Cambria Math"/>
                            </a:rPr>
                            <m:t>𝟏𝟏</m:t>
                          </m:r>
                        </m:num>
                        <m:den>
                          <m:r>
                            <a:rPr lang="en-IE" sz="2000" b="1" i="1" smtClean="0">
                              <a:solidFill>
                                <a:srgbClr val="EC278C">
                                  <a:lumMod val="75000"/>
                                </a:srgbClr>
                              </a:solidFill>
                              <a:latin typeface="Cambria Math"/>
                            </a:rPr>
                            <m:t>𝟒</m:t>
                          </m:r>
                        </m:den>
                      </m:f>
                    </m:oMath>
                  </m:oMathPara>
                </a14:m>
                <a:endParaRPr lang="en-IE" sz="2000" b="1" dirty="0" smtClean="0">
                  <a:solidFill>
                    <a:srgbClr val="EC278C">
                      <a:lumMod val="75000"/>
                    </a:srgbClr>
                  </a:solidFill>
                </a:endParaRPr>
              </a:p>
            </p:txBody>
          </p:sp>
        </mc:Choice>
        <mc:Fallback xmlns="">
          <p:sp>
            <p:nvSpPr>
              <p:cNvPr id="144" name="TextBox 143"/>
              <p:cNvSpPr txBox="1">
                <a:spLocks noRot="1" noChangeAspect="1" noMove="1" noResize="1" noEditPoints="1" noAdjustHandles="1" noChangeArrowheads="1" noChangeShapeType="1" noTextEdit="1"/>
              </p:cNvSpPr>
              <p:nvPr/>
            </p:nvSpPr>
            <p:spPr>
              <a:xfrm>
                <a:off x="6061579" y="716126"/>
                <a:ext cx="548548" cy="668516"/>
              </a:xfrm>
              <a:prstGeom prst="rect">
                <a:avLst/>
              </a:prstGeom>
              <a:blipFill rotWithShape="1">
                <a:blip r:embed="rId14"/>
                <a:stretch>
                  <a:fillRect/>
                </a:stretch>
              </a:blipFill>
              <a:ln w="47625">
                <a:noFill/>
              </a:ln>
            </p:spPr>
            <p:txBody>
              <a:bodyPr/>
              <a:lstStyle/>
              <a:p>
                <a:r>
                  <a:rPr lang="en-IE">
                    <a:noFill/>
                  </a:rPr>
                  <a:t> </a:t>
                </a:r>
              </a:p>
            </p:txBody>
          </p:sp>
        </mc:Fallback>
      </mc:AlternateContent>
      <p:sp>
        <p:nvSpPr>
          <p:cNvPr id="146" name="Oval 145"/>
          <p:cNvSpPr/>
          <p:nvPr/>
        </p:nvSpPr>
        <p:spPr>
          <a:xfrm>
            <a:off x="5579138" y="1407596"/>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158" name="TextBox 157"/>
              <p:cNvSpPr txBox="1"/>
              <p:nvPr/>
            </p:nvSpPr>
            <p:spPr>
              <a:xfrm>
                <a:off x="5448254" y="716126"/>
                <a:ext cx="394659" cy="668516"/>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75000"/>
                                </a:srgbClr>
                              </a:solidFill>
                              <a:latin typeface="Cambria Math"/>
                            </a:rPr>
                          </m:ctrlPr>
                        </m:fPr>
                        <m:num>
                          <m:r>
                            <a:rPr lang="en-IE" sz="2000" b="1" i="1" smtClean="0">
                              <a:solidFill>
                                <a:srgbClr val="EC278C">
                                  <a:lumMod val="75000"/>
                                </a:srgbClr>
                              </a:solidFill>
                              <a:latin typeface="Cambria Math"/>
                            </a:rPr>
                            <m:t>𝟗</m:t>
                          </m:r>
                        </m:num>
                        <m:den>
                          <m:r>
                            <a:rPr lang="en-IE" sz="2000" b="1" i="1" smtClean="0">
                              <a:solidFill>
                                <a:srgbClr val="EC278C">
                                  <a:lumMod val="75000"/>
                                </a:srgbClr>
                              </a:solidFill>
                              <a:latin typeface="Cambria Math"/>
                            </a:rPr>
                            <m:t>𝟒</m:t>
                          </m:r>
                        </m:den>
                      </m:f>
                    </m:oMath>
                  </m:oMathPara>
                </a14:m>
                <a:endParaRPr lang="en-IE" sz="2000" b="1" dirty="0" smtClean="0">
                  <a:solidFill>
                    <a:srgbClr val="EC278C">
                      <a:lumMod val="75000"/>
                    </a:srgbClr>
                  </a:solidFill>
                </a:endParaRPr>
              </a:p>
            </p:txBody>
          </p:sp>
        </mc:Choice>
        <mc:Fallback xmlns="">
          <p:sp>
            <p:nvSpPr>
              <p:cNvPr id="158" name="TextBox 157"/>
              <p:cNvSpPr txBox="1">
                <a:spLocks noRot="1" noChangeAspect="1" noMove="1" noResize="1" noEditPoints="1" noAdjustHandles="1" noChangeArrowheads="1" noChangeShapeType="1" noTextEdit="1"/>
              </p:cNvSpPr>
              <p:nvPr/>
            </p:nvSpPr>
            <p:spPr>
              <a:xfrm>
                <a:off x="5448254" y="716126"/>
                <a:ext cx="394659" cy="668516"/>
              </a:xfrm>
              <a:prstGeom prst="rect">
                <a:avLst/>
              </a:prstGeom>
              <a:blipFill rotWithShape="1">
                <a:blip r:embed="rId15"/>
                <a:stretch>
                  <a:fillRect/>
                </a:stretch>
              </a:blipFill>
              <a:ln w="47625">
                <a:noFill/>
              </a:ln>
            </p:spPr>
            <p:txBody>
              <a:bodyPr/>
              <a:lstStyle/>
              <a:p>
                <a:r>
                  <a:rPr lang="en-IE">
                    <a:noFill/>
                  </a:rPr>
                  <a:t> </a:t>
                </a:r>
              </a:p>
            </p:txBody>
          </p:sp>
        </mc:Fallback>
      </mc:AlternateContent>
      <p:sp>
        <p:nvSpPr>
          <p:cNvPr id="160" name="Oval 159"/>
          <p:cNvSpPr/>
          <p:nvPr/>
        </p:nvSpPr>
        <p:spPr>
          <a:xfrm>
            <a:off x="4400022" y="1407596"/>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161" name="TextBox 160"/>
              <p:cNvSpPr txBox="1"/>
              <p:nvPr/>
            </p:nvSpPr>
            <p:spPr>
              <a:xfrm>
                <a:off x="4295608" y="709842"/>
                <a:ext cx="394659" cy="674800"/>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IE" sz="2000" b="1" i="1" smtClean="0">
                              <a:solidFill>
                                <a:srgbClr val="EC278C">
                                  <a:lumMod val="75000"/>
                                </a:srgbClr>
                              </a:solidFill>
                              <a:latin typeface="Cambria Math"/>
                            </a:rPr>
                          </m:ctrlPr>
                        </m:fPr>
                        <m:num>
                          <m:r>
                            <a:rPr lang="en-IE" sz="2000" b="1" i="1" smtClean="0">
                              <a:solidFill>
                                <a:srgbClr val="EC278C">
                                  <a:lumMod val="75000"/>
                                </a:srgbClr>
                              </a:solidFill>
                              <a:latin typeface="Cambria Math"/>
                            </a:rPr>
                            <m:t>𝟓</m:t>
                          </m:r>
                        </m:num>
                        <m:den>
                          <m:r>
                            <a:rPr lang="en-IE" sz="2000" b="1" i="1" smtClean="0">
                              <a:solidFill>
                                <a:srgbClr val="EC278C">
                                  <a:lumMod val="75000"/>
                                </a:srgbClr>
                              </a:solidFill>
                              <a:latin typeface="Cambria Math"/>
                            </a:rPr>
                            <m:t>𝟒</m:t>
                          </m:r>
                        </m:den>
                      </m:f>
                    </m:oMath>
                  </m:oMathPara>
                </a14:m>
                <a:endParaRPr lang="en-IE" sz="2000" b="1" dirty="0" smtClean="0">
                  <a:solidFill>
                    <a:srgbClr val="EC278C">
                      <a:lumMod val="75000"/>
                    </a:srgbClr>
                  </a:solidFill>
                </a:endParaRPr>
              </a:p>
            </p:txBody>
          </p:sp>
        </mc:Choice>
        <mc:Fallback xmlns="">
          <p:sp>
            <p:nvSpPr>
              <p:cNvPr id="161" name="TextBox 160"/>
              <p:cNvSpPr txBox="1">
                <a:spLocks noRot="1" noChangeAspect="1" noMove="1" noResize="1" noEditPoints="1" noAdjustHandles="1" noChangeArrowheads="1" noChangeShapeType="1" noTextEdit="1"/>
              </p:cNvSpPr>
              <p:nvPr/>
            </p:nvSpPr>
            <p:spPr>
              <a:xfrm>
                <a:off x="4295608" y="709842"/>
                <a:ext cx="394659" cy="674800"/>
              </a:xfrm>
              <a:prstGeom prst="rect">
                <a:avLst/>
              </a:prstGeom>
              <a:blipFill rotWithShape="1">
                <a:blip r:embed="rId16"/>
                <a:stretch>
                  <a:fillRect/>
                </a:stretch>
              </a:blipFill>
              <a:ln w="47625">
                <a:noFill/>
              </a:ln>
            </p:spPr>
            <p:txBody>
              <a:bodyPr/>
              <a:lstStyle/>
              <a:p>
                <a:r>
                  <a:rPr lang="en-IE">
                    <a:noFill/>
                  </a:rPr>
                  <a:t> </a:t>
                </a:r>
              </a:p>
            </p:txBody>
          </p:sp>
        </mc:Fallback>
      </mc:AlternateContent>
    </p:spTree>
    <p:extLst>
      <p:ext uri="{BB962C8B-B14F-4D97-AF65-F5344CB8AC3E}">
        <p14:creationId xmlns:p14="http://schemas.microsoft.com/office/powerpoint/2010/main" val="270595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250"/>
                                        <p:tgtEl>
                                          <p:spTgt spid="1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6"/>
                                        </p:tgtEl>
                                        <p:attrNameLst>
                                          <p:attrName>style.visibility</p:attrName>
                                        </p:attrNameLst>
                                      </p:cBhvr>
                                      <p:to>
                                        <p:strVal val="visible"/>
                                      </p:to>
                                    </p:set>
                                    <p:animEffect transition="in" filter="fade">
                                      <p:cBhvr>
                                        <p:cTn id="10" dur="250"/>
                                        <p:tgtEl>
                                          <p:spTgt spid="1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5"/>
                                        </p:tgtEl>
                                        <p:attrNameLst>
                                          <p:attrName>style.visibility</p:attrName>
                                        </p:attrNameLst>
                                      </p:cBhvr>
                                      <p:to>
                                        <p:strVal val="visible"/>
                                      </p:to>
                                    </p:set>
                                    <p:animEffect transition="in" filter="fade">
                                      <p:cBhvr>
                                        <p:cTn id="13" dur="250"/>
                                        <p:tgtEl>
                                          <p:spTgt spid="1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5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0"/>
                                        </p:tgtEl>
                                        <p:attrNameLst>
                                          <p:attrName>style.visibility</p:attrName>
                                        </p:attrNameLst>
                                      </p:cBhvr>
                                      <p:to>
                                        <p:strVal val="visible"/>
                                      </p:to>
                                    </p:set>
                                    <p:animEffect transition="in" filter="fade">
                                      <p:cBhvr>
                                        <p:cTn id="19" dur="250"/>
                                        <p:tgtEl>
                                          <p:spTgt spid="1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fade">
                                      <p:cBhvr>
                                        <p:cTn id="22" dur="250"/>
                                        <p:tgtEl>
                                          <p:spTgt spid="1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8"/>
                                        </p:tgtEl>
                                        <p:attrNameLst>
                                          <p:attrName>style.visibility</p:attrName>
                                        </p:attrNameLst>
                                      </p:cBhvr>
                                      <p:to>
                                        <p:strVal val="visible"/>
                                      </p:to>
                                    </p:set>
                                    <p:animEffect transition="in" filter="fade">
                                      <p:cBhvr>
                                        <p:cTn id="25" dur="250"/>
                                        <p:tgtEl>
                                          <p:spTgt spid="1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9"/>
                                        </p:tgtEl>
                                        <p:attrNameLst>
                                          <p:attrName>style.visibility</p:attrName>
                                        </p:attrNameLst>
                                      </p:cBhvr>
                                      <p:to>
                                        <p:strVal val="visible"/>
                                      </p:to>
                                    </p:set>
                                    <p:animEffect transition="in" filter="fade">
                                      <p:cBhvr>
                                        <p:cTn id="28" dur="250"/>
                                        <p:tgtEl>
                                          <p:spTgt spid="14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1"/>
                                        </p:tgtEl>
                                        <p:attrNameLst>
                                          <p:attrName>style.visibility</p:attrName>
                                        </p:attrNameLst>
                                      </p:cBhvr>
                                      <p:to>
                                        <p:strVal val="visible"/>
                                      </p:to>
                                    </p:set>
                                    <p:animEffect transition="in" filter="fade">
                                      <p:cBhvr>
                                        <p:cTn id="31" dur="250"/>
                                        <p:tgtEl>
                                          <p:spTgt spid="1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4"/>
                                        </p:tgtEl>
                                        <p:attrNameLst>
                                          <p:attrName>style.visibility</p:attrName>
                                        </p:attrNameLst>
                                      </p:cBhvr>
                                      <p:to>
                                        <p:strVal val="visible"/>
                                      </p:to>
                                    </p:set>
                                    <p:animEffect transition="in" filter="fade">
                                      <p:cBhvr>
                                        <p:cTn id="34" dur="250"/>
                                        <p:tgtEl>
                                          <p:spTgt spid="15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0"/>
                                        </p:tgtEl>
                                        <p:attrNameLst>
                                          <p:attrName>style.visibility</p:attrName>
                                        </p:attrNameLst>
                                      </p:cBhvr>
                                      <p:to>
                                        <p:strVal val="visible"/>
                                      </p:to>
                                    </p:set>
                                    <p:animEffect transition="in" filter="fade">
                                      <p:cBhvr>
                                        <p:cTn id="39" dur="250"/>
                                        <p:tgtEl>
                                          <p:spTgt spid="160"/>
                                        </p:tgtEl>
                                      </p:cBhvr>
                                    </p:animEffect>
                                  </p:childTnLst>
                                </p:cTn>
                              </p:par>
                            </p:childTnLst>
                          </p:cTn>
                        </p:par>
                        <p:par>
                          <p:cTn id="40" fill="hold">
                            <p:stCondLst>
                              <p:cond delay="250"/>
                            </p:stCondLst>
                            <p:childTnLst>
                              <p:par>
                                <p:cTn id="41" presetID="10" presetClass="entr" presetSubtype="0" fill="hold" grpId="0" nodeType="afterEffect">
                                  <p:stCondLst>
                                    <p:cond delay="0"/>
                                  </p:stCondLst>
                                  <p:childTnLst>
                                    <p:set>
                                      <p:cBhvr>
                                        <p:cTn id="42" dur="1" fill="hold">
                                          <p:stCondLst>
                                            <p:cond delay="0"/>
                                          </p:stCondLst>
                                        </p:cTn>
                                        <p:tgtEl>
                                          <p:spTgt spid="161"/>
                                        </p:tgtEl>
                                        <p:attrNameLst>
                                          <p:attrName>style.visibility</p:attrName>
                                        </p:attrNameLst>
                                      </p:cBhvr>
                                      <p:to>
                                        <p:strVal val="visible"/>
                                      </p:to>
                                    </p:set>
                                    <p:animEffect transition="in" filter="fade">
                                      <p:cBhvr>
                                        <p:cTn id="43" dur="250"/>
                                        <p:tgtEl>
                                          <p:spTgt spid="161"/>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38"/>
                                        </p:tgtEl>
                                        <p:attrNameLst>
                                          <p:attrName>style.visibility</p:attrName>
                                        </p:attrNameLst>
                                      </p:cBhvr>
                                      <p:to>
                                        <p:strVal val="visible"/>
                                      </p:to>
                                    </p:set>
                                    <p:animEffect transition="in" filter="fade">
                                      <p:cBhvr>
                                        <p:cTn id="47" dur="250"/>
                                        <p:tgtEl>
                                          <p:spTgt spid="138"/>
                                        </p:tgtEl>
                                      </p:cBhvr>
                                    </p:animEffect>
                                  </p:childTnLst>
                                </p:cTn>
                              </p:par>
                            </p:childTnLst>
                          </p:cTn>
                        </p:par>
                        <p:par>
                          <p:cTn id="48" fill="hold">
                            <p:stCondLst>
                              <p:cond delay="750"/>
                            </p:stCondLst>
                            <p:childTnLst>
                              <p:par>
                                <p:cTn id="49" presetID="10" presetClass="entr" presetSubtype="0" fill="hold" grpId="0" nodeType="afterEffect">
                                  <p:stCondLst>
                                    <p:cond delay="0"/>
                                  </p:stCondLst>
                                  <p:childTnLst>
                                    <p:set>
                                      <p:cBhvr>
                                        <p:cTn id="50" dur="1" fill="hold">
                                          <p:stCondLst>
                                            <p:cond delay="0"/>
                                          </p:stCondLst>
                                        </p:cTn>
                                        <p:tgtEl>
                                          <p:spTgt spid="143"/>
                                        </p:tgtEl>
                                        <p:attrNameLst>
                                          <p:attrName>style.visibility</p:attrName>
                                        </p:attrNameLst>
                                      </p:cBhvr>
                                      <p:to>
                                        <p:strVal val="visible"/>
                                      </p:to>
                                    </p:set>
                                    <p:animEffect transition="in" filter="fade">
                                      <p:cBhvr>
                                        <p:cTn id="51" dur="250"/>
                                        <p:tgtEl>
                                          <p:spTgt spid="143"/>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46"/>
                                        </p:tgtEl>
                                        <p:attrNameLst>
                                          <p:attrName>style.visibility</p:attrName>
                                        </p:attrNameLst>
                                      </p:cBhvr>
                                      <p:to>
                                        <p:strVal val="visible"/>
                                      </p:to>
                                    </p:set>
                                    <p:animEffect transition="in" filter="fade">
                                      <p:cBhvr>
                                        <p:cTn id="55" dur="250"/>
                                        <p:tgtEl>
                                          <p:spTgt spid="146"/>
                                        </p:tgtEl>
                                      </p:cBhvr>
                                    </p:animEffect>
                                  </p:childTnLst>
                                </p:cTn>
                              </p:par>
                            </p:childTnLst>
                          </p:cTn>
                        </p:par>
                        <p:par>
                          <p:cTn id="56" fill="hold">
                            <p:stCondLst>
                              <p:cond delay="1250"/>
                            </p:stCondLst>
                            <p:childTnLst>
                              <p:par>
                                <p:cTn id="57" presetID="10" presetClass="entr" presetSubtype="0" fill="hold" grpId="0" nodeType="after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250"/>
                                        <p:tgtEl>
                                          <p:spTgt spid="158"/>
                                        </p:tgtEl>
                                      </p:cBhvr>
                                    </p:animEffec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140"/>
                                        </p:tgtEl>
                                        <p:attrNameLst>
                                          <p:attrName>style.visibility</p:attrName>
                                        </p:attrNameLst>
                                      </p:cBhvr>
                                      <p:to>
                                        <p:strVal val="visible"/>
                                      </p:to>
                                    </p:set>
                                    <p:animEffect transition="in" filter="fade">
                                      <p:cBhvr>
                                        <p:cTn id="63" dur="250"/>
                                        <p:tgtEl>
                                          <p:spTgt spid="140"/>
                                        </p:tgtEl>
                                      </p:cBhvr>
                                    </p:animEffect>
                                  </p:childTnLst>
                                </p:cTn>
                              </p:par>
                            </p:childTnLst>
                          </p:cTn>
                        </p:par>
                        <p:par>
                          <p:cTn id="64" fill="hold">
                            <p:stCondLst>
                              <p:cond delay="1750"/>
                            </p:stCondLst>
                            <p:childTnLst>
                              <p:par>
                                <p:cTn id="65" presetID="10" presetClass="entr" presetSubtype="0" fill="hold" grpId="0" nodeType="afterEffect">
                                  <p:stCondLst>
                                    <p:cond delay="0"/>
                                  </p:stCondLst>
                                  <p:childTnLst>
                                    <p:set>
                                      <p:cBhvr>
                                        <p:cTn id="66" dur="1" fill="hold">
                                          <p:stCondLst>
                                            <p:cond delay="0"/>
                                          </p:stCondLst>
                                        </p:cTn>
                                        <p:tgtEl>
                                          <p:spTgt spid="144"/>
                                        </p:tgtEl>
                                        <p:attrNameLst>
                                          <p:attrName>style.visibility</p:attrName>
                                        </p:attrNameLst>
                                      </p:cBhvr>
                                      <p:to>
                                        <p:strVal val="visible"/>
                                      </p:to>
                                    </p:set>
                                    <p:animEffect transition="in" filter="fade">
                                      <p:cBhvr>
                                        <p:cTn id="67" dur="25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8" restart="whenNotActive" fill="hold" evtFilter="cancelBubble" nodeType="interactiveSeq">
                <p:stCondLst>
                  <p:cond evt="onClick" delay="0">
                    <p:tgtEl>
                      <p:spTgt spid="11"/>
                    </p:tgtEl>
                  </p:cond>
                </p:stCondLst>
                <p:endSync evt="end" delay="0">
                  <p:rtn val="all"/>
                </p:endSync>
                <p:childTnLst>
                  <p:par>
                    <p:cTn id="69" fill="hold">
                      <p:stCondLst>
                        <p:cond delay="0"/>
                      </p:stCondLst>
                      <p:childTnLst>
                        <p:par>
                          <p:cTn id="70" fill="hold">
                            <p:stCondLst>
                              <p:cond delay="0"/>
                            </p:stCondLst>
                            <p:childTnLst>
                              <p:par>
                                <p:cTn id="71" presetID="35" presetClass="path" presetSubtype="0" accel="50000" decel="50000" fill="hold" nodeType="clickEffect">
                                  <p:stCondLst>
                                    <p:cond delay="0"/>
                                  </p:stCondLst>
                                  <p:childTnLst>
                                    <p:animMotion origin="layout" path="M 4.16667E-6 -3.7037E-6 L -0.93386 0.00394 " pathEditMode="relative" rAng="0" ptsTypes="AA">
                                      <p:cBhvr>
                                        <p:cTn id="72" dur="2000" fill="hold"/>
                                        <p:tgtEl>
                                          <p:spTgt spid="11"/>
                                        </p:tgtEl>
                                        <p:attrNameLst>
                                          <p:attrName>ppt_x</p:attrName>
                                          <p:attrName>ppt_y</p:attrName>
                                        </p:attrNameLst>
                                      </p:cBhvr>
                                      <p:rCtr x="-46701" y="185"/>
                                    </p:animMotion>
                                  </p:childTnLst>
                                </p:cTn>
                              </p:par>
                            </p:childTnLst>
                          </p:cTn>
                        </p:par>
                      </p:childTnLst>
                    </p:cTn>
                  </p:par>
                  <p:par>
                    <p:cTn id="73" fill="hold">
                      <p:stCondLst>
                        <p:cond delay="indefinite"/>
                      </p:stCondLst>
                      <p:childTnLst>
                        <p:par>
                          <p:cTn id="74" fill="hold">
                            <p:stCondLst>
                              <p:cond delay="0"/>
                            </p:stCondLst>
                            <p:childTnLst>
                              <p:par>
                                <p:cTn id="75" presetID="63" presetClass="path" presetSubtype="0" accel="50000" decel="50000" fill="hold" nodeType="clickEffect">
                                  <p:stCondLst>
                                    <p:cond delay="0"/>
                                  </p:stCondLst>
                                  <p:childTnLst>
                                    <p:animMotion origin="layout" path="M -0.93385 0.00393 L 0.00018 1.48148E-6 " pathEditMode="relative" rAng="0" ptsTypes="AA">
                                      <p:cBhvr>
                                        <p:cTn id="76"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45" grpId="0" animBg="1"/>
      <p:bldP spid="148" grpId="0" animBg="1"/>
      <p:bldP spid="8" grpId="0"/>
      <p:bldP spid="149" grpId="0"/>
      <p:bldP spid="150" grpId="0" animBg="1"/>
      <p:bldP spid="151" grpId="0" animBg="1"/>
      <p:bldP spid="153" grpId="0"/>
      <p:bldP spid="154" grpId="0"/>
      <p:bldP spid="155" grpId="0" animBg="1"/>
      <p:bldP spid="156" grpId="0"/>
      <p:bldP spid="138" grpId="0" animBg="1"/>
      <p:bldP spid="140" grpId="0" animBg="1"/>
      <p:bldP spid="143" grpId="0"/>
      <p:bldP spid="144" grpId="0"/>
      <p:bldP spid="146" grpId="0" animBg="1"/>
      <p:bldP spid="158" grpId="0"/>
      <p:bldP spid="160" grpId="0" animBg="1"/>
      <p:bldP spid="1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739303761"/>
                  </p:ext>
                </p:extLst>
              </p:nvPr>
            </p:nvGraphicFramePr>
            <p:xfrm>
              <a:off x="159656" y="657588"/>
              <a:ext cx="8171182" cy="5882160"/>
            </p:xfrm>
            <a:graphic>
              <a:graphicData uri="http://schemas.openxmlformats.org/drawingml/2006/table">
                <a:tbl>
                  <a:tblPr firstRow="1" bandRow="1">
                    <a:tableStyleId>{5C22544A-7EE6-4342-B048-85BDC9FD1C3A}</a:tableStyleId>
                  </a:tblPr>
                  <a:tblGrid>
                    <a:gridCol w="986973"/>
                    <a:gridCol w="3091542"/>
                    <a:gridCol w="4092667"/>
                  </a:tblGrid>
                  <a:tr h="485011">
                    <a:tc>
                      <a:txBody>
                        <a:bodyPr/>
                        <a:lstStyle/>
                        <a:p>
                          <a:pPr algn="ctr"/>
                          <a:endParaRPr lang="en-IE" sz="2800" dirty="0"/>
                        </a:p>
                      </a:txBody>
                      <a:tcPr anchor="ctr"/>
                    </a:tc>
                    <a:tc>
                      <a:txBody>
                        <a:bodyPr/>
                        <a:lstStyle/>
                        <a:p>
                          <a:pPr algn="ctr"/>
                          <a:r>
                            <a:rPr lang="en-IE" sz="2800" dirty="0" smtClean="0"/>
                            <a:t>Number</a:t>
                          </a:r>
                          <a:endParaRPr lang="en-IE" sz="2800" dirty="0"/>
                        </a:p>
                      </a:txBody>
                      <a:tcPr anchor="ctr"/>
                    </a:tc>
                    <a:tc>
                      <a:txBody>
                        <a:bodyPr/>
                        <a:lstStyle/>
                        <a:p>
                          <a:pPr algn="ctr"/>
                          <a:r>
                            <a:rPr lang="en-IE" sz="2800" dirty="0" smtClean="0"/>
                            <a:t>Calculator/ Decimals</a:t>
                          </a:r>
                          <a:endParaRPr lang="en-IE" sz="2800" dirty="0"/>
                        </a:p>
                      </a:txBody>
                      <a:tcPr anchor="ctr"/>
                    </a:tc>
                  </a:tr>
                  <a:tr h="504000">
                    <a:tc>
                      <a:txBody>
                        <a:bodyPr/>
                        <a:lstStyle/>
                        <a:p>
                          <a:pPr algn="ctr"/>
                          <a:r>
                            <a:rPr lang="en-IE" sz="2400" dirty="0" smtClean="0"/>
                            <a:t>(1)</a:t>
                          </a:r>
                          <a:endParaRPr lang="en-IE" sz="240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a:rPr>
                                    </m:ctrlPr>
                                  </m:radPr>
                                  <m:deg/>
                                  <m:e>
                                    <m:r>
                                      <a:rPr lang="en-IE" sz="2400" b="0" i="1" smtClean="0">
                                        <a:latin typeface="Cambria Math"/>
                                      </a:rPr>
                                      <m:t>4</m:t>
                                    </m:r>
                                  </m:e>
                                </m:rad>
                              </m:oMath>
                            </m:oMathPara>
                          </a14:m>
                          <a:endParaRPr lang="en-IE" sz="2400" dirty="0"/>
                        </a:p>
                      </a:txBody>
                      <a:tcPr anchor="ctr"/>
                    </a:tc>
                    <a:tc>
                      <a:txBody>
                        <a:bodyPr/>
                        <a:lstStyle/>
                        <a:p>
                          <a:pPr algn="ctr"/>
                          <a:endParaRPr lang="en-IE" sz="2400" dirty="0"/>
                        </a:p>
                      </a:txBody>
                      <a:tcPr anchor="ctr"/>
                    </a:tc>
                  </a:tr>
                  <a:tr h="777600">
                    <a:tc>
                      <a:txBody>
                        <a:bodyPr/>
                        <a:lstStyle/>
                        <a:p>
                          <a:pPr algn="ctr"/>
                          <a:r>
                            <a:rPr lang="en-IE" sz="2000" dirty="0" smtClean="0"/>
                            <a:t>(2)</a:t>
                          </a:r>
                          <a:endParaRPr lang="en-IE" sz="200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000" b="0" i="1" smtClean="0">
                                        <a:latin typeface="Cambria Math"/>
                                      </a:rPr>
                                    </m:ctrlPr>
                                  </m:radPr>
                                  <m:deg/>
                                  <m:e>
                                    <m:f>
                                      <m:fPr>
                                        <m:type m:val="skw"/>
                                        <m:ctrlPr>
                                          <a:rPr lang="en-IE" sz="2000" b="0" i="1" smtClean="0">
                                            <a:latin typeface="Cambria Math"/>
                                          </a:rPr>
                                        </m:ctrlPr>
                                      </m:fPr>
                                      <m:num>
                                        <m:r>
                                          <a:rPr lang="en-IE" sz="2000" b="0" i="1" smtClean="0">
                                            <a:latin typeface="Cambria Math"/>
                                          </a:rPr>
                                          <m:t>9</m:t>
                                        </m:r>
                                      </m:num>
                                      <m:den>
                                        <m:r>
                                          <a:rPr lang="en-IE" sz="2000" b="0" i="1" smtClean="0">
                                            <a:latin typeface="Cambria Math"/>
                                          </a:rPr>
                                          <m:t>100</m:t>
                                        </m:r>
                                      </m:den>
                                    </m:f>
                                  </m:e>
                                </m:rad>
                              </m:oMath>
                            </m:oMathPara>
                          </a14:m>
                          <a:endParaRPr lang="en-IE" sz="2000" dirty="0"/>
                        </a:p>
                      </a:txBody>
                      <a:tcPr anchor="ctr"/>
                    </a:tc>
                    <a:tc>
                      <a:txBody>
                        <a:bodyPr/>
                        <a:lstStyle/>
                        <a:p>
                          <a:pPr algn="ctr"/>
                          <a:endParaRPr lang="en-IE" sz="2400" dirty="0"/>
                        </a:p>
                      </a:txBody>
                      <a:tcPr anchor="ctr"/>
                    </a:tc>
                  </a:tr>
                  <a:tr h="777600">
                    <a:tc>
                      <a:txBody>
                        <a:bodyPr/>
                        <a:lstStyle/>
                        <a:p>
                          <a:pPr algn="ctr"/>
                          <a:r>
                            <a:rPr lang="en-IE" sz="2000" b="0" i="0" dirty="0" smtClean="0"/>
                            <a:t>(3)</a:t>
                          </a:r>
                          <a:endParaRPr lang="en-IE" sz="2000" b="0" i="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000" b="0" i="1" smtClean="0">
                                        <a:latin typeface="Cambria Math"/>
                                      </a:rPr>
                                    </m:ctrlPr>
                                  </m:radPr>
                                  <m:deg/>
                                  <m:e>
                                    <m:f>
                                      <m:fPr>
                                        <m:type m:val="skw"/>
                                        <m:ctrlPr>
                                          <a:rPr lang="en-IE" sz="2000" b="0" i="1" smtClean="0">
                                            <a:latin typeface="Cambria Math"/>
                                          </a:rPr>
                                        </m:ctrlPr>
                                      </m:fPr>
                                      <m:num>
                                        <m:r>
                                          <a:rPr lang="en-IE" sz="2000" b="0" i="1" smtClean="0">
                                            <a:latin typeface="Cambria Math"/>
                                          </a:rPr>
                                          <m:t>4</m:t>
                                        </m:r>
                                      </m:num>
                                      <m:den>
                                        <m:r>
                                          <a:rPr lang="en-IE" sz="2000" b="0" i="1" smtClean="0">
                                            <a:latin typeface="Cambria Math"/>
                                          </a:rPr>
                                          <m:t>9</m:t>
                                        </m:r>
                                      </m:den>
                                    </m:f>
                                  </m:e>
                                </m:rad>
                              </m:oMath>
                            </m:oMathPara>
                          </a14:m>
                          <a:endParaRPr lang="en-IE" sz="2000" b="0" i="0" dirty="0"/>
                        </a:p>
                      </a:txBody>
                      <a:tcPr anchor="ctr"/>
                    </a:tc>
                    <a:tc>
                      <a:txBody>
                        <a:bodyPr/>
                        <a:lstStyle/>
                        <a:p>
                          <a:endParaRPr lang="en-IE" sz="2400" dirty="0"/>
                        </a:p>
                      </a:txBody>
                      <a:tcPr anchor="ctr"/>
                    </a:tc>
                  </a:tr>
                  <a:tr h="784800">
                    <a:tc>
                      <a:txBody>
                        <a:bodyPr/>
                        <a:lstStyle/>
                        <a:p>
                          <a:pPr algn="ctr"/>
                          <a:r>
                            <a:rPr lang="en-IE" sz="2000" dirty="0" smtClean="0"/>
                            <a:t>(4)</a:t>
                          </a:r>
                          <a:endParaRPr lang="en-IE" sz="200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000" b="0" i="1" smtClean="0">
                                        <a:latin typeface="Cambria Math"/>
                                      </a:rPr>
                                    </m:ctrlPr>
                                  </m:radPr>
                                  <m:deg/>
                                  <m:e>
                                    <m:f>
                                      <m:fPr>
                                        <m:type m:val="skw"/>
                                        <m:ctrlPr>
                                          <a:rPr lang="en-IE" sz="2000" b="0" i="1" smtClean="0">
                                            <a:latin typeface="Cambria Math"/>
                                          </a:rPr>
                                        </m:ctrlPr>
                                      </m:fPr>
                                      <m:num>
                                        <m:r>
                                          <a:rPr lang="en-IE" sz="2000" b="0" i="1" smtClean="0">
                                            <a:latin typeface="Cambria Math"/>
                                          </a:rPr>
                                          <m:t>25</m:t>
                                        </m:r>
                                      </m:num>
                                      <m:den>
                                        <m:r>
                                          <a:rPr lang="en-IE" sz="2000" b="0" i="1" smtClean="0">
                                            <a:latin typeface="Cambria Math"/>
                                          </a:rPr>
                                          <m:t>36</m:t>
                                        </m:r>
                                      </m:den>
                                    </m:f>
                                  </m:e>
                                </m:rad>
                              </m:oMath>
                            </m:oMathPara>
                          </a14:m>
                          <a:endParaRPr lang="en-IE" sz="2000" dirty="0"/>
                        </a:p>
                      </a:txBody>
                      <a:tcPr anchor="ctr"/>
                    </a:tc>
                    <a:tc>
                      <a:txBody>
                        <a:bodyPr/>
                        <a:lstStyle/>
                        <a:p>
                          <a:endParaRPr lang="en-IE" sz="2400" dirty="0"/>
                        </a:p>
                      </a:txBody>
                      <a:tcPr anchor="ctr"/>
                    </a:tc>
                  </a:tr>
                  <a:tr h="504000">
                    <a:tc>
                      <a:txBody>
                        <a:bodyPr/>
                        <a:lstStyle/>
                        <a:p>
                          <a:pPr algn="ctr"/>
                          <a:r>
                            <a:rPr lang="en-IE" sz="2400" dirty="0" smtClean="0"/>
                            <a:t>(5)</a:t>
                          </a:r>
                        </a:p>
                      </a:txBody>
                      <a:tcPr marL="0" marR="0" marT="0" marB="0" anchor="ctr"/>
                    </a:tc>
                    <a:tc>
                      <a:txBody>
                        <a:bodyPr/>
                        <a:lstStyle/>
                        <a:p>
                          <a:pPr algn="ctr"/>
                          <a14:m>
                            <m:oMathPara xmlns:m="http://schemas.openxmlformats.org/officeDocument/2006/math">
                              <m:oMathParaPr>
                                <m:jc m:val="center"/>
                              </m:oMathParaPr>
                              <m:oMath xmlns:m="http://schemas.openxmlformats.org/officeDocument/2006/math">
                                <m:rad>
                                  <m:radPr>
                                    <m:degHide m:val="on"/>
                                    <m:ctrlPr>
                                      <a:rPr lang="en-IE" sz="2400" i="1" smtClean="0">
                                        <a:latin typeface="Cambria Math"/>
                                      </a:rPr>
                                    </m:ctrlPr>
                                  </m:radPr>
                                  <m:deg/>
                                  <m:e>
                                    <m:r>
                                      <a:rPr lang="en-IE" sz="2400" b="0" i="1" smtClean="0">
                                        <a:latin typeface="Cambria Math"/>
                                      </a:rPr>
                                      <m:t>2</m:t>
                                    </m:r>
                                  </m:e>
                                </m:rad>
                              </m:oMath>
                            </m:oMathPara>
                          </a14:m>
                          <a:endParaRPr lang="en-IE" sz="2400" dirty="0" smtClean="0"/>
                        </a:p>
                      </a:txBody>
                      <a:tcPr marL="0" marR="0" marT="0" marB="0" anchor="ctr"/>
                    </a:tc>
                    <a:tc>
                      <a:txBody>
                        <a:bodyPr/>
                        <a:lstStyle/>
                        <a:p>
                          <a:pPr algn="ctr"/>
                          <a:endParaRPr lang="en-IE" sz="2400" dirty="0"/>
                        </a:p>
                      </a:txBody>
                      <a:tcPr marL="0" marR="0" marT="0" marB="0" anchor="ctr"/>
                    </a:tc>
                  </a:tr>
                  <a:tr h="504000">
                    <a:tc>
                      <a:txBody>
                        <a:bodyPr/>
                        <a:lstStyle/>
                        <a:p>
                          <a:pPr algn="ctr"/>
                          <a:r>
                            <a:rPr lang="en-IE" sz="2400" dirty="0" smtClean="0"/>
                            <a:t>(6)</a:t>
                          </a:r>
                          <a:endParaRPr lang="en-IE" sz="2400" dirty="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a:rPr>
                                    </m:ctrlPr>
                                  </m:radPr>
                                  <m:deg/>
                                  <m:e>
                                    <m:r>
                                      <a:rPr lang="en-IE" sz="2400" b="0" i="1" smtClean="0">
                                        <a:latin typeface="Cambria Math"/>
                                      </a:rPr>
                                      <m:t>8</m:t>
                                    </m:r>
                                  </m:e>
                                </m:rad>
                              </m:oMath>
                            </m:oMathPara>
                          </a14:m>
                          <a:endParaRPr lang="en-IE" sz="2400" dirty="0"/>
                        </a:p>
                      </a:txBody>
                      <a:tcPr marL="0" marR="0" marT="0" marB="0" anchor="ctr"/>
                    </a:tc>
                    <a:tc>
                      <a:txBody>
                        <a:bodyPr/>
                        <a:lstStyle/>
                        <a:p>
                          <a:pPr algn="l"/>
                          <a:r>
                            <a:rPr lang="en-IE" sz="2400" dirty="0" smtClean="0"/>
                            <a:t>                         </a:t>
                          </a:r>
                          <a:endParaRPr lang="en-IE" sz="2400" dirty="0"/>
                        </a:p>
                      </a:txBody>
                      <a:tcPr marL="0" marR="0" marT="0" marB="0" anchor="ctr"/>
                    </a:tc>
                  </a:tr>
                  <a:tr h="504000">
                    <a:tc>
                      <a:txBody>
                        <a:bodyPr/>
                        <a:lstStyle/>
                        <a:p>
                          <a:pPr algn="ctr"/>
                          <a:r>
                            <a:rPr lang="en-IE" sz="2400" dirty="0" smtClean="0"/>
                            <a:t>(7)</a:t>
                          </a:r>
                          <a:endParaRPr lang="en-IE" sz="2400" dirty="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ad>
                                  <m:radPr>
                                    <m:ctrlPr>
                                      <a:rPr lang="en-IE" sz="2400" b="0" i="1" smtClean="0">
                                        <a:latin typeface="Cambria Math"/>
                                      </a:rPr>
                                    </m:ctrlPr>
                                  </m:radPr>
                                  <m:deg>
                                    <m:r>
                                      <m:rPr>
                                        <m:brk m:alnAt="7"/>
                                      </m:rPr>
                                      <a:rPr lang="en-IE" sz="2400" b="0" i="1" smtClean="0">
                                        <a:latin typeface="Cambria Math"/>
                                      </a:rPr>
                                      <m:t>3</m:t>
                                    </m:r>
                                  </m:deg>
                                  <m:e>
                                    <m:r>
                                      <a:rPr lang="en-IE" sz="2400" b="0" i="1" smtClean="0">
                                        <a:latin typeface="Cambria Math"/>
                                      </a:rPr>
                                      <m:t>5</m:t>
                                    </m:r>
                                  </m:e>
                                </m:rad>
                              </m:oMath>
                            </m:oMathPara>
                          </a14:m>
                          <a:endParaRPr lang="en-IE" sz="2400" dirty="0"/>
                        </a:p>
                      </a:txBody>
                      <a:tcPr marL="0" marR="0" marT="0" marB="0" anchor="ctr"/>
                    </a:tc>
                    <a:tc>
                      <a:txBody>
                        <a:bodyPr/>
                        <a:lstStyle/>
                        <a:p>
                          <a:pPr algn="ctr"/>
                          <a:endParaRPr lang="en-IE" sz="2400" dirty="0"/>
                        </a:p>
                      </a:txBody>
                      <a:tcPr marL="0" marR="0" marT="0" marB="0" anchor="ctr"/>
                    </a:tc>
                  </a:tr>
                  <a:tr h="504000">
                    <a:tc>
                      <a:txBody>
                        <a:bodyPr/>
                        <a:lstStyle/>
                        <a:p>
                          <a:pPr algn="ctr"/>
                          <a:r>
                            <a:rPr lang="en-IE" sz="2400" dirty="0" smtClean="0"/>
                            <a:t>(8)</a:t>
                          </a:r>
                          <a:endParaRPr lang="en-IE" sz="2400" dirty="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
                                  <a:rPr lang="en-IE" sz="2400" i="1" smtClean="0">
                                    <a:latin typeface="Cambria Math"/>
                                    <a:ea typeface="Cambria Math"/>
                                  </a:rPr>
                                  <m:t>𝜋</m:t>
                                </m:r>
                              </m:oMath>
                            </m:oMathPara>
                          </a14:m>
                          <a:endParaRPr lang="en-IE" sz="2400" dirty="0"/>
                        </a:p>
                      </a:txBody>
                      <a:tcPr marL="0" marR="0" marT="0" marB="0" anchor="ctr"/>
                    </a:tc>
                    <a:tc>
                      <a:txBody>
                        <a:bodyPr/>
                        <a:lstStyle/>
                        <a:p>
                          <a:pPr algn="ctr"/>
                          <a:endParaRPr lang="en-IE" sz="2400" dirty="0"/>
                        </a:p>
                      </a:txBody>
                      <a:tcPr marL="0" marR="0" marT="0" marB="0" anchor="ctr"/>
                    </a:tc>
                  </a:tr>
                  <a:tr h="504000">
                    <a:tc>
                      <a:txBody>
                        <a:bodyPr/>
                        <a:lstStyle/>
                        <a:p>
                          <a:pPr algn="ctr"/>
                          <a:r>
                            <a:rPr lang="en-IE" sz="2400" dirty="0" smtClean="0"/>
                            <a:t>(9)</a:t>
                          </a:r>
                          <a:endParaRPr lang="en-IE" sz="2400" dirty="0"/>
                        </a:p>
                      </a:txBody>
                      <a:tcPr marL="0" marR="0" marT="0" marB="0" anchor="ctr"/>
                    </a:tc>
                    <a:tc>
                      <a:txBody>
                        <a:bodyPr/>
                        <a:lstStyle/>
                        <a:p>
                          <a:pPr algn="ctr"/>
                          <a:r>
                            <a:rPr lang="en-IE" sz="2400" dirty="0" smtClean="0"/>
                            <a:t>1-</a:t>
                          </a:r>
                          <a14:m>
                            <m:oMath xmlns:m="http://schemas.openxmlformats.org/officeDocument/2006/math">
                              <m:rad>
                                <m:radPr>
                                  <m:degHide m:val="on"/>
                                  <m:ctrlPr>
                                    <a:rPr lang="en-IE" sz="2400" i="1" smtClean="0">
                                      <a:latin typeface="Cambria Math"/>
                                    </a:rPr>
                                  </m:ctrlPr>
                                </m:radPr>
                                <m:deg/>
                                <m:e>
                                  <m:r>
                                    <a:rPr lang="en-IE" sz="2400" b="0" i="1" smtClean="0">
                                      <a:latin typeface="Cambria Math"/>
                                    </a:rPr>
                                    <m:t>2</m:t>
                                  </m:r>
                                </m:e>
                              </m:rad>
                            </m:oMath>
                          </a14:m>
                          <a:endParaRPr lang="en-IE" sz="2400" dirty="0"/>
                        </a:p>
                      </a:txBody>
                      <a:tcPr marL="0" marR="0" marT="0" marB="0" anchor="ctr"/>
                    </a:tc>
                    <a:tc>
                      <a:txBody>
                        <a:bodyPr/>
                        <a:lstStyle/>
                        <a:p>
                          <a:pPr algn="ctr"/>
                          <a:endParaRPr lang="en-IE" sz="2400" dirty="0"/>
                        </a:p>
                      </a:txBody>
                      <a:tcPr marL="0" marR="0" marT="0" marB="0" anchor="ct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563823395"/>
                  </p:ext>
                </p:extLst>
              </p:nvPr>
            </p:nvGraphicFramePr>
            <p:xfrm>
              <a:off x="159656" y="657588"/>
              <a:ext cx="8171182" cy="5882160"/>
            </p:xfrm>
            <a:graphic>
              <a:graphicData uri="http://schemas.openxmlformats.org/drawingml/2006/table">
                <a:tbl>
                  <a:tblPr firstRow="1" bandRow="1">
                    <a:tableStyleId>{5C22544A-7EE6-4342-B048-85BDC9FD1C3A}</a:tableStyleId>
                  </a:tblPr>
                  <a:tblGrid>
                    <a:gridCol w="986973"/>
                    <a:gridCol w="3091542"/>
                    <a:gridCol w="4092667"/>
                  </a:tblGrid>
                  <a:tr h="518160">
                    <a:tc>
                      <a:txBody>
                        <a:bodyPr/>
                        <a:lstStyle/>
                        <a:p>
                          <a:pPr algn="ctr"/>
                          <a:endParaRPr lang="en-IE" sz="2800" dirty="0"/>
                        </a:p>
                      </a:txBody>
                      <a:tcPr anchor="ctr"/>
                    </a:tc>
                    <a:tc>
                      <a:txBody>
                        <a:bodyPr/>
                        <a:lstStyle/>
                        <a:p>
                          <a:pPr algn="ctr"/>
                          <a:r>
                            <a:rPr lang="en-IE" sz="2800" dirty="0" smtClean="0"/>
                            <a:t>Number</a:t>
                          </a:r>
                          <a:endParaRPr lang="en-IE" sz="2800" dirty="0"/>
                        </a:p>
                      </a:txBody>
                      <a:tcPr anchor="ctr"/>
                    </a:tc>
                    <a:tc>
                      <a:txBody>
                        <a:bodyPr/>
                        <a:lstStyle/>
                        <a:p>
                          <a:pPr algn="ctr"/>
                          <a:r>
                            <a:rPr lang="en-IE" sz="2800" dirty="0" smtClean="0"/>
                            <a:t>Calculator/ Decimals</a:t>
                          </a:r>
                          <a:endParaRPr lang="en-IE" sz="2800" dirty="0"/>
                        </a:p>
                      </a:txBody>
                      <a:tcPr anchor="ctr"/>
                    </a:tc>
                  </a:tr>
                  <a:tr h="504000">
                    <a:tc>
                      <a:txBody>
                        <a:bodyPr/>
                        <a:lstStyle/>
                        <a:p>
                          <a:pPr algn="ctr"/>
                          <a:r>
                            <a:rPr lang="en-IE" sz="2400" dirty="0" smtClean="0"/>
                            <a:t>(1)</a:t>
                          </a:r>
                          <a:endParaRPr lang="en-IE" sz="2400" dirty="0"/>
                        </a:p>
                      </a:txBody>
                      <a:tcPr anchor="ctr"/>
                    </a:tc>
                    <a:tc>
                      <a:txBody>
                        <a:bodyPr/>
                        <a:lstStyle/>
                        <a:p>
                          <a:endParaRPr lang="en-US"/>
                        </a:p>
                      </a:txBody>
                      <a:tcPr anchor="ctr">
                        <a:blipFill rotWithShape="1">
                          <a:blip r:embed="rId3"/>
                          <a:stretch>
                            <a:fillRect l="-31953" t="-114458" r="-132544" b="-986747"/>
                          </a:stretch>
                        </a:blipFill>
                      </a:tcPr>
                    </a:tc>
                    <a:tc>
                      <a:txBody>
                        <a:bodyPr/>
                        <a:lstStyle/>
                        <a:p>
                          <a:pPr algn="ctr"/>
                          <a:endParaRPr lang="en-IE" sz="2400" dirty="0"/>
                        </a:p>
                      </a:txBody>
                      <a:tcPr anchor="ctr"/>
                    </a:tc>
                  </a:tr>
                  <a:tr h="777600">
                    <a:tc>
                      <a:txBody>
                        <a:bodyPr/>
                        <a:lstStyle/>
                        <a:p>
                          <a:pPr algn="ctr"/>
                          <a:r>
                            <a:rPr lang="en-IE" sz="2000" dirty="0" smtClean="0"/>
                            <a:t>(2)</a:t>
                          </a:r>
                          <a:endParaRPr lang="en-IE" sz="2000" dirty="0"/>
                        </a:p>
                      </a:txBody>
                      <a:tcPr anchor="ctr"/>
                    </a:tc>
                    <a:tc>
                      <a:txBody>
                        <a:bodyPr/>
                        <a:lstStyle/>
                        <a:p>
                          <a:endParaRPr lang="en-US"/>
                        </a:p>
                      </a:txBody>
                      <a:tcPr anchor="ctr">
                        <a:blipFill rotWithShape="1">
                          <a:blip r:embed="rId3"/>
                          <a:stretch>
                            <a:fillRect l="-31953" t="-140157" r="-132544" b="-544882"/>
                          </a:stretch>
                        </a:blipFill>
                      </a:tcPr>
                    </a:tc>
                    <a:tc>
                      <a:txBody>
                        <a:bodyPr/>
                        <a:lstStyle/>
                        <a:p>
                          <a:pPr algn="ctr"/>
                          <a:endParaRPr lang="en-IE" sz="2400" dirty="0"/>
                        </a:p>
                      </a:txBody>
                      <a:tcPr anchor="ctr"/>
                    </a:tc>
                  </a:tr>
                  <a:tr h="777600">
                    <a:tc>
                      <a:txBody>
                        <a:bodyPr/>
                        <a:lstStyle/>
                        <a:p>
                          <a:pPr algn="ctr"/>
                          <a:r>
                            <a:rPr lang="en-IE" sz="2000" b="0" i="0" dirty="0" smtClean="0"/>
                            <a:t>(3)</a:t>
                          </a:r>
                          <a:endParaRPr lang="en-IE" sz="2000" b="0" i="0" dirty="0"/>
                        </a:p>
                      </a:txBody>
                      <a:tcPr anchor="ctr"/>
                    </a:tc>
                    <a:tc>
                      <a:txBody>
                        <a:bodyPr/>
                        <a:lstStyle/>
                        <a:p>
                          <a:endParaRPr lang="en-US"/>
                        </a:p>
                      </a:txBody>
                      <a:tcPr anchor="ctr">
                        <a:blipFill rotWithShape="1">
                          <a:blip r:embed="rId3"/>
                          <a:stretch>
                            <a:fillRect l="-31953" t="-238281" r="-132544" b="-440625"/>
                          </a:stretch>
                        </a:blipFill>
                      </a:tcPr>
                    </a:tc>
                    <a:tc>
                      <a:txBody>
                        <a:bodyPr/>
                        <a:lstStyle/>
                        <a:p>
                          <a:pPr/>
                          <a:endParaRPr lang="en-IE" sz="2400" dirty="0"/>
                        </a:p>
                      </a:txBody>
                      <a:tcPr anchor="ctr"/>
                    </a:tc>
                  </a:tr>
                  <a:tr h="784800">
                    <a:tc>
                      <a:txBody>
                        <a:bodyPr/>
                        <a:lstStyle/>
                        <a:p>
                          <a:pPr algn="ctr"/>
                          <a:r>
                            <a:rPr lang="en-IE" sz="2000" dirty="0" smtClean="0"/>
                            <a:t>(4)</a:t>
                          </a:r>
                          <a:endParaRPr lang="en-IE" sz="2000" dirty="0"/>
                        </a:p>
                      </a:txBody>
                      <a:tcPr anchor="ctr"/>
                    </a:tc>
                    <a:tc>
                      <a:txBody>
                        <a:bodyPr/>
                        <a:lstStyle/>
                        <a:p>
                          <a:endParaRPr lang="en-US"/>
                        </a:p>
                      </a:txBody>
                      <a:tcPr anchor="ctr">
                        <a:blipFill rotWithShape="1">
                          <a:blip r:embed="rId3"/>
                          <a:stretch>
                            <a:fillRect l="-31953" t="-335659" r="-132544" b="-337209"/>
                          </a:stretch>
                        </a:blipFill>
                      </a:tcPr>
                    </a:tc>
                    <a:tc>
                      <a:txBody>
                        <a:bodyPr/>
                        <a:lstStyle/>
                        <a:p>
                          <a:pPr/>
                          <a:endParaRPr lang="en-IE" sz="2400" dirty="0"/>
                        </a:p>
                      </a:txBody>
                      <a:tcPr anchor="ctr"/>
                    </a:tc>
                  </a:tr>
                  <a:tr h="504000">
                    <a:tc>
                      <a:txBody>
                        <a:bodyPr/>
                        <a:lstStyle/>
                        <a:p>
                          <a:pPr algn="ctr"/>
                          <a:r>
                            <a:rPr lang="en-IE" sz="2400" dirty="0" smtClean="0"/>
                            <a:t>(5)</a:t>
                          </a:r>
                          <a:endParaRPr lang="en-IE" sz="2400" dirty="0" smtClean="0"/>
                        </a:p>
                      </a:txBody>
                      <a:tcPr marL="0" marR="0" marT="0" marB="0" anchor="ctr"/>
                    </a:tc>
                    <a:tc>
                      <a:txBody>
                        <a:bodyPr/>
                        <a:lstStyle/>
                        <a:p>
                          <a:endParaRPr lang="en-US"/>
                        </a:p>
                      </a:txBody>
                      <a:tcPr marL="0" marR="0" marT="0" marB="0" anchor="ctr">
                        <a:blipFill rotWithShape="1">
                          <a:blip r:embed="rId3"/>
                          <a:stretch>
                            <a:fillRect l="-31953" t="-685366" r="-132544" b="-430488"/>
                          </a:stretch>
                        </a:blipFill>
                      </a:tcPr>
                    </a:tc>
                    <a:tc>
                      <a:txBody>
                        <a:bodyPr/>
                        <a:lstStyle/>
                        <a:p>
                          <a:pPr algn="ctr"/>
                          <a:endParaRPr lang="en-IE" sz="2400" dirty="0"/>
                        </a:p>
                      </a:txBody>
                      <a:tcPr marL="0" marR="0" marT="0" marB="0" anchor="ctr"/>
                    </a:tc>
                  </a:tr>
                  <a:tr h="504000">
                    <a:tc>
                      <a:txBody>
                        <a:bodyPr/>
                        <a:lstStyle/>
                        <a:p>
                          <a:pPr algn="ctr"/>
                          <a:r>
                            <a:rPr lang="en-IE" sz="2400" dirty="0" smtClean="0"/>
                            <a:t>(6)</a:t>
                          </a:r>
                          <a:endParaRPr lang="en-IE" sz="2400" dirty="0"/>
                        </a:p>
                      </a:txBody>
                      <a:tcPr marL="0" marR="0" marT="0" marB="0" anchor="ctr"/>
                    </a:tc>
                    <a:tc>
                      <a:txBody>
                        <a:bodyPr/>
                        <a:lstStyle/>
                        <a:p>
                          <a:endParaRPr lang="en-US"/>
                        </a:p>
                      </a:txBody>
                      <a:tcPr marL="0" marR="0" marT="0" marB="0" anchor="ctr">
                        <a:blipFill rotWithShape="1">
                          <a:blip r:embed="rId3"/>
                          <a:stretch>
                            <a:fillRect l="-31953" t="-775904" r="-132544" b="-325301"/>
                          </a:stretch>
                        </a:blipFill>
                      </a:tcPr>
                    </a:tc>
                    <a:tc>
                      <a:txBody>
                        <a:bodyPr/>
                        <a:lstStyle/>
                        <a:p>
                          <a:pPr algn="l"/>
                          <a:r>
                            <a:rPr lang="en-IE" sz="2400" dirty="0" smtClean="0"/>
                            <a:t>                         </a:t>
                          </a:r>
                          <a:endParaRPr lang="en-IE" sz="2400" dirty="0"/>
                        </a:p>
                      </a:txBody>
                      <a:tcPr marL="0" marR="0" marT="0" marB="0" anchor="ctr"/>
                    </a:tc>
                  </a:tr>
                  <a:tr h="504000">
                    <a:tc>
                      <a:txBody>
                        <a:bodyPr/>
                        <a:lstStyle/>
                        <a:p>
                          <a:pPr algn="ctr"/>
                          <a:r>
                            <a:rPr lang="en-IE" sz="2400" dirty="0" smtClean="0"/>
                            <a:t>(7)</a:t>
                          </a:r>
                          <a:endParaRPr lang="en-IE" sz="2400" dirty="0"/>
                        </a:p>
                      </a:txBody>
                      <a:tcPr marL="0" marR="0" marT="0" marB="0" anchor="ctr"/>
                    </a:tc>
                    <a:tc>
                      <a:txBody>
                        <a:bodyPr/>
                        <a:lstStyle/>
                        <a:p>
                          <a:endParaRPr lang="en-US"/>
                        </a:p>
                      </a:txBody>
                      <a:tcPr marL="0" marR="0" marT="0" marB="0" anchor="ctr">
                        <a:blipFill rotWithShape="1">
                          <a:blip r:embed="rId3"/>
                          <a:stretch>
                            <a:fillRect l="-31953" t="-875904" r="-132544" b="-225301"/>
                          </a:stretch>
                        </a:blipFill>
                      </a:tcPr>
                    </a:tc>
                    <a:tc>
                      <a:txBody>
                        <a:bodyPr/>
                        <a:lstStyle/>
                        <a:p>
                          <a:pPr algn="ctr"/>
                          <a:endParaRPr lang="en-IE" sz="2400" dirty="0"/>
                        </a:p>
                      </a:txBody>
                      <a:tcPr marL="0" marR="0" marT="0" marB="0" anchor="ctr"/>
                    </a:tc>
                  </a:tr>
                  <a:tr h="504000">
                    <a:tc>
                      <a:txBody>
                        <a:bodyPr/>
                        <a:lstStyle/>
                        <a:p>
                          <a:pPr algn="ctr"/>
                          <a:r>
                            <a:rPr lang="en-IE" sz="2400" dirty="0" smtClean="0"/>
                            <a:t>(8)</a:t>
                          </a:r>
                          <a:endParaRPr lang="en-IE" sz="2400" dirty="0"/>
                        </a:p>
                      </a:txBody>
                      <a:tcPr marL="0" marR="0" marT="0" marB="0" anchor="ctr"/>
                    </a:tc>
                    <a:tc>
                      <a:txBody>
                        <a:bodyPr/>
                        <a:lstStyle/>
                        <a:p>
                          <a:endParaRPr lang="en-US"/>
                        </a:p>
                      </a:txBody>
                      <a:tcPr marL="0" marR="0" marT="0" marB="0" anchor="ctr">
                        <a:blipFill rotWithShape="1">
                          <a:blip r:embed="rId3"/>
                          <a:stretch>
                            <a:fillRect l="-31953" t="-987805" r="-132544" b="-128049"/>
                          </a:stretch>
                        </a:blipFill>
                      </a:tcPr>
                    </a:tc>
                    <a:tc>
                      <a:txBody>
                        <a:bodyPr/>
                        <a:lstStyle/>
                        <a:p>
                          <a:pPr algn="ctr"/>
                          <a:endParaRPr lang="en-IE" sz="2400" dirty="0"/>
                        </a:p>
                      </a:txBody>
                      <a:tcPr marL="0" marR="0" marT="0" marB="0" anchor="ctr"/>
                    </a:tc>
                  </a:tr>
                  <a:tr h="504000">
                    <a:tc>
                      <a:txBody>
                        <a:bodyPr/>
                        <a:lstStyle/>
                        <a:p>
                          <a:pPr algn="ctr"/>
                          <a:r>
                            <a:rPr lang="en-IE" sz="2400" dirty="0" smtClean="0"/>
                            <a:t>(9)</a:t>
                          </a:r>
                          <a:endParaRPr lang="en-IE" sz="2400" dirty="0"/>
                        </a:p>
                      </a:txBody>
                      <a:tcPr marL="0" marR="0" marT="0" marB="0" anchor="ctr"/>
                    </a:tc>
                    <a:tc>
                      <a:txBody>
                        <a:bodyPr/>
                        <a:lstStyle/>
                        <a:p>
                          <a:endParaRPr lang="en-US"/>
                        </a:p>
                      </a:txBody>
                      <a:tcPr marL="0" marR="0" marT="0" marB="0" anchor="ctr">
                        <a:blipFill rotWithShape="1">
                          <a:blip r:embed="rId3"/>
                          <a:stretch>
                            <a:fillRect l="-31953" t="-1074699" r="-132544" b="-26506"/>
                          </a:stretch>
                        </a:blipFill>
                      </a:tcPr>
                    </a:tc>
                    <a:tc>
                      <a:txBody>
                        <a:bodyPr/>
                        <a:lstStyle/>
                        <a:p>
                          <a:pPr algn="ctr"/>
                          <a:endParaRPr lang="en-IE" sz="2400" dirty="0"/>
                        </a:p>
                      </a:txBody>
                      <a:tcPr marL="0" marR="0" marT="0" marB="0" anchor="ctr"/>
                    </a:tc>
                  </a:tr>
                </a:tbl>
              </a:graphicData>
            </a:graphic>
          </p:graphicFrame>
        </mc:Fallback>
      </mc:AlternateContent>
      <p:sp>
        <p:nvSpPr>
          <p:cNvPr id="46" name="Title 1"/>
          <p:cNvSpPr txBox="1">
            <a:spLocks/>
          </p:cNvSpPr>
          <p:nvPr/>
        </p:nvSpPr>
        <p:spPr bwMode="auto">
          <a:xfrm>
            <a:off x="159607" y="29028"/>
            <a:ext cx="8984393" cy="464457"/>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algn="l"/>
            <a:r>
              <a:rPr lang="en-IE" u="sng" kern="0" dirty="0" smtClean="0">
                <a:solidFill>
                  <a:prstClr val="black"/>
                </a:solidFill>
              </a:rPr>
              <a:t>Student Activity 1</a:t>
            </a:r>
            <a:r>
              <a:rPr lang="en-IE" kern="0" dirty="0" smtClean="0">
                <a:solidFill>
                  <a:prstClr val="black"/>
                </a:solidFill>
              </a:rPr>
              <a:t>                                       </a:t>
            </a:r>
            <a:r>
              <a:rPr lang="en-IE" u="sng" kern="0" dirty="0" smtClean="0">
                <a:solidFill>
                  <a:prstClr val="black"/>
                </a:solidFill>
              </a:rPr>
              <a:t>Calculator Activity </a:t>
            </a:r>
            <a:endParaRPr lang="en-IE" u="sng" kern="0" dirty="0">
              <a:solidFill>
                <a:prstClr val="black"/>
              </a:solidFill>
            </a:endParaRPr>
          </a:p>
        </p:txBody>
      </p:sp>
    </p:spTree>
    <p:extLst>
      <p:ext uri="{BB962C8B-B14F-4D97-AF65-F5344CB8AC3E}">
        <p14:creationId xmlns:p14="http://schemas.microsoft.com/office/powerpoint/2010/main" val="315648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 name="TextBox 35"/>
              <p:cNvSpPr txBox="1"/>
              <p:nvPr/>
            </p:nvSpPr>
            <p:spPr>
              <a:xfrm>
                <a:off x="5358170" y="5045675"/>
                <a:ext cx="1998001" cy="461665"/>
              </a:xfrm>
              <a:prstGeom prst="rect">
                <a:avLst/>
              </a:prstGeom>
              <a:solidFill>
                <a:srgbClr val="D0D3EB"/>
              </a:solidFill>
              <a:ln w="47625">
                <a:noFill/>
              </a:ln>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en-IE" sz="2400">
                          <a:solidFill>
                            <a:prstClr val="black"/>
                          </a:solidFill>
                        </a:rPr>
                        <m:t>1.</m:t>
                      </m:r>
                      <m:r>
                        <m:rPr>
                          <m:nor/>
                        </m:rPr>
                        <a:rPr lang="en-IE" sz="2400" smtClean="0">
                          <a:solidFill>
                            <a:prstClr val="black"/>
                          </a:solidFill>
                        </a:rPr>
                        <m:t>709975947</m:t>
                      </m:r>
                    </m:oMath>
                  </m:oMathPara>
                </a14:m>
                <a:endParaRPr lang="en-IE" sz="2400" dirty="0">
                  <a:solidFill>
                    <a:prstClr val="black"/>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5358170" y="5045675"/>
                <a:ext cx="1998001" cy="461665"/>
              </a:xfrm>
              <a:prstGeom prst="rect">
                <a:avLst/>
              </a:prstGeom>
              <a:blipFill rotWithShape="1">
                <a:blip r:embed="rId3"/>
                <a:stretch>
                  <a:fillRect l="-915"/>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066264110"/>
                  </p:ext>
                </p:extLst>
              </p:nvPr>
            </p:nvGraphicFramePr>
            <p:xfrm>
              <a:off x="159656" y="657588"/>
              <a:ext cx="8171182" cy="5885311"/>
            </p:xfrm>
            <a:graphic>
              <a:graphicData uri="http://schemas.openxmlformats.org/drawingml/2006/table">
                <a:tbl>
                  <a:tblPr firstRow="1" bandRow="1">
                    <a:tableStyleId>{5C22544A-7EE6-4342-B048-85BDC9FD1C3A}</a:tableStyleId>
                  </a:tblPr>
                  <a:tblGrid>
                    <a:gridCol w="986973"/>
                    <a:gridCol w="3091542"/>
                    <a:gridCol w="4092667"/>
                  </a:tblGrid>
                  <a:tr h="485011">
                    <a:tc>
                      <a:txBody>
                        <a:bodyPr/>
                        <a:lstStyle/>
                        <a:p>
                          <a:pPr algn="ctr"/>
                          <a:endParaRPr lang="en-IE" sz="2800" dirty="0"/>
                        </a:p>
                      </a:txBody>
                      <a:tcPr anchor="ctr"/>
                    </a:tc>
                    <a:tc>
                      <a:txBody>
                        <a:bodyPr/>
                        <a:lstStyle/>
                        <a:p>
                          <a:pPr algn="ctr"/>
                          <a:r>
                            <a:rPr lang="en-IE" sz="2800" dirty="0" smtClean="0"/>
                            <a:t>Number</a:t>
                          </a:r>
                          <a:endParaRPr lang="en-IE" sz="2800" dirty="0"/>
                        </a:p>
                      </a:txBody>
                      <a:tcPr anchor="ctr"/>
                    </a:tc>
                    <a:tc>
                      <a:txBody>
                        <a:bodyPr/>
                        <a:lstStyle/>
                        <a:p>
                          <a:pPr algn="ctr"/>
                          <a:r>
                            <a:rPr lang="en-IE" sz="2800" dirty="0" smtClean="0"/>
                            <a:t>Calculator/ Decimals</a:t>
                          </a:r>
                          <a:endParaRPr lang="en-IE" sz="2800" dirty="0"/>
                        </a:p>
                      </a:txBody>
                      <a:tcPr anchor="ctr"/>
                    </a:tc>
                  </a:tr>
                  <a:tr h="504000">
                    <a:tc>
                      <a:txBody>
                        <a:bodyPr/>
                        <a:lstStyle/>
                        <a:p>
                          <a:pPr algn="ctr"/>
                          <a:r>
                            <a:rPr lang="en-IE" sz="2400" dirty="0" smtClean="0"/>
                            <a:t>(1)</a:t>
                          </a:r>
                          <a:endParaRPr lang="en-IE" sz="240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a:rPr>
                                    </m:ctrlPr>
                                  </m:radPr>
                                  <m:deg/>
                                  <m:e>
                                    <m:r>
                                      <a:rPr lang="en-IE" sz="2400" b="0" i="1" smtClean="0">
                                        <a:latin typeface="Cambria Math"/>
                                      </a:rPr>
                                      <m:t>4</m:t>
                                    </m:r>
                                  </m:e>
                                </m:rad>
                              </m:oMath>
                            </m:oMathPara>
                          </a14:m>
                          <a:endParaRPr lang="en-IE" sz="2400" dirty="0"/>
                        </a:p>
                      </a:txBody>
                      <a:tcPr anchor="ctr"/>
                    </a:tc>
                    <a:tc>
                      <a:txBody>
                        <a:bodyPr/>
                        <a:lstStyle/>
                        <a:p>
                          <a:pPr algn="ctr"/>
                          <a:r>
                            <a:rPr lang="en-IE" sz="2400" dirty="0" smtClean="0"/>
                            <a:t>2</a:t>
                          </a:r>
                          <a:endParaRPr lang="en-IE" sz="2400" dirty="0"/>
                        </a:p>
                      </a:txBody>
                      <a:tcPr anchor="ctr"/>
                    </a:tc>
                  </a:tr>
                  <a:tr h="0">
                    <a:tc>
                      <a:txBody>
                        <a:bodyPr/>
                        <a:lstStyle/>
                        <a:p>
                          <a:pPr algn="ctr"/>
                          <a:r>
                            <a:rPr lang="en-IE" sz="2000" dirty="0" smtClean="0"/>
                            <a:t>(2)</a:t>
                          </a:r>
                          <a:endParaRPr lang="en-IE" sz="200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000" b="0" i="1" smtClean="0">
                                        <a:latin typeface="Cambria Math"/>
                                      </a:rPr>
                                    </m:ctrlPr>
                                  </m:radPr>
                                  <m:deg/>
                                  <m:e>
                                    <m:f>
                                      <m:fPr>
                                        <m:type m:val="skw"/>
                                        <m:ctrlPr>
                                          <a:rPr lang="en-IE" sz="2000" b="0" i="1" smtClean="0">
                                            <a:latin typeface="Cambria Math"/>
                                          </a:rPr>
                                        </m:ctrlPr>
                                      </m:fPr>
                                      <m:num>
                                        <m:r>
                                          <a:rPr lang="en-IE" sz="2000" b="0" i="1" smtClean="0">
                                            <a:latin typeface="Cambria Math"/>
                                          </a:rPr>
                                          <m:t>9</m:t>
                                        </m:r>
                                      </m:num>
                                      <m:den>
                                        <m:r>
                                          <a:rPr lang="en-IE" sz="2000" b="0" i="1" smtClean="0">
                                            <a:latin typeface="Cambria Math"/>
                                          </a:rPr>
                                          <m:t>100</m:t>
                                        </m:r>
                                      </m:den>
                                    </m:f>
                                  </m:e>
                                </m:rad>
                              </m:oMath>
                            </m:oMathPara>
                          </a14:m>
                          <a:endParaRPr lang="en-IE" sz="2000" dirty="0"/>
                        </a:p>
                      </a:txBody>
                      <a:tcPr anchor="ctr"/>
                    </a:tc>
                    <a:tc>
                      <a:txBody>
                        <a:bodyPr/>
                        <a:lstStyle/>
                        <a:p>
                          <a:pPr algn="ctr"/>
                          <a14:m>
                            <m:oMathPara xmlns:m="http://schemas.openxmlformats.org/officeDocument/2006/math">
                              <m:oMathParaPr>
                                <m:jc m:val="centerGroup"/>
                              </m:oMathParaPr>
                              <m:oMath xmlns:m="http://schemas.openxmlformats.org/officeDocument/2006/math">
                                <m:f>
                                  <m:fPr>
                                    <m:ctrlPr>
                                      <a:rPr lang="en-IE" sz="2400" i="1" smtClean="0">
                                        <a:latin typeface="Cambria Math"/>
                                      </a:rPr>
                                    </m:ctrlPr>
                                  </m:fPr>
                                  <m:num>
                                    <m:r>
                                      <a:rPr lang="en-IE" sz="2400" b="0" i="1" smtClean="0">
                                        <a:latin typeface="Cambria Math"/>
                                      </a:rPr>
                                      <m:t>3</m:t>
                                    </m:r>
                                  </m:num>
                                  <m:den>
                                    <m:r>
                                      <a:rPr lang="en-IE" sz="2400" b="0" i="1" smtClean="0">
                                        <a:latin typeface="Cambria Math"/>
                                      </a:rPr>
                                      <m:t>10</m:t>
                                    </m:r>
                                  </m:den>
                                </m:f>
                              </m:oMath>
                            </m:oMathPara>
                          </a14:m>
                          <a:endParaRPr lang="en-IE" sz="2400" dirty="0"/>
                        </a:p>
                      </a:txBody>
                      <a:tcPr anchor="ctr"/>
                    </a:tc>
                  </a:tr>
                  <a:tr h="0">
                    <a:tc>
                      <a:txBody>
                        <a:bodyPr/>
                        <a:lstStyle/>
                        <a:p>
                          <a:pPr algn="ctr"/>
                          <a:r>
                            <a:rPr lang="en-IE" sz="2000" b="0" i="0" dirty="0" smtClean="0"/>
                            <a:t>(3)</a:t>
                          </a:r>
                          <a:endParaRPr lang="en-IE" sz="2000" b="0" i="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000" b="0" i="1" smtClean="0">
                                        <a:latin typeface="Cambria Math"/>
                                      </a:rPr>
                                    </m:ctrlPr>
                                  </m:radPr>
                                  <m:deg/>
                                  <m:e>
                                    <m:f>
                                      <m:fPr>
                                        <m:type m:val="skw"/>
                                        <m:ctrlPr>
                                          <a:rPr lang="en-IE" sz="2000" b="0" i="1" smtClean="0">
                                            <a:latin typeface="Cambria Math"/>
                                          </a:rPr>
                                        </m:ctrlPr>
                                      </m:fPr>
                                      <m:num>
                                        <m:r>
                                          <a:rPr lang="en-IE" sz="2000" b="0" i="1" smtClean="0">
                                            <a:latin typeface="Cambria Math"/>
                                          </a:rPr>
                                          <m:t>4</m:t>
                                        </m:r>
                                      </m:num>
                                      <m:den>
                                        <m:r>
                                          <a:rPr lang="en-IE" sz="2000" b="0" i="1" smtClean="0">
                                            <a:latin typeface="Cambria Math"/>
                                          </a:rPr>
                                          <m:t>9</m:t>
                                        </m:r>
                                      </m:den>
                                    </m:f>
                                  </m:e>
                                </m:rad>
                              </m:oMath>
                            </m:oMathPara>
                          </a14:m>
                          <a:endParaRPr lang="en-IE" sz="2000" b="0" i="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IE" sz="2400" i="1" smtClean="0">
                                        <a:latin typeface="Cambria Math"/>
                                      </a:rPr>
                                    </m:ctrlPr>
                                  </m:fPr>
                                  <m:num>
                                    <m:r>
                                      <a:rPr lang="en-IE" sz="2400" b="0" i="1" smtClean="0">
                                        <a:latin typeface="Cambria Math"/>
                                      </a:rPr>
                                      <m:t>2</m:t>
                                    </m:r>
                                  </m:num>
                                  <m:den>
                                    <m:r>
                                      <a:rPr lang="en-IE" sz="2400" b="0" i="1" smtClean="0">
                                        <a:latin typeface="Cambria Math"/>
                                      </a:rPr>
                                      <m:t>3</m:t>
                                    </m:r>
                                  </m:den>
                                </m:f>
                              </m:oMath>
                            </m:oMathPara>
                          </a14:m>
                          <a:endParaRPr lang="en-IE" sz="2400" dirty="0"/>
                        </a:p>
                      </a:txBody>
                      <a:tcPr anchor="ctr"/>
                    </a:tc>
                  </a:tr>
                  <a:tr h="0">
                    <a:tc>
                      <a:txBody>
                        <a:bodyPr/>
                        <a:lstStyle/>
                        <a:p>
                          <a:pPr algn="ctr"/>
                          <a:r>
                            <a:rPr lang="en-IE" sz="2000" dirty="0" smtClean="0"/>
                            <a:t>(4)</a:t>
                          </a:r>
                          <a:endParaRPr lang="en-IE" sz="2000" dirty="0"/>
                        </a:p>
                      </a:txBody>
                      <a:tcPr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000" b="0" i="1" smtClean="0">
                                        <a:latin typeface="Cambria Math"/>
                                      </a:rPr>
                                    </m:ctrlPr>
                                  </m:radPr>
                                  <m:deg/>
                                  <m:e>
                                    <m:f>
                                      <m:fPr>
                                        <m:type m:val="skw"/>
                                        <m:ctrlPr>
                                          <a:rPr lang="en-IE" sz="2000" b="0" i="1" smtClean="0">
                                            <a:latin typeface="Cambria Math"/>
                                          </a:rPr>
                                        </m:ctrlPr>
                                      </m:fPr>
                                      <m:num>
                                        <m:r>
                                          <a:rPr lang="en-IE" sz="2000" b="0" i="1" smtClean="0">
                                            <a:latin typeface="Cambria Math"/>
                                          </a:rPr>
                                          <m:t>25</m:t>
                                        </m:r>
                                      </m:num>
                                      <m:den>
                                        <m:r>
                                          <a:rPr lang="en-IE" sz="2000" b="0" i="1" smtClean="0">
                                            <a:latin typeface="Cambria Math"/>
                                          </a:rPr>
                                          <m:t>36</m:t>
                                        </m:r>
                                      </m:den>
                                    </m:f>
                                  </m:e>
                                </m:rad>
                              </m:oMath>
                            </m:oMathPara>
                          </a14:m>
                          <a:endParaRPr lang="en-IE" sz="2000" dirty="0"/>
                        </a:p>
                      </a:txBody>
                      <a:tcPr anchor="ctr"/>
                    </a:tc>
                    <a:tc>
                      <a:txBody>
                        <a:bodyPr/>
                        <a:lstStyle/>
                        <a:p>
                          <a:pPr/>
                          <a14:m>
                            <m:oMathPara xmlns:m="http://schemas.openxmlformats.org/officeDocument/2006/math">
                              <m:oMathParaPr>
                                <m:jc m:val="centerGroup"/>
                              </m:oMathParaPr>
                              <m:oMath xmlns:m="http://schemas.openxmlformats.org/officeDocument/2006/math">
                                <m:f>
                                  <m:fPr>
                                    <m:ctrlPr>
                                      <a:rPr lang="en-IE" sz="2400" i="1" smtClean="0">
                                        <a:latin typeface="Cambria Math"/>
                                      </a:rPr>
                                    </m:ctrlPr>
                                  </m:fPr>
                                  <m:num>
                                    <m:r>
                                      <a:rPr lang="en-IE" sz="2400" b="0" i="1" smtClean="0">
                                        <a:latin typeface="Cambria Math"/>
                                      </a:rPr>
                                      <m:t>5</m:t>
                                    </m:r>
                                  </m:num>
                                  <m:den>
                                    <m:r>
                                      <a:rPr lang="en-IE" sz="2400" b="0" i="1" smtClean="0">
                                        <a:latin typeface="Cambria Math"/>
                                      </a:rPr>
                                      <m:t>6</m:t>
                                    </m:r>
                                  </m:den>
                                </m:f>
                              </m:oMath>
                            </m:oMathPara>
                          </a14:m>
                          <a:endParaRPr lang="en-IE" sz="2400" dirty="0"/>
                        </a:p>
                      </a:txBody>
                      <a:tcPr anchor="ctr"/>
                    </a:tc>
                  </a:tr>
                  <a:tr h="504000">
                    <a:tc>
                      <a:txBody>
                        <a:bodyPr/>
                        <a:lstStyle/>
                        <a:p>
                          <a:pPr algn="ctr"/>
                          <a:r>
                            <a:rPr lang="en-IE" sz="2400" dirty="0" smtClean="0"/>
                            <a:t>(5)</a:t>
                          </a:r>
                        </a:p>
                      </a:txBody>
                      <a:tcPr marL="0" marR="0" marT="0" marB="0" anchor="ctr"/>
                    </a:tc>
                    <a:tc>
                      <a:txBody>
                        <a:bodyPr/>
                        <a:lstStyle/>
                        <a:p>
                          <a:pPr algn="ctr"/>
                          <a14:m>
                            <m:oMathPara xmlns:m="http://schemas.openxmlformats.org/officeDocument/2006/math">
                              <m:oMathParaPr>
                                <m:jc m:val="center"/>
                              </m:oMathParaPr>
                              <m:oMath xmlns:m="http://schemas.openxmlformats.org/officeDocument/2006/math">
                                <m:rad>
                                  <m:radPr>
                                    <m:degHide m:val="on"/>
                                    <m:ctrlPr>
                                      <a:rPr lang="en-IE" sz="2400" i="1" smtClean="0">
                                        <a:latin typeface="Cambria Math"/>
                                      </a:rPr>
                                    </m:ctrlPr>
                                  </m:radPr>
                                  <m:deg/>
                                  <m:e>
                                    <m:r>
                                      <a:rPr lang="en-IE" sz="2400" b="0" i="1" smtClean="0">
                                        <a:latin typeface="Cambria Math"/>
                                      </a:rPr>
                                      <m:t>2</m:t>
                                    </m:r>
                                  </m:e>
                                </m:rad>
                              </m:oMath>
                            </m:oMathPara>
                          </a14:m>
                          <a:endParaRPr lang="en-IE" sz="2400" dirty="0" smtClean="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a:rPr>
                                    </m:ctrlPr>
                                  </m:radPr>
                                  <m:deg/>
                                  <m:e>
                                    <m:r>
                                      <a:rPr lang="en-IE" sz="2400" b="0" i="1" smtClean="0">
                                        <a:latin typeface="Cambria Math"/>
                                      </a:rPr>
                                      <m:t>2</m:t>
                                    </m:r>
                                  </m:e>
                                </m:rad>
                              </m:oMath>
                            </m:oMathPara>
                          </a14:m>
                          <a:endParaRPr lang="en-IE" sz="2400" dirty="0"/>
                        </a:p>
                      </a:txBody>
                      <a:tcPr marL="0" marR="0" marT="0" marB="0" anchor="ctr"/>
                    </a:tc>
                  </a:tr>
                  <a:tr h="504000">
                    <a:tc>
                      <a:txBody>
                        <a:bodyPr/>
                        <a:lstStyle/>
                        <a:p>
                          <a:pPr algn="ctr"/>
                          <a:r>
                            <a:rPr lang="en-IE" sz="2400" dirty="0" smtClean="0"/>
                            <a:t>(6)</a:t>
                          </a:r>
                          <a:endParaRPr lang="en-IE" sz="2400" dirty="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a:rPr>
                                    </m:ctrlPr>
                                  </m:radPr>
                                  <m:deg/>
                                  <m:e>
                                    <m:r>
                                      <a:rPr lang="en-IE" sz="2400" b="0" i="1" smtClean="0">
                                        <a:latin typeface="Cambria Math"/>
                                      </a:rPr>
                                      <m:t>8</m:t>
                                    </m:r>
                                  </m:e>
                                </m:rad>
                              </m:oMath>
                            </m:oMathPara>
                          </a14:m>
                          <a:endParaRPr lang="en-IE" sz="2400" dirty="0"/>
                        </a:p>
                      </a:txBody>
                      <a:tcPr marL="0" marR="0" marT="0" marB="0" anchor="ctr"/>
                    </a:tc>
                    <a:tc>
                      <a:txBody>
                        <a:bodyPr/>
                        <a:lstStyle/>
                        <a:p>
                          <a:pPr algn="l"/>
                          <a:r>
                            <a:rPr lang="en-IE" sz="2400" dirty="0" smtClean="0"/>
                            <a:t>                         2</a:t>
                          </a:r>
                          <a14:m>
                            <m:oMath xmlns:m="http://schemas.openxmlformats.org/officeDocument/2006/math">
                              <m:rad>
                                <m:radPr>
                                  <m:degHide m:val="on"/>
                                  <m:ctrlPr>
                                    <a:rPr lang="en-IE" sz="2400" i="1" smtClean="0">
                                      <a:latin typeface="Cambria Math"/>
                                    </a:rPr>
                                  </m:ctrlPr>
                                </m:radPr>
                                <m:deg/>
                                <m:e>
                                  <m:r>
                                    <a:rPr lang="en-IE" sz="2400" b="0" i="1" smtClean="0">
                                      <a:latin typeface="Cambria Math"/>
                                    </a:rPr>
                                    <m:t>2</m:t>
                                  </m:r>
                                </m:e>
                              </m:rad>
                            </m:oMath>
                          </a14:m>
                          <a:endParaRPr lang="en-IE" sz="2400" dirty="0"/>
                        </a:p>
                      </a:txBody>
                      <a:tcPr marL="0" marR="0" marT="0" marB="0" anchor="ctr"/>
                    </a:tc>
                  </a:tr>
                  <a:tr h="504000">
                    <a:tc>
                      <a:txBody>
                        <a:bodyPr/>
                        <a:lstStyle/>
                        <a:p>
                          <a:pPr algn="ctr"/>
                          <a:r>
                            <a:rPr lang="en-IE" sz="2400" dirty="0" smtClean="0"/>
                            <a:t>(7)</a:t>
                          </a:r>
                          <a:endParaRPr lang="en-IE" sz="2400" dirty="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ad>
                                  <m:radPr>
                                    <m:ctrlPr>
                                      <a:rPr lang="en-IE" sz="2400" b="0" i="1" smtClean="0">
                                        <a:latin typeface="Cambria Math"/>
                                      </a:rPr>
                                    </m:ctrlPr>
                                  </m:radPr>
                                  <m:deg>
                                    <m:r>
                                      <m:rPr>
                                        <m:brk m:alnAt="7"/>
                                      </m:rPr>
                                      <a:rPr lang="en-IE" sz="2400" b="0" i="1" smtClean="0">
                                        <a:latin typeface="Cambria Math"/>
                                      </a:rPr>
                                      <m:t>3</m:t>
                                    </m:r>
                                  </m:deg>
                                  <m:e>
                                    <m:r>
                                      <a:rPr lang="en-IE" sz="2400" b="0" i="1" smtClean="0">
                                        <a:latin typeface="Cambria Math"/>
                                      </a:rPr>
                                      <m:t>5</m:t>
                                    </m:r>
                                  </m:e>
                                </m:rad>
                              </m:oMath>
                            </m:oMathPara>
                          </a14:m>
                          <a:endParaRPr lang="en-IE" sz="2400" dirty="0"/>
                        </a:p>
                      </a:txBody>
                      <a:tcPr marL="0" marR="0" marT="0" marB="0" anchor="ctr"/>
                    </a:tc>
                    <a:tc>
                      <a:txBody>
                        <a:bodyPr/>
                        <a:lstStyle/>
                        <a:p>
                          <a:pPr algn="ctr"/>
                          <a:endParaRPr lang="en-IE" sz="2400" dirty="0"/>
                        </a:p>
                      </a:txBody>
                      <a:tcPr marL="0" marR="0" marT="0" marB="0" anchor="ctr"/>
                    </a:tc>
                  </a:tr>
                  <a:tr h="504000">
                    <a:tc>
                      <a:txBody>
                        <a:bodyPr/>
                        <a:lstStyle/>
                        <a:p>
                          <a:pPr algn="ctr"/>
                          <a:r>
                            <a:rPr lang="en-IE" sz="2400" dirty="0" smtClean="0"/>
                            <a:t>(8)</a:t>
                          </a:r>
                          <a:endParaRPr lang="en-IE" sz="2400" dirty="0"/>
                        </a:p>
                      </a:txBody>
                      <a:tcPr marL="0" marR="0" marT="0" marB="0" anchor="ctr"/>
                    </a:tc>
                    <a:tc>
                      <a:txBody>
                        <a:bodyPr/>
                        <a:lstStyle/>
                        <a:p>
                          <a:pPr algn="ctr"/>
                          <a14:m>
                            <m:oMathPara xmlns:m="http://schemas.openxmlformats.org/officeDocument/2006/math">
                              <m:oMathParaPr>
                                <m:jc m:val="centerGroup"/>
                              </m:oMathParaPr>
                              <m:oMath xmlns:m="http://schemas.openxmlformats.org/officeDocument/2006/math">
                                <m:r>
                                  <a:rPr lang="en-IE" sz="2400" i="1" smtClean="0">
                                    <a:latin typeface="Cambria Math"/>
                                    <a:ea typeface="Cambria Math"/>
                                  </a:rPr>
                                  <m:t>𝜋</m:t>
                                </m:r>
                              </m:oMath>
                            </m:oMathPara>
                          </a14:m>
                          <a:endParaRPr lang="en-IE" sz="2400" dirty="0"/>
                        </a:p>
                      </a:txBody>
                      <a:tcPr marL="0" marR="0" marT="0" marB="0" anchor="ctr"/>
                    </a:tc>
                    <a:tc>
                      <a:txBody>
                        <a:bodyPr/>
                        <a:lstStyle/>
                        <a:p>
                          <a:pPr algn="ctr"/>
                          <a:r>
                            <a:rPr lang="en-IE" sz="2400" dirty="0" smtClean="0"/>
                            <a:t> </a:t>
                          </a:r>
                          <a14:m>
                            <m:oMath xmlns:m="http://schemas.openxmlformats.org/officeDocument/2006/math">
                              <m:r>
                                <a:rPr lang="en-IE" sz="2400" i="1" smtClean="0">
                                  <a:latin typeface="Cambria Math"/>
                                  <a:ea typeface="Cambria Math"/>
                                </a:rPr>
                                <m:t>𝜋</m:t>
                              </m:r>
                            </m:oMath>
                          </a14:m>
                          <a:endParaRPr lang="en-IE" sz="2400" dirty="0"/>
                        </a:p>
                      </a:txBody>
                      <a:tcPr marL="0" marR="0" marT="0" marB="0" anchor="ctr"/>
                    </a:tc>
                  </a:tr>
                  <a:tr h="504000">
                    <a:tc>
                      <a:txBody>
                        <a:bodyPr/>
                        <a:lstStyle/>
                        <a:p>
                          <a:pPr algn="ctr"/>
                          <a:r>
                            <a:rPr lang="en-IE" sz="2400" dirty="0" smtClean="0"/>
                            <a:t>(9)</a:t>
                          </a:r>
                          <a:endParaRPr lang="en-IE" sz="2400" dirty="0"/>
                        </a:p>
                      </a:txBody>
                      <a:tcPr marL="0" marR="0" marT="0" marB="0" anchor="ctr"/>
                    </a:tc>
                    <a:tc>
                      <a:txBody>
                        <a:bodyPr/>
                        <a:lstStyle/>
                        <a:p>
                          <a:pPr algn="ctr"/>
                          <a:r>
                            <a:rPr lang="en-IE" sz="2400" dirty="0" smtClean="0"/>
                            <a:t>1-</a:t>
                          </a:r>
                          <a14:m>
                            <m:oMath xmlns:m="http://schemas.openxmlformats.org/officeDocument/2006/math">
                              <m:rad>
                                <m:radPr>
                                  <m:degHide m:val="on"/>
                                  <m:ctrlPr>
                                    <a:rPr lang="en-IE" sz="2400" i="1" smtClean="0">
                                      <a:latin typeface="Cambria Math"/>
                                    </a:rPr>
                                  </m:ctrlPr>
                                </m:radPr>
                                <m:deg/>
                                <m:e>
                                  <m:r>
                                    <a:rPr lang="en-IE" sz="2400" b="0" i="1" smtClean="0">
                                      <a:latin typeface="Cambria Math"/>
                                    </a:rPr>
                                    <m:t>2</m:t>
                                  </m:r>
                                </m:e>
                              </m:rad>
                            </m:oMath>
                          </a14:m>
                          <a:endParaRPr lang="en-IE" sz="2400" dirty="0"/>
                        </a:p>
                      </a:txBody>
                      <a:tcPr marL="0" marR="0" marT="0" marB="0" anchor="ctr"/>
                    </a:tc>
                    <a:tc>
                      <a:txBody>
                        <a:bodyPr/>
                        <a:lstStyle/>
                        <a:p>
                          <a:pPr algn="ctr"/>
                          <a:r>
                            <a:rPr lang="en-IE" sz="2400" dirty="0" smtClean="0"/>
                            <a:t>1- </a:t>
                          </a:r>
                          <a14:m>
                            <m:oMath xmlns:m="http://schemas.openxmlformats.org/officeDocument/2006/math">
                              <m:rad>
                                <m:radPr>
                                  <m:degHide m:val="on"/>
                                  <m:ctrlPr>
                                    <a:rPr lang="en-IE" sz="2400" i="1" smtClean="0">
                                      <a:latin typeface="Cambria Math"/>
                                    </a:rPr>
                                  </m:ctrlPr>
                                </m:radPr>
                                <m:deg/>
                                <m:e>
                                  <m:r>
                                    <a:rPr lang="en-IE" sz="2400" b="0" i="1" smtClean="0">
                                      <a:latin typeface="Cambria Math"/>
                                    </a:rPr>
                                    <m:t>2</m:t>
                                  </m:r>
                                </m:e>
                              </m:rad>
                            </m:oMath>
                          </a14:m>
                          <a:endParaRPr lang="en-IE" sz="2400" dirty="0"/>
                        </a:p>
                      </a:txBody>
                      <a:tcPr marL="0" marR="0" marT="0" marB="0" anchor="ct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320430434"/>
                  </p:ext>
                </p:extLst>
              </p:nvPr>
            </p:nvGraphicFramePr>
            <p:xfrm>
              <a:off x="159656" y="657588"/>
              <a:ext cx="8171182" cy="5885311"/>
            </p:xfrm>
            <a:graphic>
              <a:graphicData uri="http://schemas.openxmlformats.org/drawingml/2006/table">
                <a:tbl>
                  <a:tblPr firstRow="1" bandRow="1">
                    <a:tableStyleId>{5C22544A-7EE6-4342-B048-85BDC9FD1C3A}</a:tableStyleId>
                  </a:tblPr>
                  <a:tblGrid>
                    <a:gridCol w="986973"/>
                    <a:gridCol w="3091542"/>
                    <a:gridCol w="4092667"/>
                  </a:tblGrid>
                  <a:tr h="518160">
                    <a:tc>
                      <a:txBody>
                        <a:bodyPr/>
                        <a:lstStyle/>
                        <a:p>
                          <a:pPr algn="ctr"/>
                          <a:endParaRPr lang="en-IE" sz="2800" dirty="0"/>
                        </a:p>
                      </a:txBody>
                      <a:tcPr anchor="ctr"/>
                    </a:tc>
                    <a:tc>
                      <a:txBody>
                        <a:bodyPr/>
                        <a:lstStyle/>
                        <a:p>
                          <a:pPr algn="ctr"/>
                          <a:r>
                            <a:rPr lang="en-IE" sz="2800" dirty="0" smtClean="0"/>
                            <a:t>Number</a:t>
                          </a:r>
                          <a:endParaRPr lang="en-IE" sz="2800" dirty="0"/>
                        </a:p>
                      </a:txBody>
                      <a:tcPr anchor="ctr"/>
                    </a:tc>
                    <a:tc>
                      <a:txBody>
                        <a:bodyPr/>
                        <a:lstStyle/>
                        <a:p>
                          <a:pPr algn="ctr"/>
                          <a:r>
                            <a:rPr lang="en-IE" sz="2800" dirty="0" smtClean="0"/>
                            <a:t>Calculator/ Decimals</a:t>
                          </a:r>
                          <a:endParaRPr lang="en-IE" sz="2800" dirty="0"/>
                        </a:p>
                      </a:txBody>
                      <a:tcPr anchor="ctr"/>
                    </a:tc>
                  </a:tr>
                  <a:tr h="504000">
                    <a:tc>
                      <a:txBody>
                        <a:bodyPr/>
                        <a:lstStyle/>
                        <a:p>
                          <a:pPr algn="ctr"/>
                          <a:r>
                            <a:rPr lang="en-IE" sz="2400" dirty="0" smtClean="0"/>
                            <a:t>(1)</a:t>
                          </a:r>
                          <a:endParaRPr lang="en-IE" sz="2400" dirty="0"/>
                        </a:p>
                      </a:txBody>
                      <a:tcPr anchor="ctr"/>
                    </a:tc>
                    <a:tc>
                      <a:txBody>
                        <a:bodyPr/>
                        <a:lstStyle/>
                        <a:p>
                          <a:endParaRPr lang="en-US"/>
                        </a:p>
                      </a:txBody>
                      <a:tcPr anchor="ctr">
                        <a:blipFill rotWithShape="1">
                          <a:blip r:embed="rId4"/>
                          <a:stretch>
                            <a:fillRect l="-31953" t="-114458" r="-132544" b="-987952"/>
                          </a:stretch>
                        </a:blipFill>
                      </a:tcPr>
                    </a:tc>
                    <a:tc>
                      <a:txBody>
                        <a:bodyPr/>
                        <a:lstStyle/>
                        <a:p>
                          <a:pPr algn="ctr"/>
                          <a:r>
                            <a:rPr lang="en-IE" sz="2400" dirty="0" smtClean="0"/>
                            <a:t>2</a:t>
                          </a:r>
                          <a:endParaRPr lang="en-IE" sz="2400" dirty="0"/>
                        </a:p>
                      </a:txBody>
                      <a:tcPr anchor="ctr"/>
                    </a:tc>
                  </a:tr>
                  <a:tr h="778574">
                    <a:tc>
                      <a:txBody>
                        <a:bodyPr/>
                        <a:lstStyle/>
                        <a:p>
                          <a:pPr algn="ctr"/>
                          <a:r>
                            <a:rPr lang="en-IE" sz="2000" dirty="0" smtClean="0"/>
                            <a:t>(2)</a:t>
                          </a:r>
                          <a:endParaRPr lang="en-IE" sz="2000" dirty="0"/>
                        </a:p>
                      </a:txBody>
                      <a:tcPr anchor="ctr"/>
                    </a:tc>
                    <a:tc>
                      <a:txBody>
                        <a:bodyPr/>
                        <a:lstStyle/>
                        <a:p>
                          <a:endParaRPr lang="en-US"/>
                        </a:p>
                      </a:txBody>
                      <a:tcPr anchor="ctr">
                        <a:blipFill rotWithShape="1">
                          <a:blip r:embed="rId4"/>
                          <a:stretch>
                            <a:fillRect l="-31953" t="-140157" r="-132544" b="-545669"/>
                          </a:stretch>
                        </a:blipFill>
                      </a:tcPr>
                    </a:tc>
                    <a:tc>
                      <a:txBody>
                        <a:bodyPr/>
                        <a:lstStyle/>
                        <a:p>
                          <a:endParaRPr lang="en-US"/>
                        </a:p>
                      </a:txBody>
                      <a:tcPr anchor="ctr">
                        <a:blipFill rotWithShape="1">
                          <a:blip r:embed="rId4"/>
                          <a:stretch>
                            <a:fillRect l="-99554" t="-140157" b="-545669"/>
                          </a:stretch>
                        </a:blipFill>
                      </a:tcPr>
                    </a:tc>
                  </a:tr>
                  <a:tr h="778574">
                    <a:tc>
                      <a:txBody>
                        <a:bodyPr/>
                        <a:lstStyle/>
                        <a:p>
                          <a:pPr algn="ctr"/>
                          <a:r>
                            <a:rPr lang="en-IE" sz="2000" b="0" i="0" dirty="0" smtClean="0"/>
                            <a:t>(3)</a:t>
                          </a:r>
                          <a:endParaRPr lang="en-IE" sz="2000" b="0" i="0" dirty="0"/>
                        </a:p>
                      </a:txBody>
                      <a:tcPr anchor="ctr"/>
                    </a:tc>
                    <a:tc>
                      <a:txBody>
                        <a:bodyPr/>
                        <a:lstStyle/>
                        <a:p>
                          <a:endParaRPr lang="en-US"/>
                        </a:p>
                      </a:txBody>
                      <a:tcPr anchor="ctr">
                        <a:blipFill rotWithShape="1">
                          <a:blip r:embed="rId4"/>
                          <a:stretch>
                            <a:fillRect l="-31953" t="-238281" r="-132544" b="-441406"/>
                          </a:stretch>
                        </a:blipFill>
                      </a:tcPr>
                    </a:tc>
                    <a:tc>
                      <a:txBody>
                        <a:bodyPr/>
                        <a:lstStyle/>
                        <a:p>
                          <a:endParaRPr lang="en-US"/>
                        </a:p>
                      </a:txBody>
                      <a:tcPr anchor="ctr">
                        <a:blipFill rotWithShape="1">
                          <a:blip r:embed="rId4"/>
                          <a:stretch>
                            <a:fillRect l="-99554" t="-238281" b="-441406"/>
                          </a:stretch>
                        </a:blipFill>
                      </a:tcPr>
                    </a:tc>
                  </a:tr>
                  <a:tr h="786003">
                    <a:tc>
                      <a:txBody>
                        <a:bodyPr/>
                        <a:lstStyle/>
                        <a:p>
                          <a:pPr algn="ctr"/>
                          <a:r>
                            <a:rPr lang="en-IE" sz="2000" dirty="0" smtClean="0"/>
                            <a:t>(4)</a:t>
                          </a:r>
                          <a:endParaRPr lang="en-IE" sz="2000" dirty="0"/>
                        </a:p>
                      </a:txBody>
                      <a:tcPr anchor="ctr"/>
                    </a:tc>
                    <a:tc>
                      <a:txBody>
                        <a:bodyPr/>
                        <a:lstStyle/>
                        <a:p>
                          <a:endParaRPr lang="en-US"/>
                        </a:p>
                      </a:txBody>
                      <a:tcPr anchor="ctr">
                        <a:blipFill rotWithShape="1">
                          <a:blip r:embed="rId4"/>
                          <a:stretch>
                            <a:fillRect l="-31953" t="-335659" r="-132544" b="-337984"/>
                          </a:stretch>
                        </a:blipFill>
                      </a:tcPr>
                    </a:tc>
                    <a:tc>
                      <a:txBody>
                        <a:bodyPr/>
                        <a:lstStyle/>
                        <a:p>
                          <a:endParaRPr lang="en-US"/>
                        </a:p>
                      </a:txBody>
                      <a:tcPr anchor="ctr">
                        <a:blipFill rotWithShape="1">
                          <a:blip r:embed="rId4"/>
                          <a:stretch>
                            <a:fillRect l="-99554" t="-335659" b="-337984"/>
                          </a:stretch>
                        </a:blipFill>
                      </a:tcPr>
                    </a:tc>
                  </a:tr>
                  <a:tr h="504000">
                    <a:tc>
                      <a:txBody>
                        <a:bodyPr/>
                        <a:lstStyle/>
                        <a:p>
                          <a:pPr algn="ctr"/>
                          <a:r>
                            <a:rPr lang="en-IE" sz="2400" dirty="0" smtClean="0"/>
                            <a:t>(5)</a:t>
                          </a:r>
                          <a:endParaRPr lang="en-IE" sz="2400" dirty="0" smtClean="0"/>
                        </a:p>
                      </a:txBody>
                      <a:tcPr marL="0" marR="0" marT="0" marB="0" anchor="ctr"/>
                    </a:tc>
                    <a:tc>
                      <a:txBody>
                        <a:bodyPr/>
                        <a:lstStyle/>
                        <a:p>
                          <a:endParaRPr lang="en-US"/>
                        </a:p>
                      </a:txBody>
                      <a:tcPr marL="0" marR="0" marT="0" marB="0" anchor="ctr">
                        <a:blipFill rotWithShape="1">
                          <a:blip r:embed="rId4"/>
                          <a:stretch>
                            <a:fillRect l="-31953" t="-685366" r="-132544" b="-431707"/>
                          </a:stretch>
                        </a:blipFill>
                      </a:tcPr>
                    </a:tc>
                    <a:tc>
                      <a:txBody>
                        <a:bodyPr/>
                        <a:lstStyle/>
                        <a:p>
                          <a:endParaRPr lang="en-US"/>
                        </a:p>
                      </a:txBody>
                      <a:tcPr marL="0" marR="0" marT="0" marB="0" anchor="ctr">
                        <a:blipFill rotWithShape="1">
                          <a:blip r:embed="rId4"/>
                          <a:stretch>
                            <a:fillRect l="-99554" t="-685366" b="-431707"/>
                          </a:stretch>
                        </a:blipFill>
                      </a:tcPr>
                    </a:tc>
                  </a:tr>
                  <a:tr h="504000">
                    <a:tc>
                      <a:txBody>
                        <a:bodyPr/>
                        <a:lstStyle/>
                        <a:p>
                          <a:pPr algn="ctr"/>
                          <a:r>
                            <a:rPr lang="en-IE" sz="2400" dirty="0" smtClean="0"/>
                            <a:t>(6)</a:t>
                          </a:r>
                          <a:endParaRPr lang="en-IE" sz="2400" dirty="0"/>
                        </a:p>
                      </a:txBody>
                      <a:tcPr marL="0" marR="0" marT="0" marB="0" anchor="ctr"/>
                    </a:tc>
                    <a:tc>
                      <a:txBody>
                        <a:bodyPr/>
                        <a:lstStyle/>
                        <a:p>
                          <a:endParaRPr lang="en-US"/>
                        </a:p>
                      </a:txBody>
                      <a:tcPr marL="0" marR="0" marT="0" marB="0" anchor="ctr">
                        <a:blipFill rotWithShape="1">
                          <a:blip r:embed="rId4"/>
                          <a:stretch>
                            <a:fillRect l="-31953" t="-775904" r="-132544" b="-326506"/>
                          </a:stretch>
                        </a:blipFill>
                      </a:tcPr>
                    </a:tc>
                    <a:tc>
                      <a:txBody>
                        <a:bodyPr/>
                        <a:lstStyle/>
                        <a:p>
                          <a:endParaRPr lang="en-US"/>
                        </a:p>
                      </a:txBody>
                      <a:tcPr marL="0" marR="0" marT="0" marB="0" anchor="ctr">
                        <a:blipFill rotWithShape="1">
                          <a:blip r:embed="rId4"/>
                          <a:stretch>
                            <a:fillRect l="-99554" t="-775904" b="-326506"/>
                          </a:stretch>
                        </a:blipFill>
                      </a:tcPr>
                    </a:tc>
                  </a:tr>
                  <a:tr h="504000">
                    <a:tc>
                      <a:txBody>
                        <a:bodyPr/>
                        <a:lstStyle/>
                        <a:p>
                          <a:pPr algn="ctr"/>
                          <a:r>
                            <a:rPr lang="en-IE" sz="2400" dirty="0" smtClean="0"/>
                            <a:t>(7)</a:t>
                          </a:r>
                          <a:endParaRPr lang="en-IE" sz="2400" dirty="0"/>
                        </a:p>
                      </a:txBody>
                      <a:tcPr marL="0" marR="0" marT="0" marB="0" anchor="ctr"/>
                    </a:tc>
                    <a:tc>
                      <a:txBody>
                        <a:bodyPr/>
                        <a:lstStyle/>
                        <a:p>
                          <a:endParaRPr lang="en-US"/>
                        </a:p>
                      </a:txBody>
                      <a:tcPr marL="0" marR="0" marT="0" marB="0" anchor="ctr">
                        <a:blipFill rotWithShape="1">
                          <a:blip r:embed="rId4"/>
                          <a:stretch>
                            <a:fillRect l="-31953" t="-875904" r="-132544" b="-226506"/>
                          </a:stretch>
                        </a:blipFill>
                      </a:tcPr>
                    </a:tc>
                    <a:tc>
                      <a:txBody>
                        <a:bodyPr/>
                        <a:lstStyle/>
                        <a:p>
                          <a:pPr algn="ctr"/>
                          <a:endParaRPr lang="en-IE" sz="2400" dirty="0"/>
                        </a:p>
                      </a:txBody>
                      <a:tcPr marL="0" marR="0" marT="0" marB="0" anchor="ctr"/>
                    </a:tc>
                  </a:tr>
                  <a:tr h="504000">
                    <a:tc>
                      <a:txBody>
                        <a:bodyPr/>
                        <a:lstStyle/>
                        <a:p>
                          <a:pPr algn="ctr"/>
                          <a:r>
                            <a:rPr lang="en-IE" sz="2400" dirty="0" smtClean="0"/>
                            <a:t>(8)</a:t>
                          </a:r>
                          <a:endParaRPr lang="en-IE" sz="2400" dirty="0"/>
                        </a:p>
                      </a:txBody>
                      <a:tcPr marL="0" marR="0" marT="0" marB="0" anchor="ctr"/>
                    </a:tc>
                    <a:tc>
                      <a:txBody>
                        <a:bodyPr/>
                        <a:lstStyle/>
                        <a:p>
                          <a:endParaRPr lang="en-US"/>
                        </a:p>
                      </a:txBody>
                      <a:tcPr marL="0" marR="0" marT="0" marB="0" anchor="ctr">
                        <a:blipFill rotWithShape="1">
                          <a:blip r:embed="rId4"/>
                          <a:stretch>
                            <a:fillRect l="-31953" t="-987805" r="-132544" b="-129268"/>
                          </a:stretch>
                        </a:blipFill>
                      </a:tcPr>
                    </a:tc>
                    <a:tc>
                      <a:txBody>
                        <a:bodyPr/>
                        <a:lstStyle/>
                        <a:p>
                          <a:endParaRPr lang="en-US"/>
                        </a:p>
                      </a:txBody>
                      <a:tcPr marL="0" marR="0" marT="0" marB="0" anchor="ctr">
                        <a:blipFill rotWithShape="1">
                          <a:blip r:embed="rId4"/>
                          <a:stretch>
                            <a:fillRect l="-99554" t="-987805" b="-129268"/>
                          </a:stretch>
                        </a:blipFill>
                      </a:tcPr>
                    </a:tc>
                  </a:tr>
                  <a:tr h="504000">
                    <a:tc>
                      <a:txBody>
                        <a:bodyPr/>
                        <a:lstStyle/>
                        <a:p>
                          <a:pPr algn="ctr"/>
                          <a:r>
                            <a:rPr lang="en-IE" sz="2400" dirty="0" smtClean="0"/>
                            <a:t>(9)</a:t>
                          </a:r>
                          <a:endParaRPr lang="en-IE" sz="2400" dirty="0"/>
                        </a:p>
                      </a:txBody>
                      <a:tcPr marL="0" marR="0" marT="0" marB="0" anchor="ctr"/>
                    </a:tc>
                    <a:tc>
                      <a:txBody>
                        <a:bodyPr/>
                        <a:lstStyle/>
                        <a:p>
                          <a:endParaRPr lang="en-US"/>
                        </a:p>
                      </a:txBody>
                      <a:tcPr marL="0" marR="0" marT="0" marB="0" anchor="ctr">
                        <a:blipFill rotWithShape="1">
                          <a:blip r:embed="rId4"/>
                          <a:stretch>
                            <a:fillRect l="-31953" t="-1074699" r="-132544" b="-27711"/>
                          </a:stretch>
                        </a:blipFill>
                      </a:tcPr>
                    </a:tc>
                    <a:tc>
                      <a:txBody>
                        <a:bodyPr/>
                        <a:lstStyle/>
                        <a:p>
                          <a:endParaRPr lang="en-US"/>
                        </a:p>
                      </a:txBody>
                      <a:tcPr marL="0" marR="0" marT="0" marB="0" anchor="ctr">
                        <a:blipFill rotWithShape="1">
                          <a:blip r:embed="rId4"/>
                          <a:stretch>
                            <a:fillRect l="-99554" t="-1074699" b="-27711"/>
                          </a:stretch>
                        </a:blipFill>
                      </a:tcPr>
                    </a:tc>
                  </a:tr>
                </a:tbl>
              </a:graphicData>
            </a:graphic>
          </p:graphicFrame>
        </mc:Fallback>
      </mc:AlternateContent>
      <p:grpSp>
        <p:nvGrpSpPr>
          <p:cNvPr id="6" name="Group 5"/>
          <p:cNvGrpSpPr/>
          <p:nvPr/>
        </p:nvGrpSpPr>
        <p:grpSpPr>
          <a:xfrm>
            <a:off x="5740574" y="2525498"/>
            <a:ext cx="1465584" cy="684000"/>
            <a:chOff x="3614056" y="2192399"/>
            <a:chExt cx="1465584" cy="1855053"/>
          </a:xfrm>
        </p:grpSpPr>
        <p:sp>
          <p:nvSpPr>
            <p:cNvPr id="7" name="TextBox 6"/>
            <p:cNvSpPr txBox="1"/>
            <p:nvPr/>
          </p:nvSpPr>
          <p:spPr>
            <a:xfrm>
              <a:off x="3614056" y="2192399"/>
              <a:ext cx="957943" cy="1855053"/>
            </a:xfrm>
            <a:prstGeom prst="rect">
              <a:avLst/>
            </a:prstGeom>
            <a:solidFill>
              <a:srgbClr val="D0D3EB"/>
            </a:solidFill>
          </p:spPr>
          <p:txBody>
            <a:bodyPr wrap="square" rtlCol="0">
              <a:spAutoFit/>
            </a:bodyPr>
            <a:lstStyle/>
            <a:p>
              <a:endParaRPr lang="en-IE" sz="2400" dirty="0" smtClean="0">
                <a:solidFill>
                  <a:prstClr val="black"/>
                </a:solidFill>
              </a:endParaRPr>
            </a:p>
            <a:p>
              <a:endParaRPr lang="en-IE" sz="2400" dirty="0">
                <a:solidFill>
                  <a:prstClr val="black"/>
                </a:solidFill>
              </a:endParaRPr>
            </a:p>
            <a:p>
              <a:endParaRPr lang="en-IE" sz="2400" dirty="0" smtClean="0">
                <a:solidFill>
                  <a:prstClr val="black"/>
                </a:solidFill>
              </a:endParaRPr>
            </a:p>
            <a:p>
              <a:endParaRPr lang="en-IE" sz="2400" dirty="0" smtClean="0">
                <a:solidFill>
                  <a:prstClr val="black"/>
                </a:solidFill>
              </a:endParaRPr>
            </a:p>
          </p:txBody>
        </p:sp>
        <mc:AlternateContent xmlns:mc="http://schemas.openxmlformats.org/markup-compatibility/2006" xmlns:a14="http://schemas.microsoft.com/office/drawing/2010/main">
          <mc:Choice Requires="a14">
            <p:sp>
              <p:nvSpPr>
                <p:cNvPr id="8" name="TextBox 7"/>
                <p:cNvSpPr txBox="1"/>
                <p:nvPr/>
              </p:nvSpPr>
              <p:spPr>
                <a:xfrm>
                  <a:off x="3787870" y="2390614"/>
                  <a:ext cx="1291770" cy="562124"/>
                </a:xfrm>
                <a:prstGeom prst="rect">
                  <a:avLst/>
                </a:prstGeom>
                <a:noFill/>
              </p:spPr>
              <p:txBody>
                <a:bodyPr wrap="square" rtlCol="0">
                  <a:spAutoFit/>
                </a:bodyPr>
                <a:lstStyle/>
                <a:p>
                  <a:r>
                    <a:rPr lang="en-IE" sz="2400" dirty="0">
                      <a:solidFill>
                        <a:prstClr val="black"/>
                      </a:solidFill>
                    </a:rPr>
                    <a:t>0</a:t>
                  </a:r>
                  <a:r>
                    <a:rPr lang="en-IE" sz="2400" dirty="0" smtClean="0">
                      <a:solidFill>
                        <a:prstClr val="black"/>
                      </a:solidFill>
                    </a:rPr>
                    <a:t>.</a:t>
                  </a:r>
                  <a14:m>
                    <m:oMath xmlns:m="http://schemas.openxmlformats.org/officeDocument/2006/math">
                      <m:acc>
                        <m:accPr>
                          <m:chr m:val="̇"/>
                          <m:ctrlPr>
                            <a:rPr lang="en-IE" sz="2400" i="1" smtClean="0">
                              <a:solidFill>
                                <a:prstClr val="black"/>
                              </a:solidFill>
                              <a:latin typeface="Cambria Math"/>
                            </a:rPr>
                          </m:ctrlPr>
                        </m:accPr>
                        <m:e>
                          <m:r>
                            <a:rPr lang="en-IE" sz="2400" i="1" smtClean="0">
                              <a:solidFill>
                                <a:prstClr val="black"/>
                              </a:solidFill>
                              <a:latin typeface="Cambria Math"/>
                            </a:rPr>
                            <m:t>6</m:t>
                          </m:r>
                        </m:e>
                      </m:acc>
                    </m:oMath>
                  </a14:m>
                  <a:endParaRPr lang="en-IE" sz="2400" dirty="0" smtClean="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787870" y="2390613"/>
                  <a:ext cx="1291770" cy="539571"/>
                </a:xfrm>
                <a:prstGeom prst="rect">
                  <a:avLst/>
                </a:prstGeom>
                <a:blipFill rotWithShape="1">
                  <a:blip r:embed="rId5"/>
                  <a:stretch>
                    <a:fillRect l="-9434" t="-10667" b="-53333"/>
                  </a:stretch>
                </a:blipFill>
              </p:spPr>
              <p:txBody>
                <a:bodyPr/>
                <a:lstStyle/>
                <a:p>
                  <a:r>
                    <a:rPr lang="en-IE">
                      <a:noFill/>
                    </a:rPr>
                    <a:t> </a:t>
                  </a:r>
                </a:p>
              </p:txBody>
            </p:sp>
          </mc:Fallback>
        </mc:AlternateContent>
      </p:grpSp>
      <p:grpSp>
        <p:nvGrpSpPr>
          <p:cNvPr id="9" name="Group 8"/>
          <p:cNvGrpSpPr/>
          <p:nvPr/>
        </p:nvGrpSpPr>
        <p:grpSpPr>
          <a:xfrm>
            <a:off x="5697498" y="3262050"/>
            <a:ext cx="1480097" cy="720000"/>
            <a:chOff x="3556001" y="3169608"/>
            <a:chExt cx="1480097" cy="1855053"/>
          </a:xfrm>
        </p:grpSpPr>
        <p:sp>
          <p:nvSpPr>
            <p:cNvPr id="10" name="TextBox 9"/>
            <p:cNvSpPr txBox="1"/>
            <p:nvPr/>
          </p:nvSpPr>
          <p:spPr>
            <a:xfrm>
              <a:off x="3556001" y="3169608"/>
              <a:ext cx="957943" cy="1855053"/>
            </a:xfrm>
            <a:prstGeom prst="rect">
              <a:avLst/>
            </a:prstGeom>
            <a:solidFill>
              <a:srgbClr val="E9EBF5"/>
            </a:solidFill>
          </p:spPr>
          <p:txBody>
            <a:bodyPr wrap="square" rtlCol="0">
              <a:spAutoFit/>
            </a:bodyPr>
            <a:lstStyle/>
            <a:p>
              <a:endParaRPr lang="en-IE" sz="2400" dirty="0" smtClean="0">
                <a:solidFill>
                  <a:prstClr val="black"/>
                </a:solidFill>
              </a:endParaRPr>
            </a:p>
            <a:p>
              <a:endParaRPr lang="en-IE" sz="2400" dirty="0">
                <a:solidFill>
                  <a:prstClr val="black"/>
                </a:solidFill>
              </a:endParaRPr>
            </a:p>
            <a:p>
              <a:endParaRPr lang="en-IE" sz="2400" dirty="0" smtClean="0">
                <a:solidFill>
                  <a:prstClr val="black"/>
                </a:solidFill>
              </a:endParaRPr>
            </a:p>
            <a:p>
              <a:endParaRPr lang="en-IE" sz="2400" dirty="0" smtClean="0">
                <a:solidFill>
                  <a:prstClr val="black"/>
                </a:solidFill>
              </a:endParaRPr>
            </a:p>
          </p:txBody>
        </p:sp>
        <mc:AlternateContent xmlns:mc="http://schemas.openxmlformats.org/markup-compatibility/2006" xmlns:a14="http://schemas.microsoft.com/office/drawing/2010/main">
          <mc:Choice Requires="a14">
            <p:sp>
              <p:nvSpPr>
                <p:cNvPr id="11" name="TextBox 10"/>
                <p:cNvSpPr txBox="1"/>
                <p:nvPr/>
              </p:nvSpPr>
              <p:spPr>
                <a:xfrm>
                  <a:off x="3744328" y="3460548"/>
                  <a:ext cx="1291770" cy="562124"/>
                </a:xfrm>
                <a:prstGeom prst="rect">
                  <a:avLst/>
                </a:prstGeom>
                <a:noFill/>
              </p:spPr>
              <p:txBody>
                <a:bodyPr wrap="square" rtlCol="0">
                  <a:spAutoFit/>
                </a:bodyPr>
                <a:lstStyle/>
                <a:p>
                  <a:r>
                    <a:rPr lang="en-IE" sz="2400" dirty="0" smtClean="0">
                      <a:solidFill>
                        <a:prstClr val="black"/>
                      </a:solidFill>
                    </a:rPr>
                    <a:t>0.8</a:t>
                  </a:r>
                  <a14:m>
                    <m:oMath xmlns:m="http://schemas.openxmlformats.org/officeDocument/2006/math">
                      <m:acc>
                        <m:accPr>
                          <m:chr m:val="̇"/>
                          <m:ctrlPr>
                            <a:rPr lang="en-IE" sz="2400" i="1" smtClean="0">
                              <a:solidFill>
                                <a:prstClr val="black"/>
                              </a:solidFill>
                              <a:latin typeface="Cambria Math"/>
                            </a:rPr>
                          </m:ctrlPr>
                        </m:accPr>
                        <m:e>
                          <m:r>
                            <a:rPr lang="en-IE" sz="2400" i="1" smtClean="0">
                              <a:solidFill>
                                <a:prstClr val="black"/>
                              </a:solidFill>
                              <a:latin typeface="Cambria Math"/>
                            </a:rPr>
                            <m:t>3</m:t>
                          </m:r>
                        </m:e>
                      </m:acc>
                    </m:oMath>
                  </a14:m>
                  <a:endParaRPr lang="en-IE" sz="2400" dirty="0" smtClean="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744328" y="3460548"/>
                  <a:ext cx="1291770" cy="539571"/>
                </a:xfrm>
                <a:prstGeom prst="rect">
                  <a:avLst/>
                </a:prstGeom>
                <a:blipFill rotWithShape="1">
                  <a:blip r:embed="rId6"/>
                  <a:stretch>
                    <a:fillRect l="-9434" t="-10811" b="-55405"/>
                  </a:stretch>
                </a:blipFill>
              </p:spPr>
              <p:txBody>
                <a:bodyPr/>
                <a:lstStyle/>
                <a:p>
                  <a:r>
                    <a:rPr lang="en-IE">
                      <a:noFill/>
                    </a:rPr>
                    <a:t> </a:t>
                  </a:r>
                </a:p>
              </p:txBody>
            </p:sp>
          </mc:Fallback>
        </mc:AlternateContent>
      </p:grpSp>
      <p:sp>
        <p:nvSpPr>
          <p:cNvPr id="15" name="TextBox 14"/>
          <p:cNvSpPr txBox="1"/>
          <p:nvPr/>
        </p:nvSpPr>
        <p:spPr>
          <a:xfrm>
            <a:off x="4239338" y="5556113"/>
            <a:ext cx="2994303" cy="461665"/>
          </a:xfrm>
          <a:prstGeom prst="rect">
            <a:avLst/>
          </a:prstGeom>
          <a:solidFill>
            <a:srgbClr val="E9EBF5"/>
          </a:solidFill>
        </p:spPr>
        <p:txBody>
          <a:bodyPr wrap="square" rtlCol="0">
            <a:spAutoFit/>
          </a:bodyPr>
          <a:lstStyle/>
          <a:p>
            <a:r>
              <a:rPr lang="en-IE" sz="2400" dirty="0" smtClean="0">
                <a:solidFill>
                  <a:prstClr val="black"/>
                </a:solidFill>
              </a:rPr>
              <a:t>3.141592654….</a:t>
            </a:r>
          </a:p>
        </p:txBody>
      </p:sp>
      <p:sp>
        <p:nvSpPr>
          <p:cNvPr id="21" name="TextBox 20"/>
          <p:cNvSpPr txBox="1"/>
          <p:nvPr/>
        </p:nvSpPr>
        <p:spPr>
          <a:xfrm>
            <a:off x="4239338" y="4030282"/>
            <a:ext cx="2365620" cy="461665"/>
          </a:xfrm>
          <a:prstGeom prst="rect">
            <a:avLst/>
          </a:prstGeom>
          <a:solidFill>
            <a:srgbClr val="D0D3EB"/>
          </a:solidFill>
        </p:spPr>
        <p:txBody>
          <a:bodyPr wrap="square" rtlCol="0">
            <a:spAutoFit/>
          </a:bodyPr>
          <a:lstStyle/>
          <a:p>
            <a:r>
              <a:rPr lang="en-IE" sz="2400" dirty="0" smtClean="0">
                <a:solidFill>
                  <a:prstClr val="black"/>
                </a:solidFill>
              </a:rPr>
              <a:t>1.414213562....</a:t>
            </a:r>
          </a:p>
        </p:txBody>
      </p:sp>
      <p:sp>
        <p:nvSpPr>
          <p:cNvPr id="5" name="TextBox 4"/>
          <p:cNvSpPr txBox="1"/>
          <p:nvPr/>
        </p:nvSpPr>
        <p:spPr>
          <a:xfrm>
            <a:off x="4239338" y="4548358"/>
            <a:ext cx="2278563" cy="461665"/>
          </a:xfrm>
          <a:prstGeom prst="rect">
            <a:avLst/>
          </a:prstGeom>
          <a:solidFill>
            <a:srgbClr val="E9EBF5"/>
          </a:solidFill>
        </p:spPr>
        <p:txBody>
          <a:bodyPr wrap="square" rtlCol="0">
            <a:spAutoFit/>
          </a:bodyPr>
          <a:lstStyle/>
          <a:p>
            <a:r>
              <a:rPr lang="en-IE" sz="2400" dirty="0" smtClean="0">
                <a:solidFill>
                  <a:prstClr val="black"/>
                </a:solidFill>
              </a:rPr>
              <a:t>2.828427125….</a:t>
            </a:r>
          </a:p>
        </p:txBody>
      </p:sp>
      <mc:AlternateContent xmlns:mc="http://schemas.openxmlformats.org/markup-compatibility/2006" xmlns:a14="http://schemas.microsoft.com/office/drawing/2010/main">
        <mc:Choice Requires="a14">
          <p:sp>
            <p:nvSpPr>
              <p:cNvPr id="17" name="TextBox 16"/>
              <p:cNvSpPr txBox="1"/>
              <p:nvPr/>
            </p:nvSpPr>
            <p:spPr>
              <a:xfrm>
                <a:off x="4239338" y="4030282"/>
                <a:ext cx="3996000" cy="461665"/>
              </a:xfrm>
              <a:prstGeom prst="rect">
                <a:avLst/>
              </a:prstGeom>
              <a:solidFill>
                <a:srgbClr val="D0D3EB"/>
              </a:solidFill>
              <a:ln w="47625">
                <a:noFill/>
              </a:ln>
            </p:spPr>
            <p:txBody>
              <a:bodyPr wrap="square" rtlCol="0">
                <a:spAutoFit/>
              </a:bodyPr>
              <a:lstStyle/>
              <a:p>
                <a14:m>
                  <m:oMath xmlns:m="http://schemas.openxmlformats.org/officeDocument/2006/math">
                    <m:r>
                      <m:rPr>
                        <m:nor/>
                      </m:rPr>
                      <a:rPr lang="en-IE" sz="2400">
                        <a:solidFill>
                          <a:prstClr val="black"/>
                        </a:solidFill>
                      </a:rPr>
                      <m:t>1.41421356237</m:t>
                    </m:r>
                    <m:r>
                      <m:rPr>
                        <m:nor/>
                      </m:rPr>
                      <a:rPr lang="en-IE" sz="2400" smtClean="0">
                        <a:solidFill>
                          <a:prstClr val="black"/>
                        </a:solidFill>
                      </a:rPr>
                      <m:t>309504</m:t>
                    </m:r>
                  </m:oMath>
                </a14:m>
                <a:r>
                  <a:rPr lang="en-IE" sz="2400" dirty="0" smtClean="0">
                    <a:solidFill>
                      <a:prstClr val="black"/>
                    </a:solidFill>
                  </a:rPr>
                  <a:t>….</a:t>
                </a:r>
                <a:endParaRPr lang="en-IE" sz="2400" dirty="0">
                  <a:solidFill>
                    <a:prstClr val="black"/>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239338" y="4030282"/>
                <a:ext cx="3996000" cy="461665"/>
              </a:xfrm>
              <a:prstGeom prst="rect">
                <a:avLst/>
              </a:prstGeom>
              <a:blipFill rotWithShape="1">
                <a:blip r:embed="rId7"/>
                <a:stretch>
                  <a:fillRect l="-457" t="-10526" b="-28947"/>
                </a:stretch>
              </a:blipFill>
              <a:ln w="47625">
                <a:noFill/>
              </a:ln>
            </p:spPr>
            <p:txBody>
              <a:bodyPr/>
              <a:lstStyle/>
              <a:p>
                <a:r>
                  <a:rPr lang="en-IE">
                    <a:noFill/>
                  </a:rPr>
                  <a:t> </a:t>
                </a:r>
              </a:p>
            </p:txBody>
          </p:sp>
        </mc:Fallback>
      </mc:AlternateContent>
      <p:sp>
        <p:nvSpPr>
          <p:cNvPr id="18" name="TextBox 17"/>
          <p:cNvSpPr txBox="1"/>
          <p:nvPr/>
        </p:nvSpPr>
        <p:spPr>
          <a:xfrm>
            <a:off x="4239338" y="4548358"/>
            <a:ext cx="3937944" cy="461665"/>
          </a:xfrm>
          <a:prstGeom prst="rect">
            <a:avLst/>
          </a:prstGeom>
          <a:solidFill>
            <a:srgbClr val="E9EBF5"/>
          </a:solidFill>
        </p:spPr>
        <p:txBody>
          <a:bodyPr wrap="square" rtlCol="0">
            <a:spAutoFit/>
          </a:bodyPr>
          <a:lstStyle/>
          <a:p>
            <a:r>
              <a:rPr lang="en-IE" sz="2400" dirty="0" smtClean="0">
                <a:solidFill>
                  <a:prstClr val="black"/>
                </a:solidFill>
              </a:rPr>
              <a:t>2.82842712474619009….</a:t>
            </a:r>
          </a:p>
        </p:txBody>
      </p:sp>
      <p:sp>
        <p:nvSpPr>
          <p:cNvPr id="20" name="TextBox 19"/>
          <p:cNvSpPr txBox="1"/>
          <p:nvPr/>
        </p:nvSpPr>
        <p:spPr>
          <a:xfrm>
            <a:off x="4239338" y="5556113"/>
            <a:ext cx="4023711" cy="461665"/>
          </a:xfrm>
          <a:prstGeom prst="rect">
            <a:avLst/>
          </a:prstGeom>
          <a:solidFill>
            <a:srgbClr val="E9EBF5"/>
          </a:solidFill>
        </p:spPr>
        <p:txBody>
          <a:bodyPr wrap="square" rtlCol="0">
            <a:spAutoFit/>
          </a:bodyPr>
          <a:lstStyle/>
          <a:p>
            <a:r>
              <a:rPr lang="en-IE" sz="2400" dirty="0" smtClean="0">
                <a:solidFill>
                  <a:prstClr val="black"/>
                </a:solidFill>
              </a:rPr>
              <a:t>3.14159265358979323….</a:t>
            </a:r>
          </a:p>
        </p:txBody>
      </p:sp>
      <p:sp>
        <p:nvSpPr>
          <p:cNvPr id="19" name="TextBox 18"/>
          <p:cNvSpPr txBox="1"/>
          <p:nvPr/>
        </p:nvSpPr>
        <p:spPr>
          <a:xfrm>
            <a:off x="4239338" y="6054123"/>
            <a:ext cx="2611900" cy="461665"/>
          </a:xfrm>
          <a:prstGeom prst="rect">
            <a:avLst/>
          </a:prstGeom>
          <a:solidFill>
            <a:srgbClr val="D0D3EB"/>
          </a:solidFill>
          <a:ln w="47625">
            <a:noFill/>
          </a:ln>
        </p:spPr>
        <p:txBody>
          <a:bodyPr wrap="square" rtlCol="0">
            <a:spAutoFit/>
          </a:bodyPr>
          <a:lstStyle/>
          <a:p>
            <a:r>
              <a:rPr lang="en-IE" sz="2400" dirty="0" smtClean="0">
                <a:solidFill>
                  <a:prstClr val="black"/>
                </a:solidFill>
              </a:rPr>
              <a:t>-0.4142135624…</a:t>
            </a:r>
            <a:endParaRPr lang="en-IE" sz="2400" dirty="0">
              <a:solidFill>
                <a:prstClr val="black"/>
              </a:solidFill>
            </a:endParaRPr>
          </a:p>
        </p:txBody>
      </p:sp>
      <p:sp>
        <p:nvSpPr>
          <p:cNvPr id="16" name="TextBox 15"/>
          <p:cNvSpPr txBox="1"/>
          <p:nvPr/>
        </p:nvSpPr>
        <p:spPr>
          <a:xfrm>
            <a:off x="4239338" y="6047218"/>
            <a:ext cx="3996000" cy="461665"/>
          </a:xfrm>
          <a:prstGeom prst="rect">
            <a:avLst/>
          </a:prstGeom>
          <a:solidFill>
            <a:srgbClr val="D0D3EB"/>
          </a:solidFill>
          <a:ln w="47625">
            <a:noFill/>
          </a:ln>
        </p:spPr>
        <p:txBody>
          <a:bodyPr wrap="square" rtlCol="0">
            <a:spAutoFit/>
          </a:bodyPr>
          <a:lstStyle/>
          <a:p>
            <a:r>
              <a:rPr lang="en-IE" sz="2400" dirty="0" smtClean="0">
                <a:solidFill>
                  <a:prstClr val="black"/>
                </a:solidFill>
              </a:rPr>
              <a:t>-0.41421356237497912.…</a:t>
            </a:r>
            <a:endParaRPr lang="en-IE" sz="2400" dirty="0">
              <a:solidFill>
                <a:prstClr val="black"/>
              </a:solidFill>
            </a:endParaRPr>
          </a:p>
        </p:txBody>
      </p:sp>
      <p:sp>
        <p:nvSpPr>
          <p:cNvPr id="24" name="Oval 23"/>
          <p:cNvSpPr/>
          <p:nvPr/>
        </p:nvSpPr>
        <p:spPr>
          <a:xfrm>
            <a:off x="5665271" y="1175655"/>
            <a:ext cx="1230756" cy="268450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grpSp>
        <p:nvGrpSpPr>
          <p:cNvPr id="13" name="Group 12"/>
          <p:cNvGrpSpPr/>
          <p:nvPr/>
        </p:nvGrpSpPr>
        <p:grpSpPr>
          <a:xfrm>
            <a:off x="6981372" y="2109338"/>
            <a:ext cx="1981466" cy="1015663"/>
            <a:chOff x="7024914" y="1949684"/>
            <a:chExt cx="1981466" cy="1015663"/>
          </a:xfrm>
        </p:grpSpPr>
        <p:sp>
          <p:nvSpPr>
            <p:cNvPr id="2" name="TextBox 1"/>
            <p:cNvSpPr txBox="1"/>
            <p:nvPr/>
          </p:nvSpPr>
          <p:spPr>
            <a:xfrm>
              <a:off x="7481539" y="1949684"/>
              <a:ext cx="1524841" cy="1015663"/>
            </a:xfrm>
            <a:prstGeom prst="rect">
              <a:avLst/>
            </a:prstGeom>
            <a:solidFill>
              <a:schemeClr val="accent3">
                <a:lumMod val="20000"/>
                <a:lumOff val="80000"/>
              </a:schemeClr>
            </a:solidFill>
            <a:ln w="60325">
              <a:solidFill>
                <a:srgbClr val="FF0000"/>
              </a:solidFill>
            </a:ln>
          </p:spPr>
          <p:txBody>
            <a:bodyPr wrap="none" rtlCol="0">
              <a:spAutoFit/>
            </a:bodyPr>
            <a:lstStyle/>
            <a:p>
              <a:pPr algn="ctr"/>
              <a:r>
                <a:rPr lang="en-IE" sz="2000" b="1" dirty="0" smtClean="0">
                  <a:solidFill>
                    <a:srgbClr val="00B050"/>
                  </a:solidFill>
                  <a:latin typeface="Cambria Math"/>
                </a:rPr>
                <a:t>Terminating</a:t>
              </a:r>
            </a:p>
            <a:p>
              <a:pPr algn="ctr"/>
              <a:r>
                <a:rPr lang="en-IE" sz="2000" b="1" dirty="0" smtClean="0">
                  <a:solidFill>
                    <a:srgbClr val="00B050"/>
                  </a:solidFill>
                  <a:latin typeface="Cambria Math"/>
                </a:rPr>
                <a:t>Or</a:t>
              </a:r>
            </a:p>
            <a:p>
              <a:pPr algn="ctr"/>
              <a:r>
                <a:rPr lang="en-IE" sz="2000" b="1" dirty="0" smtClean="0">
                  <a:solidFill>
                    <a:srgbClr val="00B050"/>
                  </a:solidFill>
                  <a:latin typeface="Cambria Math"/>
                </a:rPr>
                <a:t>Recurring</a:t>
              </a:r>
            </a:p>
          </p:txBody>
        </p:sp>
        <p:cxnSp>
          <p:nvCxnSpPr>
            <p:cNvPr id="12" name="Straight Arrow Connector 11"/>
            <p:cNvCxnSpPr/>
            <p:nvPr/>
          </p:nvCxnSpPr>
          <p:spPr bwMode="auto">
            <a:xfrm flipH="1">
              <a:off x="7024914" y="2457515"/>
              <a:ext cx="456626" cy="1"/>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p:sp>
        <p:nvSpPr>
          <p:cNvPr id="37" name="TextBox 36"/>
          <p:cNvSpPr txBox="1"/>
          <p:nvPr/>
        </p:nvSpPr>
        <p:spPr>
          <a:xfrm>
            <a:off x="5358170" y="5045675"/>
            <a:ext cx="2011030" cy="461665"/>
          </a:xfrm>
          <a:prstGeom prst="rect">
            <a:avLst/>
          </a:prstGeom>
          <a:solidFill>
            <a:srgbClr val="D0D3EB"/>
          </a:solidFill>
          <a:ln w="47625">
            <a:noFill/>
          </a:ln>
        </p:spPr>
        <p:txBody>
          <a:bodyPr wrap="square" rtlCol="0">
            <a:spAutoFit/>
          </a:bodyPr>
          <a:lstStyle/>
          <a:p>
            <a:r>
              <a:rPr lang="en-IE" sz="2400" dirty="0" smtClean="0">
                <a:solidFill>
                  <a:prstClr val="black"/>
                </a:solidFill>
              </a:rPr>
              <a:t>1.709975947</a:t>
            </a:r>
          </a:p>
        </p:txBody>
      </p:sp>
      <p:sp>
        <p:nvSpPr>
          <p:cNvPr id="38" name="TextBox 37"/>
          <p:cNvSpPr txBox="1"/>
          <p:nvPr/>
        </p:nvSpPr>
        <p:spPr>
          <a:xfrm>
            <a:off x="4239338" y="5045675"/>
            <a:ext cx="2261626" cy="396000"/>
          </a:xfrm>
          <a:prstGeom prst="rect">
            <a:avLst/>
          </a:prstGeom>
          <a:solidFill>
            <a:srgbClr val="D0D3EB"/>
          </a:solidFill>
          <a:ln w="47625">
            <a:noFill/>
          </a:ln>
        </p:spPr>
        <p:txBody>
          <a:bodyPr wrap="square" rtlCol="0">
            <a:spAutoFit/>
          </a:bodyPr>
          <a:lstStyle/>
          <a:p>
            <a:r>
              <a:rPr lang="en-IE" sz="2400" dirty="0" smtClean="0">
                <a:solidFill>
                  <a:prstClr val="black"/>
                </a:solidFill>
              </a:rPr>
              <a:t>1.709975947….</a:t>
            </a:r>
          </a:p>
        </p:txBody>
      </p:sp>
      <p:sp>
        <p:nvSpPr>
          <p:cNvPr id="23" name="TextBox 22"/>
          <p:cNvSpPr txBox="1"/>
          <p:nvPr/>
        </p:nvSpPr>
        <p:spPr>
          <a:xfrm>
            <a:off x="4239338" y="5045675"/>
            <a:ext cx="4072201" cy="461665"/>
          </a:xfrm>
          <a:prstGeom prst="rect">
            <a:avLst/>
          </a:prstGeom>
          <a:solidFill>
            <a:srgbClr val="D0D3EB"/>
          </a:solidFill>
          <a:ln w="47625">
            <a:noFill/>
          </a:ln>
        </p:spPr>
        <p:txBody>
          <a:bodyPr wrap="square" rtlCol="0">
            <a:spAutoFit/>
          </a:bodyPr>
          <a:lstStyle/>
          <a:p>
            <a:r>
              <a:rPr lang="en-IE" sz="2400" dirty="0" smtClean="0">
                <a:solidFill>
                  <a:prstClr val="black"/>
                </a:solidFill>
              </a:rPr>
              <a:t>1.70997594667669681….</a:t>
            </a:r>
            <a:endParaRPr lang="en-IE" sz="2400" dirty="0">
              <a:solidFill>
                <a:prstClr val="black"/>
              </a:solidFill>
            </a:endParaRPr>
          </a:p>
        </p:txBody>
      </p:sp>
      <p:grpSp>
        <p:nvGrpSpPr>
          <p:cNvPr id="25" name="Group 24"/>
          <p:cNvGrpSpPr/>
          <p:nvPr/>
        </p:nvGrpSpPr>
        <p:grpSpPr>
          <a:xfrm>
            <a:off x="6655441" y="4335208"/>
            <a:ext cx="2191284" cy="1938992"/>
            <a:chOff x="6017371" y="2520268"/>
            <a:chExt cx="3014095" cy="853185"/>
          </a:xfrm>
        </p:grpSpPr>
        <p:sp>
          <p:nvSpPr>
            <p:cNvPr id="26" name="TextBox 25"/>
            <p:cNvSpPr txBox="1"/>
            <p:nvPr/>
          </p:nvSpPr>
          <p:spPr>
            <a:xfrm>
              <a:off x="7009634" y="2520268"/>
              <a:ext cx="2021832" cy="853185"/>
            </a:xfrm>
            <a:prstGeom prst="rect">
              <a:avLst/>
            </a:prstGeom>
            <a:solidFill>
              <a:schemeClr val="accent3">
                <a:lumMod val="20000"/>
                <a:lumOff val="80000"/>
              </a:schemeClr>
            </a:solidFill>
            <a:ln w="60325">
              <a:solidFill>
                <a:srgbClr val="FF0000"/>
              </a:solidFill>
            </a:ln>
          </p:spPr>
          <p:txBody>
            <a:bodyPr wrap="square" rtlCol="0">
              <a:spAutoFit/>
            </a:bodyPr>
            <a:lstStyle/>
            <a:p>
              <a:pPr algn="ctr"/>
              <a:r>
                <a:rPr lang="en-IE" sz="2000" b="1" dirty="0" smtClean="0">
                  <a:solidFill>
                    <a:srgbClr val="00B050"/>
                  </a:solidFill>
                  <a:latin typeface="Cambria Math"/>
                </a:rPr>
                <a:t>Decimal expansion that can go on forever without recurring</a:t>
              </a:r>
            </a:p>
          </p:txBody>
        </p:sp>
        <p:cxnSp>
          <p:nvCxnSpPr>
            <p:cNvPr id="27" name="Straight Arrow Connector 26"/>
            <p:cNvCxnSpPr/>
            <p:nvPr/>
          </p:nvCxnSpPr>
          <p:spPr bwMode="auto">
            <a:xfrm flipH="1">
              <a:off x="6017371" y="2936483"/>
              <a:ext cx="866300" cy="1079"/>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p:sp>
        <p:nvSpPr>
          <p:cNvPr id="41" name="TextBox 40"/>
          <p:cNvSpPr txBox="1"/>
          <p:nvPr/>
        </p:nvSpPr>
        <p:spPr>
          <a:xfrm>
            <a:off x="7643370" y="1582052"/>
            <a:ext cx="1096389" cy="400110"/>
          </a:xfrm>
          <a:prstGeom prst="rect">
            <a:avLst/>
          </a:prstGeom>
          <a:solidFill>
            <a:schemeClr val="accent3">
              <a:lumMod val="20000"/>
              <a:lumOff val="80000"/>
            </a:schemeClr>
          </a:solidFill>
          <a:ln w="53975">
            <a:solidFill>
              <a:srgbClr val="FF0000"/>
            </a:solidFill>
          </a:ln>
        </p:spPr>
        <p:txBody>
          <a:bodyPr wrap="none" rtlCol="0">
            <a:spAutoFit/>
          </a:bodyPr>
          <a:lstStyle/>
          <a:p>
            <a:pPr algn="ctr"/>
            <a:r>
              <a:rPr lang="en-IE" sz="2000" b="1" dirty="0" smtClean="0">
                <a:solidFill>
                  <a:srgbClr val="00B050"/>
                </a:solidFill>
                <a:latin typeface="Cambria Math"/>
              </a:rPr>
              <a:t>Rational</a:t>
            </a:r>
          </a:p>
        </p:txBody>
      </p:sp>
      <p:sp>
        <p:nvSpPr>
          <p:cNvPr id="42" name="TextBox 41"/>
          <p:cNvSpPr txBox="1"/>
          <p:nvPr/>
        </p:nvSpPr>
        <p:spPr>
          <a:xfrm>
            <a:off x="7498196" y="3773667"/>
            <a:ext cx="1230273" cy="400110"/>
          </a:xfrm>
          <a:prstGeom prst="rect">
            <a:avLst/>
          </a:prstGeom>
          <a:solidFill>
            <a:schemeClr val="accent3">
              <a:lumMod val="20000"/>
              <a:lumOff val="80000"/>
            </a:schemeClr>
          </a:solidFill>
          <a:ln w="53975">
            <a:solidFill>
              <a:srgbClr val="FF0000"/>
            </a:solidFill>
          </a:ln>
        </p:spPr>
        <p:txBody>
          <a:bodyPr wrap="none" rtlCol="0">
            <a:spAutoFit/>
          </a:bodyPr>
          <a:lstStyle/>
          <a:p>
            <a:pPr algn="ctr"/>
            <a:r>
              <a:rPr lang="en-IE" sz="2000" b="1" dirty="0" smtClean="0">
                <a:solidFill>
                  <a:srgbClr val="00B050"/>
                </a:solidFill>
                <a:latin typeface="Cambria Math"/>
              </a:rPr>
              <a:t>Irrational</a:t>
            </a:r>
          </a:p>
        </p:txBody>
      </p:sp>
      <p:grpSp>
        <p:nvGrpSpPr>
          <p:cNvPr id="43" name="Group 42"/>
          <p:cNvGrpSpPr/>
          <p:nvPr/>
        </p:nvGrpSpPr>
        <p:grpSpPr>
          <a:xfrm>
            <a:off x="5914388" y="1752254"/>
            <a:ext cx="716724" cy="684000"/>
            <a:chOff x="3797220" y="3460547"/>
            <a:chExt cx="716724" cy="3700836"/>
          </a:xfrm>
        </p:grpSpPr>
        <p:sp>
          <p:nvSpPr>
            <p:cNvPr id="44" name="TextBox 43"/>
            <p:cNvSpPr txBox="1"/>
            <p:nvPr/>
          </p:nvSpPr>
          <p:spPr>
            <a:xfrm>
              <a:off x="3797220" y="3460547"/>
              <a:ext cx="716724" cy="3700836"/>
            </a:xfrm>
            <a:prstGeom prst="rect">
              <a:avLst/>
            </a:prstGeom>
            <a:solidFill>
              <a:srgbClr val="E9EBF5"/>
            </a:solidFill>
          </p:spPr>
          <p:txBody>
            <a:bodyPr wrap="square" rtlCol="0">
              <a:spAutoFit/>
            </a:bodyPr>
            <a:lstStyle/>
            <a:p>
              <a:endParaRPr lang="en-IE" sz="2400" dirty="0" smtClean="0">
                <a:solidFill>
                  <a:prstClr val="black"/>
                </a:solidFill>
              </a:endParaRPr>
            </a:p>
            <a:p>
              <a:endParaRPr lang="en-IE" sz="2400" dirty="0">
                <a:solidFill>
                  <a:prstClr val="black"/>
                </a:solidFill>
              </a:endParaRPr>
            </a:p>
            <a:p>
              <a:endParaRPr lang="en-IE" sz="2400" dirty="0" smtClean="0">
                <a:solidFill>
                  <a:prstClr val="black"/>
                </a:solidFill>
              </a:endParaRPr>
            </a:p>
            <a:p>
              <a:endParaRPr lang="en-IE" sz="2400" dirty="0" smtClean="0">
                <a:solidFill>
                  <a:prstClr val="black"/>
                </a:solidFill>
              </a:endParaRPr>
            </a:p>
          </p:txBody>
        </p:sp>
        <p:sp>
          <p:nvSpPr>
            <p:cNvPr id="45" name="TextBox 44"/>
            <p:cNvSpPr txBox="1"/>
            <p:nvPr/>
          </p:nvSpPr>
          <p:spPr>
            <a:xfrm>
              <a:off x="3802384" y="3460547"/>
              <a:ext cx="612158" cy="1088482"/>
            </a:xfrm>
            <a:prstGeom prst="rect">
              <a:avLst/>
            </a:prstGeom>
            <a:noFill/>
          </p:spPr>
          <p:txBody>
            <a:bodyPr wrap="square" rtlCol="0">
              <a:spAutoFit/>
            </a:bodyPr>
            <a:lstStyle/>
            <a:p>
              <a:r>
                <a:rPr lang="en-IE" sz="2400" dirty="0" smtClean="0">
                  <a:solidFill>
                    <a:prstClr val="black"/>
                  </a:solidFill>
                </a:rPr>
                <a:t>0.3</a:t>
              </a:r>
            </a:p>
          </p:txBody>
        </p:sp>
      </p:grpSp>
      <p:sp>
        <p:nvSpPr>
          <p:cNvPr id="46" name="Title 1"/>
          <p:cNvSpPr txBox="1">
            <a:spLocks/>
          </p:cNvSpPr>
          <p:nvPr/>
        </p:nvSpPr>
        <p:spPr bwMode="auto">
          <a:xfrm>
            <a:off x="159607" y="29028"/>
            <a:ext cx="8984393" cy="464457"/>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b="1">
                <a:solidFill>
                  <a:schemeClr val="tx1"/>
                </a:solidFill>
                <a:effectLst>
                  <a:outerShdw blurRad="38100" dist="38100" dir="2700000" algn="tl">
                    <a:srgbClr val="000000">
                      <a:alpha val="43137"/>
                    </a:srgbClr>
                  </a:outerShdw>
                </a:effectLst>
                <a:latin typeface="Century Gothic" pitchFamily="34" charset="0"/>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pPr algn="l"/>
            <a:r>
              <a:rPr lang="en-IE" u="sng" kern="0" dirty="0" smtClean="0">
                <a:solidFill>
                  <a:prstClr val="black"/>
                </a:solidFill>
              </a:rPr>
              <a:t>Student Activity 1</a:t>
            </a:r>
            <a:r>
              <a:rPr lang="en-IE" kern="0" dirty="0" smtClean="0">
                <a:solidFill>
                  <a:prstClr val="black"/>
                </a:solidFill>
              </a:rPr>
              <a:t>                                       </a:t>
            </a:r>
            <a:r>
              <a:rPr lang="en-IE" u="sng" kern="0" dirty="0" smtClean="0">
                <a:solidFill>
                  <a:prstClr val="black"/>
                </a:solidFill>
              </a:rPr>
              <a:t>Calculator Activity </a:t>
            </a:r>
            <a:endParaRPr lang="en-IE" u="sng" kern="0" dirty="0">
              <a:solidFill>
                <a:prstClr val="black"/>
              </a:solidFill>
            </a:endParaRPr>
          </a:p>
        </p:txBody>
      </p:sp>
      <p:sp>
        <p:nvSpPr>
          <p:cNvPr id="47" name="TextBox 46"/>
          <p:cNvSpPr txBox="1"/>
          <p:nvPr/>
        </p:nvSpPr>
        <p:spPr>
          <a:xfrm>
            <a:off x="4239338" y="5556113"/>
            <a:ext cx="2994303" cy="461665"/>
          </a:xfrm>
          <a:prstGeom prst="rect">
            <a:avLst/>
          </a:prstGeom>
          <a:solidFill>
            <a:srgbClr val="E9EBF5"/>
          </a:solidFill>
        </p:spPr>
        <p:txBody>
          <a:bodyPr wrap="square" rtlCol="0">
            <a:spAutoFit/>
          </a:bodyPr>
          <a:lstStyle/>
          <a:p>
            <a:r>
              <a:rPr lang="en-IE" sz="2400" dirty="0" smtClean="0">
                <a:solidFill>
                  <a:prstClr val="black"/>
                </a:solidFill>
              </a:rPr>
              <a:t>3.141592654….</a:t>
            </a:r>
          </a:p>
        </p:txBody>
      </p:sp>
      <p:sp>
        <p:nvSpPr>
          <p:cNvPr id="14" name="Rectangle 13"/>
          <p:cNvSpPr/>
          <p:nvPr/>
        </p:nvSpPr>
        <p:spPr bwMode="auto">
          <a:xfrm>
            <a:off x="4239338" y="4057665"/>
            <a:ext cx="2376000" cy="2513887"/>
          </a:xfrm>
          <a:prstGeom prst="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IE" sz="2400" smtClean="0">
              <a:solidFill>
                <a:prstClr val="black"/>
              </a:solidFill>
              <a:latin typeface="Times New Roman" pitchFamily="18" charset="0"/>
            </a:endParaRPr>
          </a:p>
        </p:txBody>
      </p:sp>
    </p:spTree>
    <p:extLst>
      <p:ext uri="{BB962C8B-B14F-4D97-AF65-F5344CB8AC3E}">
        <p14:creationId xmlns:p14="http://schemas.microsoft.com/office/powerpoint/2010/main" val="129845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par>
                          <p:cTn id="45" fill="hold">
                            <p:stCondLst>
                              <p:cond delay="1500"/>
                            </p:stCondLst>
                            <p:childTnLst>
                              <p:par>
                                <p:cTn id="46" presetID="10" presetClass="exit" presetSubtype="0" fill="hold" grpId="0" nodeType="afterEffect">
                                  <p:stCondLst>
                                    <p:cond delay="0"/>
                                  </p:stCondLst>
                                  <p:childTnLst>
                                    <p:animEffect transition="out" filter="fade">
                                      <p:cBhvr>
                                        <p:cTn id="47" dur="500"/>
                                        <p:tgtEl>
                                          <p:spTgt spid="37"/>
                                        </p:tgtEl>
                                      </p:cBhvr>
                                    </p:animEffect>
                                    <p:set>
                                      <p:cBhvr>
                                        <p:cTn id="48" dur="1" fill="hold">
                                          <p:stCondLst>
                                            <p:cond delay="499"/>
                                          </p:stCondLst>
                                        </p:cTn>
                                        <p:tgtEl>
                                          <p:spTgt spid="37"/>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25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par>
                          <p:cTn id="69" fill="hold">
                            <p:stCondLst>
                              <p:cond delay="1000"/>
                            </p:stCondLst>
                            <p:childTnLst>
                              <p:par>
                                <p:cTn id="70" presetID="10" presetClass="entr" presetSubtype="0"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par>
                          <p:cTn id="77" fill="hold">
                            <p:stCondLst>
                              <p:cond delay="2000"/>
                            </p:stCondLst>
                            <p:childTnLst>
                              <p:par>
                                <p:cTn id="78" presetID="10" presetClass="entr" presetSubtype="0"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23"/>
                                        </p:tgtEl>
                                      </p:cBhvr>
                                    </p:animEffect>
                                    <p:set>
                                      <p:cBhvr>
                                        <p:cTn id="91" dur="1" fill="hold">
                                          <p:stCondLst>
                                            <p:cond delay="499"/>
                                          </p:stCondLst>
                                        </p:cTn>
                                        <p:tgtEl>
                                          <p:spTgt spid="23"/>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0"/>
                                        </p:tgtEl>
                                      </p:cBhvr>
                                    </p:animEffect>
                                    <p:set>
                                      <p:cBhvr>
                                        <p:cTn id="94" dur="1" fill="hold">
                                          <p:stCondLst>
                                            <p:cond delay="499"/>
                                          </p:stCondLst>
                                        </p:cTn>
                                        <p:tgtEl>
                                          <p:spTgt spid="20"/>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6"/>
                                        </p:tgtEl>
                                      </p:cBhvr>
                                    </p:animEffect>
                                    <p:set>
                                      <p:cBhvr>
                                        <p:cTn id="97" dur="1" fill="hold">
                                          <p:stCondLst>
                                            <p:cond delay="499"/>
                                          </p:stCondLst>
                                        </p:cTn>
                                        <p:tgtEl>
                                          <p:spTgt spid="16"/>
                                        </p:tgtEl>
                                        <p:attrNameLst>
                                          <p:attrName>style.visibility</p:attrName>
                                        </p:attrNameLst>
                                      </p:cBhvr>
                                      <p:to>
                                        <p:strVal val="hidden"/>
                                      </p:to>
                                    </p:se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fade">
                                      <p:cBhvr>
                                        <p:cTn id="101" dur="500"/>
                                        <p:tgtEl>
                                          <p:spTgt spid="14"/>
                                        </p:tgtEl>
                                      </p:cBhvr>
                                    </p:animEffect>
                                  </p:childTnLst>
                                </p:cTn>
                              </p:par>
                            </p:childTnLst>
                          </p:cTn>
                        </p:par>
                        <p:par>
                          <p:cTn id="102" fill="hold">
                            <p:stCondLst>
                              <p:cond delay="1000"/>
                            </p:stCondLst>
                            <p:childTnLst>
                              <p:par>
                                <p:cTn id="103" presetID="10" presetClass="entr" presetSubtype="0"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500"/>
                                        <p:tgtEl>
                                          <p:spTgt spid="2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500"/>
                                        <p:tgtEl>
                                          <p:spTgt spid="42"/>
                                        </p:tgtEl>
                                      </p:cBhvr>
                                    </p:animEffec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fade">
                                      <p:cBhvr>
                                        <p:cTn id="11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21" grpId="0" animBg="1"/>
      <p:bldP spid="5" grpId="0" animBg="1"/>
      <p:bldP spid="17" grpId="0" animBg="1"/>
      <p:bldP spid="17" grpId="1" animBg="1"/>
      <p:bldP spid="18" grpId="0" animBg="1"/>
      <p:bldP spid="18" grpId="1" animBg="1"/>
      <p:bldP spid="20" grpId="0" animBg="1"/>
      <p:bldP spid="20" grpId="1" animBg="1"/>
      <p:bldP spid="19" grpId="0" animBg="1"/>
      <p:bldP spid="16" grpId="0" animBg="1"/>
      <p:bldP spid="16" grpId="1" animBg="1"/>
      <p:bldP spid="24" grpId="0" animBg="1"/>
      <p:bldP spid="37" grpId="0" animBg="1"/>
      <p:bldP spid="38" grpId="0" animBg="1"/>
      <p:bldP spid="23" grpId="0" animBg="1"/>
      <p:bldP spid="23" grpId="1" animBg="1"/>
      <p:bldP spid="41" grpId="0" animBg="1"/>
      <p:bldP spid="42" grpId="0" animBg="1"/>
      <p:bldP spid="47"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112060"/>
            <a:ext cx="8802965" cy="648000"/>
          </a:xfrm>
        </p:spPr>
        <p:txBody>
          <a:bodyPr/>
          <a:lstStyle/>
          <a:p>
            <a:r>
              <a:rPr lang="en-IE" dirty="0" smtClean="0"/>
              <a:t>What is a Surd?</a:t>
            </a:r>
            <a:endParaRPr lang="en-IE" dirty="0"/>
          </a:p>
        </p:txBody>
      </p:sp>
      <p:sp>
        <p:nvSpPr>
          <p:cNvPr id="4" name="Subtitle 5"/>
          <p:cNvSpPr txBox="1">
            <a:spLocks/>
          </p:cNvSpPr>
          <p:nvPr/>
        </p:nvSpPr>
        <p:spPr>
          <a:xfrm>
            <a:off x="2222448" y="1138724"/>
            <a:ext cx="4978400" cy="1125503"/>
          </a:xfrm>
          <a:prstGeom prst="rect">
            <a:avLst/>
          </a:prstGeom>
          <a:solidFill>
            <a:schemeClr val="accent3">
              <a:lumMod val="20000"/>
              <a:lumOff val="80000"/>
            </a:schemeClr>
          </a:solidFill>
          <a:ln w="57150">
            <a:solidFill>
              <a:schemeClr val="bg2">
                <a:lumMod val="50000"/>
              </a:schemeClr>
            </a:solidFill>
          </a:ln>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IE" sz="2800" kern="0" dirty="0" smtClean="0">
                <a:solidFill>
                  <a:prstClr val="black"/>
                </a:solidFill>
              </a:rPr>
              <a:t>A </a:t>
            </a:r>
            <a:r>
              <a:rPr lang="en-IE" sz="2800" b="1" u="sng" kern="0" dirty="0" smtClean="0">
                <a:solidFill>
                  <a:srgbClr val="FF0000"/>
                </a:solidFill>
              </a:rPr>
              <a:t>Surd  </a:t>
            </a:r>
            <a:r>
              <a:rPr lang="en-IE" sz="2800" kern="0" dirty="0" smtClean="0">
                <a:solidFill>
                  <a:prstClr val="black"/>
                </a:solidFill>
              </a:rPr>
              <a:t>is  an irrational number containing a root term. </a:t>
            </a:r>
            <a:endParaRPr lang="en-US" sz="2600" kern="0" dirty="0">
              <a:solidFill>
                <a:prstClr val="black"/>
              </a:solidFill>
            </a:endParaRPr>
          </a:p>
          <a:p>
            <a:pPr marL="0" indent="0" algn="ctr">
              <a:buFontTx/>
              <a:buNone/>
            </a:pPr>
            <a:r>
              <a:rPr lang="en-IE" sz="2400" kern="0" dirty="0" smtClean="0">
                <a:solidFill>
                  <a:prstClr val="black"/>
                </a:solidFill>
              </a:rPr>
              <a:t> </a:t>
            </a:r>
          </a:p>
        </p:txBody>
      </p:sp>
    </p:spTree>
    <p:extLst>
      <p:ext uri="{BB962C8B-B14F-4D97-AF65-F5344CB8AC3E}">
        <p14:creationId xmlns:p14="http://schemas.microsoft.com/office/powerpoint/2010/main" val="335744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155054535"/>
                  </p:ext>
                </p:extLst>
              </p:nvPr>
            </p:nvGraphicFramePr>
            <p:xfrm>
              <a:off x="701186" y="190603"/>
              <a:ext cx="7859489" cy="6665448"/>
            </p:xfrm>
            <a:graphic>
              <a:graphicData uri="http://schemas.openxmlformats.org/drawingml/2006/table">
                <a:tbl>
                  <a:tblPr firstRow="1" bandRow="1">
                    <a:tableStyleId>{5C22544A-7EE6-4342-B048-85BDC9FD1C3A}</a:tableStyleId>
                  </a:tblPr>
                  <a:tblGrid>
                    <a:gridCol w="1884359"/>
                    <a:gridCol w="2033752"/>
                    <a:gridCol w="1719266"/>
                    <a:gridCol w="2222112"/>
                  </a:tblGrid>
                  <a:tr h="432243">
                    <a:tc>
                      <a:txBody>
                        <a:bodyPr/>
                        <a:lstStyle/>
                        <a:p>
                          <a:pPr algn="ctr"/>
                          <a:r>
                            <a:rPr lang="en-IE" sz="2400" dirty="0" smtClean="0"/>
                            <a:t>Number</a:t>
                          </a:r>
                          <a:endParaRPr lang="en-IE" sz="2400" dirty="0"/>
                        </a:p>
                      </a:txBody>
                      <a:tcPr anchor="ctr"/>
                    </a:tc>
                    <a:tc>
                      <a:txBody>
                        <a:bodyPr/>
                        <a:lstStyle/>
                        <a:p>
                          <a:pPr algn="ctr"/>
                          <a:r>
                            <a:rPr lang="en-IE" sz="2400" dirty="0" smtClean="0"/>
                            <a:t>Calculator/ Decimals</a:t>
                          </a:r>
                          <a:endParaRPr lang="en-IE" sz="2400" dirty="0"/>
                        </a:p>
                      </a:txBody>
                      <a:tcPr anchor="ctr"/>
                    </a:tc>
                    <a:tc>
                      <a:txBody>
                        <a:bodyPr/>
                        <a:lstStyle/>
                        <a:p>
                          <a:pPr algn="ctr"/>
                          <a:r>
                            <a:rPr lang="en-IE" sz="2400" dirty="0" smtClean="0"/>
                            <a:t>Irrational </a:t>
                          </a:r>
                          <a:endParaRPr lang="en-IE" sz="2400" dirty="0"/>
                        </a:p>
                      </a:txBody>
                      <a:tcPr anchor="ctr"/>
                    </a:tc>
                    <a:tc>
                      <a:txBody>
                        <a:bodyPr/>
                        <a:lstStyle/>
                        <a:p>
                          <a:pPr algn="ctr"/>
                          <a:r>
                            <a:rPr lang="en-IE" sz="2400" dirty="0" smtClean="0"/>
                            <a:t>Surd</a:t>
                          </a:r>
                          <a:endParaRPr lang="en-IE" sz="2400" dirty="0"/>
                        </a:p>
                      </a:txBody>
                      <a:tcPr anchor="ctr"/>
                    </a:tc>
                  </a:tr>
                  <a:tr h="472872">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a:rPr>
                                    </m:ctrlPr>
                                  </m:radPr>
                                  <m:deg/>
                                  <m:e>
                                    <m:r>
                                      <a:rPr lang="en-IE" sz="2400" b="0" i="1" smtClean="0">
                                        <a:latin typeface="Cambria Math"/>
                                      </a:rPr>
                                      <m:t>4</m:t>
                                    </m:r>
                                  </m:e>
                                </m:rad>
                              </m:oMath>
                            </m:oMathPara>
                          </a14:m>
                          <a:endParaRPr lang="en-IE" sz="2400" dirty="0"/>
                        </a:p>
                      </a:txBody>
                      <a:tcPr/>
                    </a:tc>
                    <a:tc>
                      <a:txBody>
                        <a:bodyPr/>
                        <a:lstStyle/>
                        <a:p>
                          <a:pPr algn="ctr"/>
                          <a:r>
                            <a:rPr lang="en-IE" sz="2400" dirty="0" smtClean="0"/>
                            <a:t>2</a:t>
                          </a:r>
                          <a:endParaRPr lang="en-IE" sz="2400" dirty="0"/>
                        </a:p>
                      </a:txBody>
                      <a:tcPr/>
                    </a:tc>
                    <a:tc>
                      <a:txBody>
                        <a:bodyPr/>
                        <a:lstStyle/>
                        <a:p>
                          <a:pPr algn="ctr"/>
                          <a:endParaRPr lang="en-IE" sz="2400" dirty="0"/>
                        </a:p>
                      </a:txBody>
                      <a:tcPr/>
                    </a:tc>
                    <a:tc>
                      <a:txBody>
                        <a:bodyPr/>
                        <a:lstStyle/>
                        <a:p>
                          <a:pPr algn="ctr"/>
                          <a:endParaRPr lang="en-IE" sz="2400" dirty="0"/>
                        </a:p>
                      </a:txBody>
                      <a:tcPr/>
                    </a:tc>
                  </a:tr>
                  <a:tr h="474143">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b="0" i="1" smtClean="0">
                                        <a:latin typeface="Cambria Math"/>
                                      </a:rPr>
                                    </m:ctrlPr>
                                  </m:radPr>
                                  <m:deg/>
                                  <m:e>
                                    <m:f>
                                      <m:fPr>
                                        <m:type m:val="skw"/>
                                        <m:ctrlPr>
                                          <a:rPr lang="en-IE" sz="2400" b="0" i="1" smtClean="0">
                                            <a:latin typeface="Cambria Math"/>
                                          </a:rPr>
                                        </m:ctrlPr>
                                      </m:fPr>
                                      <m:num>
                                        <m:r>
                                          <a:rPr lang="en-IE" sz="2400" b="0" i="1" smtClean="0">
                                            <a:latin typeface="Cambria Math"/>
                                          </a:rPr>
                                          <m:t>9</m:t>
                                        </m:r>
                                      </m:num>
                                      <m:den>
                                        <m:r>
                                          <a:rPr lang="en-IE" sz="2400" b="0" i="1" smtClean="0">
                                            <a:latin typeface="Cambria Math"/>
                                          </a:rPr>
                                          <m:t>100</m:t>
                                        </m:r>
                                      </m:den>
                                    </m:f>
                                  </m:e>
                                </m:rad>
                              </m:oMath>
                            </m:oMathPara>
                          </a14:m>
                          <a:endParaRPr lang="en-IE" sz="2400" dirty="0"/>
                        </a:p>
                      </a:txBody>
                      <a:tcPr/>
                    </a:tc>
                    <a:tc>
                      <a:txBody>
                        <a:bodyPr/>
                        <a:lstStyle/>
                        <a:p>
                          <a:pPr algn="ctr"/>
                          <a:r>
                            <a:rPr lang="en-IE" sz="2400" dirty="0" smtClean="0"/>
                            <a:t>0.3</a:t>
                          </a:r>
                          <a:endParaRPr lang="en-IE" sz="2400" dirty="0"/>
                        </a:p>
                      </a:txBody>
                      <a:tcPr anchor="ctr"/>
                    </a:tc>
                    <a:tc>
                      <a:txBody>
                        <a:bodyPr/>
                        <a:lstStyle/>
                        <a:p>
                          <a:pPr algn="ctr"/>
                          <a:endParaRPr lang="en-IE" sz="2400" dirty="0"/>
                        </a:p>
                      </a:txBody>
                      <a:tcPr/>
                    </a:tc>
                    <a:tc>
                      <a:txBody>
                        <a:bodyPr/>
                        <a:lstStyle/>
                        <a:p>
                          <a:pPr algn="ctr"/>
                          <a:endParaRPr lang="en-IE" sz="2400" dirty="0"/>
                        </a:p>
                      </a:txBody>
                      <a:tcPr/>
                    </a:tc>
                  </a:tr>
                  <a:tr h="800656">
                    <a:tc>
                      <a:txBody>
                        <a:bodyPr/>
                        <a:lstStyle/>
                        <a:p>
                          <a:pPr/>
                          <a14:m>
                            <m:oMathPara xmlns:m="http://schemas.openxmlformats.org/officeDocument/2006/math">
                              <m:oMathParaPr>
                                <m:jc m:val="centerGroup"/>
                              </m:oMathParaPr>
                              <m:oMath xmlns:m="http://schemas.openxmlformats.org/officeDocument/2006/math">
                                <m:rad>
                                  <m:radPr>
                                    <m:degHide m:val="on"/>
                                    <m:ctrlPr>
                                      <a:rPr lang="en-IE" sz="2400" b="0" i="1" smtClean="0">
                                        <a:latin typeface="Cambria Math"/>
                                      </a:rPr>
                                    </m:ctrlPr>
                                  </m:radPr>
                                  <m:deg/>
                                  <m:e>
                                    <m:f>
                                      <m:fPr>
                                        <m:type m:val="skw"/>
                                        <m:ctrlPr>
                                          <a:rPr lang="en-IE" sz="2400" b="0" i="1" smtClean="0">
                                            <a:latin typeface="Cambria Math"/>
                                          </a:rPr>
                                        </m:ctrlPr>
                                      </m:fPr>
                                      <m:num>
                                        <m:r>
                                          <a:rPr lang="en-IE" sz="2400" b="0" i="1" smtClean="0">
                                            <a:latin typeface="Cambria Math"/>
                                          </a:rPr>
                                          <m:t>4</m:t>
                                        </m:r>
                                      </m:num>
                                      <m:den>
                                        <m:r>
                                          <a:rPr lang="en-IE" sz="2400" b="0" i="1" smtClean="0">
                                            <a:latin typeface="Cambria Math"/>
                                          </a:rPr>
                                          <m:t>9</m:t>
                                        </m:r>
                                      </m:den>
                                    </m:f>
                                  </m:e>
                                </m:rad>
                              </m:oMath>
                            </m:oMathPara>
                          </a14:m>
                          <a:endParaRPr lang="en-IE" sz="2400" b="0" i="0" dirty="0"/>
                        </a:p>
                      </a:txBody>
                      <a:tcPr/>
                    </a:tc>
                    <a:tc>
                      <a:txBody>
                        <a:bodyPr/>
                        <a:lstStyle/>
                        <a:p>
                          <a:pPr/>
                          <a14:m>
                            <m:oMathPara xmlns:m="http://schemas.openxmlformats.org/officeDocument/2006/math">
                              <m:oMathParaPr>
                                <m:jc m:val="centerGroup"/>
                              </m:oMathParaPr>
                              <m:oMath xmlns:m="http://schemas.openxmlformats.org/officeDocument/2006/math">
                                <m:f>
                                  <m:fPr>
                                    <m:ctrlPr>
                                      <a:rPr lang="en-IE" sz="2400" i="1" smtClean="0">
                                        <a:latin typeface="Cambria Math"/>
                                      </a:rPr>
                                    </m:ctrlPr>
                                  </m:fPr>
                                  <m:num>
                                    <m:r>
                                      <a:rPr lang="en-IE" sz="2400" b="0" i="1" smtClean="0">
                                        <a:latin typeface="Cambria Math"/>
                                      </a:rPr>
                                      <m:t>2</m:t>
                                    </m:r>
                                  </m:num>
                                  <m:den>
                                    <m:r>
                                      <a:rPr lang="en-IE" sz="2400" b="0" i="1" smtClean="0">
                                        <a:latin typeface="Cambria Math"/>
                                      </a:rPr>
                                      <m:t>3</m:t>
                                    </m:r>
                                  </m:den>
                                </m:f>
                              </m:oMath>
                            </m:oMathPara>
                          </a14:m>
                          <a:endParaRPr lang="en-IE" sz="2400" dirty="0"/>
                        </a:p>
                      </a:txBody>
                      <a:tcPr/>
                    </a:tc>
                    <a:tc>
                      <a:txBody>
                        <a:bodyPr/>
                        <a:lstStyle/>
                        <a:p>
                          <a:endParaRPr lang="en-IE" sz="2400" dirty="0"/>
                        </a:p>
                      </a:txBody>
                      <a:tcPr/>
                    </a:tc>
                    <a:tc>
                      <a:txBody>
                        <a:bodyPr/>
                        <a:lstStyle/>
                        <a:p>
                          <a:endParaRPr lang="en-IE" sz="2400" dirty="0"/>
                        </a:p>
                      </a:txBody>
                      <a:tcPr/>
                    </a:tc>
                  </a:tr>
                  <a:tr h="1086603">
                    <a:tc>
                      <a:txBody>
                        <a:bodyPr/>
                        <a:lstStyle/>
                        <a:p>
                          <a:pPr/>
                          <a14:m>
                            <m:oMathPara xmlns:m="http://schemas.openxmlformats.org/officeDocument/2006/math">
                              <m:oMathParaPr>
                                <m:jc m:val="centerGroup"/>
                              </m:oMathParaPr>
                              <m:oMath xmlns:m="http://schemas.openxmlformats.org/officeDocument/2006/math">
                                <m:rad>
                                  <m:radPr>
                                    <m:degHide m:val="on"/>
                                    <m:ctrlPr>
                                      <a:rPr lang="en-IE" sz="2400" b="0" i="1" smtClean="0">
                                        <a:latin typeface="Cambria Math"/>
                                      </a:rPr>
                                    </m:ctrlPr>
                                  </m:radPr>
                                  <m:deg/>
                                  <m:e>
                                    <m:f>
                                      <m:fPr>
                                        <m:type m:val="skw"/>
                                        <m:ctrlPr>
                                          <a:rPr lang="en-IE" sz="2400" b="0" i="1" smtClean="0">
                                            <a:latin typeface="Cambria Math"/>
                                          </a:rPr>
                                        </m:ctrlPr>
                                      </m:fPr>
                                      <m:num>
                                        <m:r>
                                          <a:rPr lang="en-IE" sz="2400" b="0" i="1" smtClean="0">
                                            <a:latin typeface="Cambria Math"/>
                                          </a:rPr>
                                          <m:t>25</m:t>
                                        </m:r>
                                      </m:num>
                                      <m:den>
                                        <m:r>
                                          <a:rPr lang="en-IE" sz="2400" b="0" i="1" smtClean="0">
                                            <a:latin typeface="Cambria Math"/>
                                          </a:rPr>
                                          <m:t>36</m:t>
                                        </m:r>
                                      </m:den>
                                    </m:f>
                                  </m:e>
                                </m:rad>
                              </m:oMath>
                            </m:oMathPara>
                          </a14:m>
                          <a:endParaRPr lang="en-IE" sz="2400" dirty="0"/>
                        </a:p>
                      </a:txBody>
                      <a:tcPr/>
                    </a:tc>
                    <a:tc>
                      <a:txBody>
                        <a:bodyPr/>
                        <a:lstStyle/>
                        <a:p>
                          <a:pPr/>
                          <a14:m>
                            <m:oMathPara xmlns:m="http://schemas.openxmlformats.org/officeDocument/2006/math">
                              <m:oMathParaPr>
                                <m:jc m:val="centerGroup"/>
                              </m:oMathParaPr>
                              <m:oMath xmlns:m="http://schemas.openxmlformats.org/officeDocument/2006/math">
                                <m:f>
                                  <m:fPr>
                                    <m:ctrlPr>
                                      <a:rPr lang="en-IE" sz="2400" i="1" smtClean="0">
                                        <a:latin typeface="Cambria Math"/>
                                      </a:rPr>
                                    </m:ctrlPr>
                                  </m:fPr>
                                  <m:num>
                                    <m:r>
                                      <a:rPr lang="en-IE" sz="2400" b="0" i="1" smtClean="0">
                                        <a:latin typeface="Cambria Math"/>
                                      </a:rPr>
                                      <m:t>5</m:t>
                                    </m:r>
                                  </m:num>
                                  <m:den>
                                    <m:r>
                                      <a:rPr lang="en-IE" sz="2400" b="0" i="1" smtClean="0">
                                        <a:latin typeface="Cambria Math"/>
                                      </a:rPr>
                                      <m:t>6</m:t>
                                    </m:r>
                                  </m:den>
                                </m:f>
                              </m:oMath>
                            </m:oMathPara>
                          </a14:m>
                          <a:endParaRPr lang="en-IE" sz="2400" dirty="0"/>
                        </a:p>
                      </a:txBody>
                      <a:tcPr/>
                    </a:tc>
                    <a:tc>
                      <a:txBody>
                        <a:bodyPr/>
                        <a:lstStyle/>
                        <a:p>
                          <a:endParaRPr lang="en-IE" sz="2400" dirty="0"/>
                        </a:p>
                      </a:txBody>
                      <a:tcPr/>
                    </a:tc>
                    <a:tc>
                      <a:txBody>
                        <a:bodyPr/>
                        <a:lstStyle/>
                        <a:p>
                          <a:endParaRPr lang="en-IE" sz="2400" dirty="0"/>
                        </a:p>
                      </a:txBody>
                      <a:tcPr/>
                    </a:tc>
                  </a:tr>
                  <a:tr h="627367">
                    <a:tc>
                      <a:txBody>
                        <a:bodyPr/>
                        <a:lstStyle/>
                        <a:p>
                          <a:pPr algn="ctr"/>
                          <a14:m>
                            <m:oMathPara xmlns:m="http://schemas.openxmlformats.org/officeDocument/2006/math">
                              <m:oMathParaPr>
                                <m:jc m:val="center"/>
                              </m:oMathParaPr>
                              <m:oMath xmlns:m="http://schemas.openxmlformats.org/officeDocument/2006/math">
                                <m:rad>
                                  <m:radPr>
                                    <m:degHide m:val="on"/>
                                    <m:ctrlPr>
                                      <a:rPr lang="en-IE" sz="2400" i="1" smtClean="0">
                                        <a:latin typeface="Cambria Math"/>
                                      </a:rPr>
                                    </m:ctrlPr>
                                  </m:radPr>
                                  <m:deg/>
                                  <m:e>
                                    <m:r>
                                      <a:rPr lang="en-IE" sz="2400" b="0" i="1" smtClean="0">
                                        <a:latin typeface="Cambria Math"/>
                                      </a:rPr>
                                      <m:t>2</m:t>
                                    </m:r>
                                  </m:e>
                                </m:rad>
                              </m:oMath>
                            </m:oMathPara>
                          </a14:m>
                          <a:endParaRPr lang="en-IE" sz="2400" dirty="0" smtClean="0"/>
                        </a:p>
                      </a:txBody>
                      <a:tcPr marL="36000"/>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a:rPr>
                                    </m:ctrlPr>
                                  </m:radPr>
                                  <m:deg/>
                                  <m:e>
                                    <m:r>
                                      <a:rPr lang="en-IE" sz="2400" b="0" i="1" smtClean="0">
                                        <a:latin typeface="Cambria Math"/>
                                      </a:rPr>
                                      <m:t>2</m:t>
                                    </m:r>
                                  </m:e>
                                </m:rad>
                              </m:oMath>
                            </m:oMathPara>
                          </a14:m>
                          <a:endParaRPr lang="en-IE" sz="2400" dirty="0"/>
                        </a:p>
                      </a:txBody>
                      <a:tcPr marL="36000"/>
                    </a:tc>
                    <a:tc>
                      <a:txBody>
                        <a:bodyPr/>
                        <a:lstStyle/>
                        <a:p>
                          <a:pPr algn="ctr"/>
                          <a:endParaRPr lang="en-IE" sz="2400" dirty="0"/>
                        </a:p>
                      </a:txBody>
                      <a:tcPr marL="36000"/>
                    </a:tc>
                    <a:tc>
                      <a:txBody>
                        <a:bodyPr/>
                        <a:lstStyle/>
                        <a:p>
                          <a:pPr algn="ctr"/>
                          <a:endParaRPr lang="en-IE" sz="2400" dirty="0"/>
                        </a:p>
                      </a:txBody>
                      <a:tcPr marL="36000"/>
                    </a:tc>
                  </a:tr>
                  <a:tr h="474143">
                    <a:tc>
                      <a:txBody>
                        <a:bodyPr/>
                        <a:lstStyle/>
                        <a:p>
                          <a:pPr algn="ctr"/>
                          <a14:m>
                            <m:oMathPara xmlns:m="http://schemas.openxmlformats.org/officeDocument/2006/math">
                              <m:oMathParaPr>
                                <m:jc m:val="centerGroup"/>
                              </m:oMathParaPr>
                              <m:oMath xmlns:m="http://schemas.openxmlformats.org/officeDocument/2006/math">
                                <m:rad>
                                  <m:radPr>
                                    <m:degHide m:val="on"/>
                                    <m:ctrlPr>
                                      <a:rPr lang="en-IE" sz="2400" i="1" smtClean="0">
                                        <a:latin typeface="Cambria Math"/>
                                      </a:rPr>
                                    </m:ctrlPr>
                                  </m:radPr>
                                  <m:deg/>
                                  <m:e>
                                    <m:r>
                                      <a:rPr lang="en-IE" sz="2400" b="0" i="1" smtClean="0">
                                        <a:latin typeface="Cambria Math"/>
                                      </a:rPr>
                                      <m:t>8</m:t>
                                    </m:r>
                                  </m:e>
                                </m:rad>
                              </m:oMath>
                            </m:oMathPara>
                          </a14:m>
                          <a:endParaRPr lang="en-IE" sz="2400" dirty="0"/>
                        </a:p>
                      </a:txBody>
                      <a:tcPr/>
                    </a:tc>
                    <a:tc>
                      <a:txBody>
                        <a:bodyPr/>
                        <a:lstStyle/>
                        <a:p>
                          <a:pPr algn="l"/>
                          <a:r>
                            <a:rPr lang="en-IE" sz="2400" dirty="0" smtClean="0"/>
                            <a:t>           2</a:t>
                          </a:r>
                          <a14:m>
                            <m:oMath xmlns:m="http://schemas.openxmlformats.org/officeDocument/2006/math">
                              <m:r>
                                <a:rPr lang="en-IE" sz="2400" i="1" smtClean="0">
                                  <a:latin typeface="Cambria Math"/>
                                  <a:ea typeface="Cambria Math"/>
                                </a:rPr>
                                <m:t>√</m:t>
                              </m:r>
                              <m:r>
                                <a:rPr lang="en-IE" sz="2400" b="0" i="1" smtClean="0">
                                  <a:latin typeface="Cambria Math"/>
                                  <a:ea typeface="Cambria Math"/>
                                </a:rPr>
                                <m:t>2</m:t>
                              </m:r>
                            </m:oMath>
                          </a14:m>
                          <a:endParaRPr lang="en-IE" sz="2400" dirty="0"/>
                        </a:p>
                      </a:txBody>
                      <a:tcPr/>
                    </a:tc>
                    <a:tc>
                      <a:txBody>
                        <a:bodyPr/>
                        <a:lstStyle/>
                        <a:p>
                          <a:pPr algn="l"/>
                          <a:endParaRPr lang="en-IE" sz="2400" dirty="0"/>
                        </a:p>
                      </a:txBody>
                      <a:tcPr/>
                    </a:tc>
                    <a:tc>
                      <a:txBody>
                        <a:bodyPr/>
                        <a:lstStyle/>
                        <a:p>
                          <a:pPr algn="l"/>
                          <a:endParaRPr lang="en-IE" sz="2400" dirty="0"/>
                        </a:p>
                      </a:txBody>
                      <a:tcPr/>
                    </a:tc>
                  </a:tr>
                  <a:tr h="474143">
                    <a:tc>
                      <a:txBody>
                        <a:bodyPr/>
                        <a:lstStyle/>
                        <a:p>
                          <a:pPr algn="ctr"/>
                          <a14:m>
                            <m:oMathPara xmlns:m="http://schemas.openxmlformats.org/officeDocument/2006/math">
                              <m:oMathParaPr>
                                <m:jc m:val="centerGroup"/>
                              </m:oMathParaPr>
                              <m:oMath xmlns:m="http://schemas.openxmlformats.org/officeDocument/2006/math">
                                <m:rad>
                                  <m:radPr>
                                    <m:ctrlPr>
                                      <a:rPr lang="en-IE" sz="2400" b="0" i="1" smtClean="0">
                                        <a:latin typeface="Cambria Math"/>
                                      </a:rPr>
                                    </m:ctrlPr>
                                  </m:radPr>
                                  <m:deg>
                                    <m:r>
                                      <m:rPr>
                                        <m:brk m:alnAt="7"/>
                                      </m:rPr>
                                      <a:rPr lang="en-IE" sz="2400" b="0" i="1" smtClean="0">
                                        <a:latin typeface="Cambria Math"/>
                                      </a:rPr>
                                      <m:t>3</m:t>
                                    </m:r>
                                  </m:deg>
                                  <m:e>
                                    <m:r>
                                      <a:rPr lang="en-IE" sz="2400" b="0" i="1" smtClean="0">
                                        <a:latin typeface="Cambria Math"/>
                                      </a:rPr>
                                      <m:t>5</m:t>
                                    </m:r>
                                  </m:e>
                                </m:rad>
                              </m:oMath>
                            </m:oMathPara>
                          </a14:m>
                          <a:endParaRPr lang="en-IE" sz="2400" dirty="0"/>
                        </a:p>
                      </a:txBody>
                      <a:tcPr/>
                    </a:tc>
                    <a:tc>
                      <a:txBody>
                        <a:bodyPr/>
                        <a:lstStyle/>
                        <a:p>
                          <a:pPr algn="l"/>
                          <a:r>
                            <a:rPr lang="en-IE" sz="2000" b="0" dirty="0" smtClean="0"/>
                            <a:t>      1.709975947</a:t>
                          </a:r>
                          <a:endParaRPr lang="en-IE" sz="2000" b="0" dirty="0"/>
                        </a:p>
                      </a:txBody>
                      <a:tcPr anchor="ctr"/>
                    </a:tc>
                    <a:tc>
                      <a:txBody>
                        <a:bodyPr/>
                        <a:lstStyle/>
                        <a:p>
                          <a:pPr algn="ctr"/>
                          <a:endParaRPr lang="en-IE" sz="2400" dirty="0"/>
                        </a:p>
                      </a:txBody>
                      <a:tcPr/>
                    </a:tc>
                    <a:tc>
                      <a:txBody>
                        <a:bodyPr/>
                        <a:lstStyle/>
                        <a:p>
                          <a:pPr algn="ctr"/>
                          <a:endParaRPr lang="en-IE" sz="2400" dirty="0"/>
                        </a:p>
                      </a:txBody>
                      <a:tcPr/>
                    </a:tc>
                  </a:tr>
                  <a:tr h="432243">
                    <a:tc>
                      <a:txBody>
                        <a:bodyPr/>
                        <a:lstStyle/>
                        <a:p>
                          <a:pPr algn="ctr"/>
                          <a14:m>
                            <m:oMathPara xmlns:m="http://schemas.openxmlformats.org/officeDocument/2006/math">
                              <m:oMathParaPr>
                                <m:jc m:val="centerGroup"/>
                              </m:oMathParaPr>
                              <m:oMath xmlns:m="http://schemas.openxmlformats.org/officeDocument/2006/math">
                                <m:r>
                                  <a:rPr lang="en-IE" sz="2400" i="1" smtClean="0">
                                    <a:latin typeface="Cambria Math"/>
                                    <a:ea typeface="Cambria Math"/>
                                  </a:rPr>
                                  <m:t>𝜋</m:t>
                                </m:r>
                              </m:oMath>
                            </m:oMathPara>
                          </a14:m>
                          <a:endParaRPr lang="en-IE" sz="2400" dirty="0"/>
                        </a:p>
                      </a:txBody>
                      <a:tcPr/>
                    </a:tc>
                    <a:tc>
                      <a:txBody>
                        <a:bodyPr/>
                        <a:lstStyle/>
                        <a:p>
                          <a:pPr algn="ctr"/>
                          <a:r>
                            <a:rPr lang="en-IE" sz="2400" dirty="0" smtClean="0"/>
                            <a:t> </a:t>
                          </a:r>
                          <a14:m>
                            <m:oMath xmlns:m="http://schemas.openxmlformats.org/officeDocument/2006/math">
                              <m:r>
                                <a:rPr lang="en-IE" sz="2400" i="1" smtClean="0">
                                  <a:latin typeface="Cambria Math"/>
                                  <a:ea typeface="Cambria Math"/>
                                </a:rPr>
                                <m:t>𝜋</m:t>
                              </m:r>
                            </m:oMath>
                          </a14:m>
                          <a:endParaRPr lang="en-IE" sz="2400" dirty="0"/>
                        </a:p>
                      </a:txBody>
                      <a:tcPr/>
                    </a:tc>
                    <a:tc>
                      <a:txBody>
                        <a:bodyPr/>
                        <a:lstStyle/>
                        <a:p>
                          <a:pPr algn="ctr"/>
                          <a:endParaRPr lang="en-IE" sz="2400" dirty="0"/>
                        </a:p>
                      </a:txBody>
                      <a:tcPr/>
                    </a:tc>
                    <a:tc>
                      <a:txBody>
                        <a:bodyPr/>
                        <a:lstStyle/>
                        <a:p>
                          <a:pPr algn="ctr"/>
                          <a:endParaRPr lang="en-IE" sz="2400" dirty="0"/>
                        </a:p>
                      </a:txBody>
                      <a:tcPr/>
                    </a:tc>
                  </a:tr>
                  <a:tr h="432243">
                    <a:tc>
                      <a:txBody>
                        <a:bodyPr/>
                        <a:lstStyle/>
                        <a:p>
                          <a:pPr algn="ctr"/>
                          <a:r>
                            <a:rPr lang="en-IE" sz="2400" dirty="0" smtClean="0"/>
                            <a:t>1 - </a:t>
                          </a:r>
                          <a14:m>
                            <m:oMath xmlns:m="http://schemas.openxmlformats.org/officeDocument/2006/math">
                              <m:rad>
                                <m:radPr>
                                  <m:degHide m:val="on"/>
                                  <m:ctrlPr>
                                    <a:rPr lang="en-IE" sz="2400" i="1" smtClean="0">
                                      <a:latin typeface="Cambria Math"/>
                                    </a:rPr>
                                  </m:ctrlPr>
                                </m:radPr>
                                <m:deg/>
                                <m:e>
                                  <m:r>
                                    <a:rPr lang="en-IE" sz="2400" b="0" i="1" smtClean="0">
                                      <a:latin typeface="Cambria Math"/>
                                    </a:rPr>
                                    <m:t>2</m:t>
                                  </m:r>
                                </m:e>
                              </m:rad>
                            </m:oMath>
                          </a14:m>
                          <a:r>
                            <a:rPr lang="en-IE" sz="2400" dirty="0" smtClean="0"/>
                            <a:t> </a:t>
                          </a:r>
                          <a:endParaRPr lang="en-IE" sz="2400" dirty="0"/>
                        </a:p>
                      </a:txBody>
                      <a:tcPr/>
                    </a:tc>
                    <a:tc>
                      <a:txBody>
                        <a:bodyPr/>
                        <a:lstStyle/>
                        <a:p>
                          <a:pPr algn="ctr"/>
                          <a:endParaRPr lang="en-IE" sz="2400" dirty="0"/>
                        </a:p>
                      </a:txBody>
                      <a:tcPr/>
                    </a:tc>
                    <a:tc>
                      <a:txBody>
                        <a:bodyPr/>
                        <a:lstStyle/>
                        <a:p>
                          <a:pPr algn="ctr"/>
                          <a:endParaRPr lang="en-IE" sz="2400" dirty="0"/>
                        </a:p>
                      </a:txBody>
                      <a:tcPr/>
                    </a:tc>
                    <a:tc>
                      <a:txBody>
                        <a:bodyPr/>
                        <a:lstStyle/>
                        <a:p>
                          <a:pPr algn="ctr"/>
                          <a:endParaRPr lang="en-IE" sz="2400"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806478490"/>
                  </p:ext>
                </p:extLst>
              </p:nvPr>
            </p:nvGraphicFramePr>
            <p:xfrm>
              <a:off x="701186" y="190603"/>
              <a:ext cx="7859489" cy="6665448"/>
            </p:xfrm>
            <a:graphic>
              <a:graphicData uri="http://schemas.openxmlformats.org/drawingml/2006/table">
                <a:tbl>
                  <a:tblPr firstRow="1" bandRow="1">
                    <a:tableStyleId>{5C22544A-7EE6-4342-B048-85BDC9FD1C3A}</a:tableStyleId>
                  </a:tblPr>
                  <a:tblGrid>
                    <a:gridCol w="1884359"/>
                    <a:gridCol w="2033752"/>
                    <a:gridCol w="1719266"/>
                    <a:gridCol w="2222112"/>
                  </a:tblGrid>
                  <a:tr h="822960">
                    <a:tc>
                      <a:txBody>
                        <a:bodyPr/>
                        <a:lstStyle/>
                        <a:p>
                          <a:pPr algn="ctr"/>
                          <a:r>
                            <a:rPr lang="en-IE" sz="2400" dirty="0" smtClean="0"/>
                            <a:t>Number</a:t>
                          </a:r>
                          <a:endParaRPr lang="en-IE" sz="2400" dirty="0"/>
                        </a:p>
                      </a:txBody>
                      <a:tcPr anchor="ctr"/>
                    </a:tc>
                    <a:tc>
                      <a:txBody>
                        <a:bodyPr/>
                        <a:lstStyle/>
                        <a:p>
                          <a:pPr algn="ctr"/>
                          <a:r>
                            <a:rPr lang="en-IE" sz="2400" dirty="0" smtClean="0"/>
                            <a:t>Calculator/ Decimals</a:t>
                          </a:r>
                          <a:endParaRPr lang="en-IE" sz="2400" dirty="0"/>
                        </a:p>
                      </a:txBody>
                      <a:tcPr anchor="ctr"/>
                    </a:tc>
                    <a:tc>
                      <a:txBody>
                        <a:bodyPr/>
                        <a:lstStyle/>
                        <a:p>
                          <a:pPr algn="ctr"/>
                          <a:r>
                            <a:rPr lang="en-IE" sz="2400" dirty="0" smtClean="0"/>
                            <a:t>Irrational </a:t>
                          </a:r>
                          <a:endParaRPr lang="en-IE" sz="2400" dirty="0"/>
                        </a:p>
                      </a:txBody>
                      <a:tcPr anchor="ctr"/>
                    </a:tc>
                    <a:tc>
                      <a:txBody>
                        <a:bodyPr/>
                        <a:lstStyle/>
                        <a:p>
                          <a:pPr algn="ctr"/>
                          <a:r>
                            <a:rPr lang="en-IE" sz="2400" dirty="0" smtClean="0"/>
                            <a:t>Surd</a:t>
                          </a:r>
                          <a:endParaRPr lang="en-IE" sz="2400" dirty="0"/>
                        </a:p>
                      </a:txBody>
                      <a:tcPr anchor="ctr"/>
                    </a:tc>
                  </a:tr>
                  <a:tr h="498983">
                    <a:tc>
                      <a:txBody>
                        <a:bodyPr/>
                        <a:lstStyle/>
                        <a:p>
                          <a:endParaRPr lang="en-US"/>
                        </a:p>
                      </a:txBody>
                      <a:tcPr>
                        <a:blipFill rotWithShape="1">
                          <a:blip r:embed="rId3"/>
                          <a:stretch>
                            <a:fillRect t="-174390" r="-317476" b="-1097561"/>
                          </a:stretch>
                        </a:blipFill>
                      </a:tcPr>
                    </a:tc>
                    <a:tc>
                      <a:txBody>
                        <a:bodyPr/>
                        <a:lstStyle/>
                        <a:p>
                          <a:pPr algn="ctr"/>
                          <a:r>
                            <a:rPr lang="en-IE" sz="2400" dirty="0" smtClean="0"/>
                            <a:t>2</a:t>
                          </a:r>
                          <a:endParaRPr lang="en-IE" sz="2400" dirty="0"/>
                        </a:p>
                      </a:txBody>
                      <a:tcPr/>
                    </a:tc>
                    <a:tc>
                      <a:txBody>
                        <a:bodyPr/>
                        <a:lstStyle/>
                        <a:p>
                          <a:pPr algn="ctr"/>
                          <a:endParaRPr lang="en-IE" sz="2400" dirty="0"/>
                        </a:p>
                      </a:txBody>
                      <a:tcPr/>
                    </a:tc>
                    <a:tc>
                      <a:txBody>
                        <a:bodyPr/>
                        <a:lstStyle/>
                        <a:p>
                          <a:pPr algn="ctr"/>
                          <a:endParaRPr lang="en-IE" sz="2400" dirty="0"/>
                        </a:p>
                      </a:txBody>
                      <a:tcPr/>
                    </a:tc>
                  </a:tr>
                  <a:tr h="835724">
                    <a:tc>
                      <a:txBody>
                        <a:bodyPr/>
                        <a:lstStyle/>
                        <a:p>
                          <a:endParaRPr lang="en-US"/>
                        </a:p>
                      </a:txBody>
                      <a:tcPr>
                        <a:blipFill rotWithShape="1">
                          <a:blip r:embed="rId3"/>
                          <a:stretch>
                            <a:fillRect t="-164234" r="-317476" b="-556934"/>
                          </a:stretch>
                        </a:blipFill>
                      </a:tcPr>
                    </a:tc>
                    <a:tc>
                      <a:txBody>
                        <a:bodyPr/>
                        <a:lstStyle/>
                        <a:p>
                          <a:pPr algn="ctr"/>
                          <a:r>
                            <a:rPr lang="en-IE" sz="2400" dirty="0" smtClean="0"/>
                            <a:t>0.3</a:t>
                          </a:r>
                          <a:endParaRPr lang="en-IE" sz="2400" dirty="0"/>
                        </a:p>
                      </a:txBody>
                      <a:tcPr anchor="ctr"/>
                    </a:tc>
                    <a:tc>
                      <a:txBody>
                        <a:bodyPr/>
                        <a:lstStyle/>
                        <a:p>
                          <a:pPr algn="ctr"/>
                          <a:endParaRPr lang="en-IE" sz="2400" dirty="0"/>
                        </a:p>
                      </a:txBody>
                      <a:tcPr/>
                    </a:tc>
                    <a:tc>
                      <a:txBody>
                        <a:bodyPr/>
                        <a:lstStyle/>
                        <a:p>
                          <a:pPr algn="ctr"/>
                          <a:endParaRPr lang="en-IE" sz="2400" dirty="0"/>
                        </a:p>
                      </a:txBody>
                      <a:tcPr/>
                    </a:tc>
                  </a:tr>
                  <a:tr h="835724">
                    <a:tc>
                      <a:txBody>
                        <a:bodyPr/>
                        <a:lstStyle/>
                        <a:p>
                          <a:endParaRPr lang="en-US"/>
                        </a:p>
                      </a:txBody>
                      <a:tcPr>
                        <a:blipFill rotWithShape="1">
                          <a:blip r:embed="rId3"/>
                          <a:stretch>
                            <a:fillRect t="-264234" r="-317476" b="-456934"/>
                          </a:stretch>
                        </a:blipFill>
                      </a:tcPr>
                    </a:tc>
                    <a:tc>
                      <a:txBody>
                        <a:bodyPr/>
                        <a:lstStyle/>
                        <a:p>
                          <a:endParaRPr lang="en-US"/>
                        </a:p>
                      </a:txBody>
                      <a:tcPr>
                        <a:blipFill rotWithShape="1">
                          <a:blip r:embed="rId3"/>
                          <a:stretch>
                            <a:fillRect l="-92515" t="-264234" r="-193713" b="-456934"/>
                          </a:stretch>
                        </a:blipFill>
                      </a:tcPr>
                    </a:tc>
                    <a:tc>
                      <a:txBody>
                        <a:bodyPr/>
                        <a:lstStyle/>
                        <a:p>
                          <a:endParaRPr lang="en-IE" sz="2400" dirty="0"/>
                        </a:p>
                      </a:txBody>
                      <a:tcPr/>
                    </a:tc>
                    <a:tc>
                      <a:txBody>
                        <a:bodyPr/>
                        <a:lstStyle/>
                        <a:p>
                          <a:endParaRPr lang="en-IE" sz="2400" dirty="0"/>
                        </a:p>
                      </a:txBody>
                      <a:tcPr/>
                    </a:tc>
                  </a:tr>
                  <a:tr h="1086603">
                    <a:tc>
                      <a:txBody>
                        <a:bodyPr/>
                        <a:lstStyle/>
                        <a:p>
                          <a:endParaRPr lang="en-US"/>
                        </a:p>
                      </a:txBody>
                      <a:tcPr>
                        <a:blipFill rotWithShape="1">
                          <a:blip r:embed="rId3"/>
                          <a:stretch>
                            <a:fillRect t="-278771" r="-317476" b="-249721"/>
                          </a:stretch>
                        </a:blipFill>
                      </a:tcPr>
                    </a:tc>
                    <a:tc>
                      <a:txBody>
                        <a:bodyPr/>
                        <a:lstStyle/>
                        <a:p>
                          <a:endParaRPr lang="en-US"/>
                        </a:p>
                      </a:txBody>
                      <a:tcPr>
                        <a:blipFill rotWithShape="1">
                          <a:blip r:embed="rId3"/>
                          <a:stretch>
                            <a:fillRect l="-92515" t="-278771" r="-193713" b="-249721"/>
                          </a:stretch>
                        </a:blipFill>
                      </a:tcPr>
                    </a:tc>
                    <a:tc>
                      <a:txBody>
                        <a:bodyPr/>
                        <a:lstStyle/>
                        <a:p>
                          <a:endParaRPr lang="en-IE" sz="2400" dirty="0"/>
                        </a:p>
                      </a:txBody>
                      <a:tcPr/>
                    </a:tc>
                    <a:tc>
                      <a:txBody>
                        <a:bodyPr/>
                        <a:lstStyle/>
                        <a:p>
                          <a:endParaRPr lang="en-IE" sz="2400" dirty="0"/>
                        </a:p>
                      </a:txBody>
                      <a:tcPr/>
                    </a:tc>
                  </a:tr>
                  <a:tr h="627367">
                    <a:tc>
                      <a:txBody>
                        <a:bodyPr/>
                        <a:lstStyle/>
                        <a:p>
                          <a:endParaRPr lang="en-US"/>
                        </a:p>
                      </a:txBody>
                      <a:tcPr marL="36000">
                        <a:blipFill rotWithShape="1">
                          <a:blip r:embed="rId3"/>
                          <a:stretch>
                            <a:fillRect t="-658252" r="-317476" b="-333981"/>
                          </a:stretch>
                        </a:blipFill>
                      </a:tcPr>
                    </a:tc>
                    <a:tc>
                      <a:txBody>
                        <a:bodyPr/>
                        <a:lstStyle/>
                        <a:p>
                          <a:endParaRPr lang="en-US"/>
                        </a:p>
                      </a:txBody>
                      <a:tcPr marL="36000">
                        <a:blipFill rotWithShape="1">
                          <a:blip r:embed="rId3"/>
                          <a:stretch>
                            <a:fillRect l="-92515" t="-658252" r="-193713" b="-333981"/>
                          </a:stretch>
                        </a:blipFill>
                      </a:tcPr>
                    </a:tc>
                    <a:tc>
                      <a:txBody>
                        <a:bodyPr/>
                        <a:lstStyle/>
                        <a:p>
                          <a:pPr algn="ctr"/>
                          <a:endParaRPr lang="en-IE" sz="2400" dirty="0"/>
                        </a:p>
                      </a:txBody>
                      <a:tcPr marL="36000"/>
                    </a:tc>
                    <a:tc>
                      <a:txBody>
                        <a:bodyPr/>
                        <a:lstStyle/>
                        <a:p>
                          <a:pPr algn="ctr"/>
                          <a:endParaRPr lang="en-IE" sz="2400" dirty="0"/>
                        </a:p>
                      </a:txBody>
                      <a:tcPr marL="36000"/>
                    </a:tc>
                  </a:tr>
                  <a:tr h="500317">
                    <a:tc>
                      <a:txBody>
                        <a:bodyPr/>
                        <a:lstStyle/>
                        <a:p>
                          <a:endParaRPr lang="en-US"/>
                        </a:p>
                      </a:txBody>
                      <a:tcPr>
                        <a:blipFill rotWithShape="1">
                          <a:blip r:embed="rId3"/>
                          <a:stretch>
                            <a:fillRect t="-952439" r="-317476" b="-319512"/>
                          </a:stretch>
                        </a:blipFill>
                      </a:tcPr>
                    </a:tc>
                    <a:tc>
                      <a:txBody>
                        <a:bodyPr/>
                        <a:lstStyle/>
                        <a:p>
                          <a:endParaRPr lang="en-US"/>
                        </a:p>
                      </a:txBody>
                      <a:tcPr>
                        <a:blipFill rotWithShape="1">
                          <a:blip r:embed="rId3"/>
                          <a:stretch>
                            <a:fillRect l="-92515" t="-952439" r="-193713" b="-319512"/>
                          </a:stretch>
                        </a:blipFill>
                      </a:tcPr>
                    </a:tc>
                    <a:tc>
                      <a:txBody>
                        <a:bodyPr/>
                        <a:lstStyle/>
                        <a:p>
                          <a:pPr algn="l"/>
                          <a:endParaRPr lang="en-IE" sz="2400" dirty="0"/>
                        </a:p>
                      </a:txBody>
                      <a:tcPr/>
                    </a:tc>
                    <a:tc>
                      <a:txBody>
                        <a:bodyPr/>
                        <a:lstStyle/>
                        <a:p>
                          <a:pPr algn="l"/>
                          <a:endParaRPr lang="en-IE" sz="2400" dirty="0"/>
                        </a:p>
                      </a:txBody>
                      <a:tcPr/>
                    </a:tc>
                  </a:tr>
                  <a:tr h="507746">
                    <a:tc>
                      <a:txBody>
                        <a:bodyPr/>
                        <a:lstStyle/>
                        <a:p>
                          <a:endParaRPr lang="en-US"/>
                        </a:p>
                      </a:txBody>
                      <a:tcPr>
                        <a:blipFill rotWithShape="1">
                          <a:blip r:embed="rId3"/>
                          <a:stretch>
                            <a:fillRect t="-1039759" r="-317476" b="-215663"/>
                          </a:stretch>
                        </a:blipFill>
                      </a:tcPr>
                    </a:tc>
                    <a:tc>
                      <a:txBody>
                        <a:bodyPr/>
                        <a:lstStyle/>
                        <a:p>
                          <a:pPr algn="l"/>
                          <a:r>
                            <a:rPr lang="en-IE" sz="2000" b="0" dirty="0" smtClean="0"/>
                            <a:t>      1.709975947</a:t>
                          </a:r>
                          <a:endParaRPr lang="en-IE" sz="2000" b="0" dirty="0"/>
                        </a:p>
                      </a:txBody>
                      <a:tcPr anchor="ctr"/>
                    </a:tc>
                    <a:tc>
                      <a:txBody>
                        <a:bodyPr/>
                        <a:lstStyle/>
                        <a:p>
                          <a:pPr algn="ctr"/>
                          <a:endParaRPr lang="en-IE" sz="2400" dirty="0"/>
                        </a:p>
                      </a:txBody>
                      <a:tcPr/>
                    </a:tc>
                    <a:tc>
                      <a:txBody>
                        <a:bodyPr/>
                        <a:lstStyle/>
                        <a:p>
                          <a:pPr algn="ctr"/>
                          <a:endParaRPr lang="en-IE" sz="2400" dirty="0"/>
                        </a:p>
                      </a:txBody>
                      <a:tcPr/>
                    </a:tc>
                  </a:tr>
                  <a:tr h="457200">
                    <a:tc>
                      <a:txBody>
                        <a:bodyPr/>
                        <a:lstStyle/>
                        <a:p>
                          <a:endParaRPr lang="en-US"/>
                        </a:p>
                      </a:txBody>
                      <a:tcPr>
                        <a:blipFill rotWithShape="1">
                          <a:blip r:embed="rId3"/>
                          <a:stretch>
                            <a:fillRect t="-1261333" r="-317476" b="-138667"/>
                          </a:stretch>
                        </a:blipFill>
                      </a:tcPr>
                    </a:tc>
                    <a:tc>
                      <a:txBody>
                        <a:bodyPr/>
                        <a:lstStyle/>
                        <a:p>
                          <a:endParaRPr lang="en-US"/>
                        </a:p>
                      </a:txBody>
                      <a:tcPr>
                        <a:blipFill rotWithShape="1">
                          <a:blip r:embed="rId3"/>
                          <a:stretch>
                            <a:fillRect l="-92515" t="-1261333" r="-193713" b="-138667"/>
                          </a:stretch>
                        </a:blipFill>
                      </a:tcPr>
                    </a:tc>
                    <a:tc>
                      <a:txBody>
                        <a:bodyPr/>
                        <a:lstStyle/>
                        <a:p>
                          <a:pPr algn="ctr"/>
                          <a:endParaRPr lang="en-IE" sz="2400" dirty="0"/>
                        </a:p>
                      </a:txBody>
                      <a:tcPr/>
                    </a:tc>
                    <a:tc>
                      <a:txBody>
                        <a:bodyPr/>
                        <a:lstStyle/>
                        <a:p>
                          <a:pPr algn="ctr"/>
                          <a:endParaRPr lang="en-IE" sz="2400" dirty="0"/>
                        </a:p>
                      </a:txBody>
                      <a:tcPr/>
                    </a:tc>
                  </a:tr>
                  <a:tr h="492824">
                    <a:tc>
                      <a:txBody>
                        <a:bodyPr/>
                        <a:lstStyle/>
                        <a:p>
                          <a:endParaRPr lang="en-US"/>
                        </a:p>
                      </a:txBody>
                      <a:tcPr>
                        <a:blipFill rotWithShape="1">
                          <a:blip r:embed="rId3"/>
                          <a:stretch>
                            <a:fillRect t="-1260494" r="-317476" b="-28395"/>
                          </a:stretch>
                        </a:blipFill>
                      </a:tcPr>
                    </a:tc>
                    <a:tc>
                      <a:txBody>
                        <a:bodyPr/>
                        <a:lstStyle/>
                        <a:p>
                          <a:pPr algn="ctr"/>
                          <a:endParaRPr lang="en-IE" sz="2400" dirty="0"/>
                        </a:p>
                      </a:txBody>
                      <a:tcPr/>
                    </a:tc>
                    <a:tc>
                      <a:txBody>
                        <a:bodyPr/>
                        <a:lstStyle/>
                        <a:p>
                          <a:pPr algn="ctr"/>
                          <a:endParaRPr lang="en-IE" sz="2400" dirty="0"/>
                        </a:p>
                      </a:txBody>
                      <a:tcPr/>
                    </a:tc>
                    <a:tc>
                      <a:txBody>
                        <a:bodyPr/>
                        <a:lstStyle/>
                        <a:p>
                          <a:pPr algn="ctr"/>
                          <a:endParaRPr lang="en-IE" sz="2400" dirty="0"/>
                        </a:p>
                      </a:txBody>
                      <a:tcPr/>
                    </a:tc>
                  </a:tr>
                </a:tbl>
              </a:graphicData>
            </a:graphic>
          </p:graphicFrame>
        </mc:Fallback>
      </mc:AlternateContent>
      <p:grpSp>
        <p:nvGrpSpPr>
          <p:cNvPr id="6" name="Group 5"/>
          <p:cNvGrpSpPr/>
          <p:nvPr/>
        </p:nvGrpSpPr>
        <p:grpSpPr>
          <a:xfrm>
            <a:off x="3145656" y="2425424"/>
            <a:ext cx="1465584" cy="720000"/>
            <a:chOff x="3614056" y="2192399"/>
            <a:chExt cx="1465584" cy="2951379"/>
          </a:xfrm>
        </p:grpSpPr>
        <p:sp>
          <p:nvSpPr>
            <p:cNvPr id="7" name="TextBox 6"/>
            <p:cNvSpPr txBox="1"/>
            <p:nvPr/>
          </p:nvSpPr>
          <p:spPr>
            <a:xfrm>
              <a:off x="3614056" y="2192399"/>
              <a:ext cx="957943" cy="2951379"/>
            </a:xfrm>
            <a:prstGeom prst="rect">
              <a:avLst/>
            </a:prstGeom>
            <a:solidFill>
              <a:srgbClr val="D0D3EB"/>
            </a:solidFill>
          </p:spPr>
          <p:txBody>
            <a:bodyPr wrap="square" rtlCol="0">
              <a:spAutoFit/>
            </a:bodyPr>
            <a:lstStyle/>
            <a:p>
              <a:endParaRPr lang="en-IE" sz="2000" dirty="0" smtClean="0">
                <a:solidFill>
                  <a:prstClr val="black"/>
                </a:solidFill>
              </a:endParaRPr>
            </a:p>
            <a:p>
              <a:endParaRPr lang="en-IE" sz="2000" dirty="0">
                <a:solidFill>
                  <a:prstClr val="black"/>
                </a:solidFill>
              </a:endParaRPr>
            </a:p>
            <a:p>
              <a:endParaRPr lang="en-IE" sz="2000" dirty="0" smtClean="0">
                <a:solidFill>
                  <a:prstClr val="black"/>
                </a:solidFill>
              </a:endParaRPr>
            </a:p>
            <a:p>
              <a:endParaRPr lang="en-IE" sz="2000" dirty="0" smtClean="0">
                <a:solidFill>
                  <a:prstClr val="black"/>
                </a:solidFill>
              </a:endParaRPr>
            </a:p>
          </p:txBody>
        </p:sp>
        <mc:AlternateContent xmlns:mc="http://schemas.openxmlformats.org/markup-compatibility/2006" xmlns:a14="http://schemas.microsoft.com/office/drawing/2010/main">
          <mc:Choice Requires="a14">
            <p:sp>
              <p:nvSpPr>
                <p:cNvPr id="8" name="TextBox 7"/>
                <p:cNvSpPr txBox="1"/>
                <p:nvPr/>
              </p:nvSpPr>
              <p:spPr>
                <a:xfrm>
                  <a:off x="3787870" y="2390613"/>
                  <a:ext cx="1291770" cy="1116948"/>
                </a:xfrm>
                <a:prstGeom prst="rect">
                  <a:avLst/>
                </a:prstGeom>
                <a:noFill/>
              </p:spPr>
              <p:txBody>
                <a:bodyPr wrap="square" rtlCol="0">
                  <a:spAutoFit/>
                </a:bodyPr>
                <a:lstStyle/>
                <a:p>
                  <a:r>
                    <a:rPr lang="en-IE" sz="2000" dirty="0">
                      <a:solidFill>
                        <a:prstClr val="black"/>
                      </a:solidFill>
                    </a:rPr>
                    <a:t>0</a:t>
                  </a:r>
                  <a:r>
                    <a:rPr lang="en-IE" sz="2000" dirty="0" smtClean="0">
                      <a:solidFill>
                        <a:prstClr val="black"/>
                      </a:solidFill>
                    </a:rPr>
                    <a:t>.</a:t>
                  </a:r>
                  <a14:m>
                    <m:oMath xmlns:m="http://schemas.openxmlformats.org/officeDocument/2006/math">
                      <m:acc>
                        <m:accPr>
                          <m:chr m:val="̇"/>
                          <m:ctrlPr>
                            <a:rPr lang="en-IE" sz="2000" i="1" smtClean="0">
                              <a:solidFill>
                                <a:prstClr val="black"/>
                              </a:solidFill>
                              <a:latin typeface="Cambria Math"/>
                            </a:rPr>
                          </m:ctrlPr>
                        </m:accPr>
                        <m:e>
                          <m:r>
                            <a:rPr lang="en-IE" sz="2000" i="1" smtClean="0">
                              <a:solidFill>
                                <a:prstClr val="black"/>
                              </a:solidFill>
                              <a:latin typeface="Cambria Math"/>
                            </a:rPr>
                            <m:t>6</m:t>
                          </m:r>
                        </m:e>
                      </m:acc>
                    </m:oMath>
                  </a14:m>
                  <a:endParaRPr lang="en-IE" sz="2000" dirty="0" smtClean="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787870" y="2390613"/>
                  <a:ext cx="1291770" cy="539571"/>
                </a:xfrm>
                <a:prstGeom prst="rect">
                  <a:avLst/>
                </a:prstGeom>
                <a:blipFill rotWithShape="1">
                  <a:blip r:embed="rId4"/>
                  <a:stretch>
                    <a:fillRect l="-9434" t="-10667" b="-53333"/>
                  </a:stretch>
                </a:blipFill>
              </p:spPr>
              <p:txBody>
                <a:bodyPr/>
                <a:lstStyle/>
                <a:p>
                  <a:r>
                    <a:rPr lang="en-IE">
                      <a:noFill/>
                    </a:rPr>
                    <a:t> </a:t>
                  </a:r>
                </a:p>
              </p:txBody>
            </p:sp>
          </mc:Fallback>
        </mc:AlternateContent>
      </p:grpSp>
      <p:grpSp>
        <p:nvGrpSpPr>
          <p:cNvPr id="9" name="Group 8"/>
          <p:cNvGrpSpPr/>
          <p:nvPr/>
        </p:nvGrpSpPr>
        <p:grpSpPr>
          <a:xfrm>
            <a:off x="3117028" y="3210330"/>
            <a:ext cx="1517801" cy="877195"/>
            <a:chOff x="3556001" y="3169608"/>
            <a:chExt cx="1517801" cy="3120313"/>
          </a:xfrm>
        </p:grpSpPr>
        <p:sp>
          <p:nvSpPr>
            <p:cNvPr id="10" name="TextBox 9"/>
            <p:cNvSpPr txBox="1"/>
            <p:nvPr/>
          </p:nvSpPr>
          <p:spPr>
            <a:xfrm>
              <a:off x="3556001" y="3169608"/>
              <a:ext cx="957943" cy="3120313"/>
            </a:xfrm>
            <a:prstGeom prst="rect">
              <a:avLst/>
            </a:prstGeom>
            <a:solidFill>
              <a:srgbClr val="E9EBF5"/>
            </a:solidFill>
          </p:spPr>
          <p:txBody>
            <a:bodyPr wrap="square" rtlCol="0">
              <a:spAutoFit/>
            </a:bodyPr>
            <a:lstStyle/>
            <a:p>
              <a:endParaRPr lang="en-IE" sz="2000" dirty="0" smtClean="0">
                <a:solidFill>
                  <a:prstClr val="black"/>
                </a:solidFill>
              </a:endParaRPr>
            </a:p>
            <a:p>
              <a:endParaRPr lang="en-IE" sz="2000" dirty="0">
                <a:solidFill>
                  <a:prstClr val="black"/>
                </a:solidFill>
              </a:endParaRPr>
            </a:p>
            <a:p>
              <a:endParaRPr lang="en-IE" sz="2000" dirty="0" smtClean="0">
                <a:solidFill>
                  <a:prstClr val="black"/>
                </a:solidFill>
              </a:endParaRPr>
            </a:p>
            <a:p>
              <a:endParaRPr lang="en-IE" sz="2000" dirty="0" smtClean="0">
                <a:solidFill>
                  <a:prstClr val="black"/>
                </a:solidFill>
              </a:endParaRPr>
            </a:p>
          </p:txBody>
        </p:sp>
        <mc:AlternateContent xmlns:mc="http://schemas.openxmlformats.org/markup-compatibility/2006" xmlns:a14="http://schemas.microsoft.com/office/drawing/2010/main">
          <mc:Choice Requires="a14">
            <p:sp>
              <p:nvSpPr>
                <p:cNvPr id="11" name="TextBox 10"/>
                <p:cNvSpPr txBox="1"/>
                <p:nvPr/>
              </p:nvSpPr>
              <p:spPr>
                <a:xfrm>
                  <a:off x="3782032" y="4036683"/>
                  <a:ext cx="1291770" cy="971017"/>
                </a:xfrm>
                <a:prstGeom prst="rect">
                  <a:avLst/>
                </a:prstGeom>
                <a:noFill/>
              </p:spPr>
              <p:txBody>
                <a:bodyPr wrap="square" rtlCol="0">
                  <a:spAutoFit/>
                </a:bodyPr>
                <a:lstStyle/>
                <a:p>
                  <a:r>
                    <a:rPr lang="en-IE" sz="2000" dirty="0" smtClean="0">
                      <a:solidFill>
                        <a:prstClr val="black"/>
                      </a:solidFill>
                    </a:rPr>
                    <a:t>0.8</a:t>
                  </a:r>
                  <a14:m>
                    <m:oMath xmlns:m="http://schemas.openxmlformats.org/officeDocument/2006/math">
                      <m:acc>
                        <m:accPr>
                          <m:chr m:val="̇"/>
                          <m:ctrlPr>
                            <a:rPr lang="en-IE" sz="2000" i="1" smtClean="0">
                              <a:solidFill>
                                <a:prstClr val="black"/>
                              </a:solidFill>
                              <a:latin typeface="Cambria Math"/>
                            </a:rPr>
                          </m:ctrlPr>
                        </m:accPr>
                        <m:e>
                          <m:r>
                            <a:rPr lang="en-IE" sz="2000" i="1" smtClean="0">
                              <a:solidFill>
                                <a:prstClr val="black"/>
                              </a:solidFill>
                              <a:latin typeface="Cambria Math"/>
                            </a:rPr>
                            <m:t>3</m:t>
                          </m:r>
                        </m:e>
                      </m:acc>
                    </m:oMath>
                  </a14:m>
                  <a:endParaRPr lang="en-IE" sz="2000" dirty="0" smtClean="0">
                    <a:solidFill>
                      <a:prstClr val="black"/>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782032" y="4036683"/>
                  <a:ext cx="1291770" cy="971017"/>
                </a:xfrm>
                <a:prstGeom prst="rect">
                  <a:avLst/>
                </a:prstGeom>
                <a:blipFill rotWithShape="1">
                  <a:blip r:embed="rId5"/>
                  <a:stretch>
                    <a:fillRect l="-4717" t="-9091" b="-90909"/>
                  </a:stretch>
                </a:blipFill>
              </p:spPr>
              <p:txBody>
                <a:bodyPr/>
                <a:lstStyle/>
                <a:p>
                  <a:r>
                    <a:rPr lang="en-IE">
                      <a:noFill/>
                    </a:rPr>
                    <a:t> </a:t>
                  </a:r>
                </a:p>
              </p:txBody>
            </p:sp>
          </mc:Fallback>
        </mc:AlternateContent>
      </p:grpSp>
      <p:sp>
        <p:nvSpPr>
          <p:cNvPr id="15" name="TextBox 14"/>
          <p:cNvSpPr txBox="1"/>
          <p:nvPr/>
        </p:nvSpPr>
        <p:spPr>
          <a:xfrm>
            <a:off x="2894467" y="5910398"/>
            <a:ext cx="1742391" cy="400110"/>
          </a:xfrm>
          <a:prstGeom prst="rect">
            <a:avLst/>
          </a:prstGeom>
          <a:solidFill>
            <a:srgbClr val="E9EBF5"/>
          </a:solidFill>
        </p:spPr>
        <p:txBody>
          <a:bodyPr wrap="square" rtlCol="0">
            <a:spAutoFit/>
          </a:bodyPr>
          <a:lstStyle/>
          <a:p>
            <a:r>
              <a:rPr lang="en-IE" sz="2000" dirty="0">
                <a:solidFill>
                  <a:prstClr val="black"/>
                </a:solidFill>
              </a:rPr>
              <a:t> </a:t>
            </a:r>
            <a:r>
              <a:rPr lang="en-IE" sz="2000" dirty="0" smtClean="0">
                <a:solidFill>
                  <a:prstClr val="black"/>
                </a:solidFill>
              </a:rPr>
              <a:t>3.141592654</a:t>
            </a:r>
          </a:p>
        </p:txBody>
      </p:sp>
      <p:sp>
        <p:nvSpPr>
          <p:cNvPr id="21" name="TextBox 20"/>
          <p:cNvSpPr txBox="1"/>
          <p:nvPr/>
        </p:nvSpPr>
        <p:spPr>
          <a:xfrm>
            <a:off x="2912535" y="4339019"/>
            <a:ext cx="1664238" cy="400110"/>
          </a:xfrm>
          <a:prstGeom prst="rect">
            <a:avLst/>
          </a:prstGeom>
          <a:solidFill>
            <a:srgbClr val="D0D3EB"/>
          </a:solidFill>
        </p:spPr>
        <p:txBody>
          <a:bodyPr wrap="none" rtlCol="0">
            <a:spAutoFit/>
          </a:bodyPr>
          <a:lstStyle/>
          <a:p>
            <a:r>
              <a:rPr lang="en-IE" sz="2000" dirty="0" smtClean="0">
                <a:solidFill>
                  <a:prstClr val="black"/>
                </a:solidFill>
              </a:rPr>
              <a:t>1.414213562</a:t>
            </a:r>
          </a:p>
        </p:txBody>
      </p:sp>
      <p:sp>
        <p:nvSpPr>
          <p:cNvPr id="5" name="TextBox 4"/>
          <p:cNvSpPr txBox="1"/>
          <p:nvPr/>
        </p:nvSpPr>
        <p:spPr>
          <a:xfrm>
            <a:off x="2874197" y="4900669"/>
            <a:ext cx="1720343" cy="400110"/>
          </a:xfrm>
          <a:prstGeom prst="rect">
            <a:avLst/>
          </a:prstGeom>
          <a:solidFill>
            <a:srgbClr val="E9EBF5"/>
          </a:solidFill>
        </p:spPr>
        <p:txBody>
          <a:bodyPr wrap="none" rtlCol="0">
            <a:spAutoFit/>
          </a:bodyPr>
          <a:lstStyle/>
          <a:p>
            <a:r>
              <a:rPr lang="en-IE" sz="2000" dirty="0">
                <a:solidFill>
                  <a:prstClr val="black"/>
                </a:solidFill>
              </a:rPr>
              <a:t> 2.828427125</a:t>
            </a:r>
            <a:endParaRPr lang="en-IE" sz="2000" dirty="0" smtClean="0">
              <a:solidFill>
                <a:prstClr val="black"/>
              </a:solidFill>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4055" y="4306529"/>
            <a:ext cx="523948" cy="504896"/>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9752" y="4813276"/>
            <a:ext cx="523948" cy="50489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3340" y="5286063"/>
            <a:ext cx="523948" cy="504896"/>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6996" y="5769742"/>
            <a:ext cx="523948" cy="504896"/>
          </a:xfrm>
          <a:prstGeom prst="rect">
            <a:avLst/>
          </a:prstGeom>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3285" y="4268485"/>
            <a:ext cx="523948" cy="504896"/>
          </a:xfrm>
          <a:prstGeom prst="rect">
            <a:avLst/>
          </a:prstGeom>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9954" y="4818774"/>
            <a:ext cx="523948" cy="504896"/>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3825" y="6317770"/>
            <a:ext cx="523948" cy="504896"/>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7635" y="6311635"/>
            <a:ext cx="523948" cy="504896"/>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3232314" y="6394233"/>
                <a:ext cx="797975" cy="463973"/>
              </a:xfrm>
              <a:prstGeom prst="rect">
                <a:avLst/>
              </a:prstGeom>
              <a:solidFill>
                <a:srgbClr val="D0D3EB"/>
              </a:solidFill>
            </p:spPr>
            <p:txBody>
              <a:bodyPr wrap="none" rtlCol="0">
                <a:spAutoFit/>
              </a:bodyPr>
              <a:lstStyle/>
              <a:p>
                <a:r>
                  <a:rPr lang="en-IE" sz="2400" dirty="0">
                    <a:solidFill>
                      <a:prstClr val="black"/>
                    </a:solidFill>
                  </a:rPr>
                  <a:t>1-</a:t>
                </a:r>
                <a14:m>
                  <m:oMath xmlns:m="http://schemas.openxmlformats.org/officeDocument/2006/math">
                    <m:rad>
                      <m:radPr>
                        <m:degHide m:val="on"/>
                        <m:ctrlPr>
                          <a:rPr lang="en-IE" sz="2200" i="1" smtClean="0">
                            <a:solidFill>
                              <a:prstClr val="black"/>
                            </a:solidFill>
                            <a:latin typeface="Cambria Math"/>
                          </a:rPr>
                        </m:ctrlPr>
                      </m:radPr>
                      <m:deg/>
                      <m:e>
                        <m:r>
                          <a:rPr lang="en-IE" sz="2200" i="1" smtClean="0">
                            <a:solidFill>
                              <a:prstClr val="black"/>
                            </a:solidFill>
                            <a:latin typeface="Cambria Math"/>
                          </a:rPr>
                          <m:t>2</m:t>
                        </m:r>
                      </m:e>
                    </m:rad>
                  </m:oMath>
                </a14:m>
                <a:endParaRPr lang="en-IE" sz="2200" dirty="0" smtClean="0">
                  <a:solidFill>
                    <a:prstClr val="black"/>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232314" y="6394233"/>
                <a:ext cx="797975" cy="463973"/>
              </a:xfrm>
              <a:prstGeom prst="rect">
                <a:avLst/>
              </a:prstGeom>
              <a:blipFill rotWithShape="1">
                <a:blip r:embed="rId7"/>
                <a:stretch>
                  <a:fillRect l="-11450" t="-10526" r="-763" b="-28947"/>
                </a:stretch>
              </a:blipFill>
            </p:spPr>
            <p:txBody>
              <a:bodyPr/>
              <a:lstStyle/>
              <a:p>
                <a:r>
                  <a:rPr lang="en-IE">
                    <a:noFill/>
                  </a:rPr>
                  <a:t> </a:t>
                </a:r>
              </a:p>
            </p:txBody>
          </p:sp>
        </mc:Fallback>
      </mc:AlternateContent>
      <p:sp>
        <p:nvSpPr>
          <p:cNvPr id="28" name="TextBox 27"/>
          <p:cNvSpPr txBox="1"/>
          <p:nvPr/>
        </p:nvSpPr>
        <p:spPr>
          <a:xfrm>
            <a:off x="2732011" y="6387145"/>
            <a:ext cx="1891865" cy="400110"/>
          </a:xfrm>
          <a:prstGeom prst="rect">
            <a:avLst/>
          </a:prstGeom>
          <a:solidFill>
            <a:srgbClr val="D0D3EB"/>
          </a:solidFill>
        </p:spPr>
        <p:txBody>
          <a:bodyPr wrap="none" rtlCol="0">
            <a:spAutoFit/>
          </a:bodyPr>
          <a:lstStyle/>
          <a:p>
            <a:r>
              <a:rPr lang="en-IE" sz="2000" dirty="0" smtClean="0">
                <a:solidFill>
                  <a:prstClr val="black"/>
                </a:solidFill>
              </a:rPr>
              <a:t>-0.4142135624</a:t>
            </a:r>
          </a:p>
        </p:txBody>
      </p:sp>
      <p:pic>
        <p:nvPicPr>
          <p:cNvPr id="45" name="Pictu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43232" y="1012049"/>
            <a:ext cx="494541" cy="422755"/>
          </a:xfrm>
          <a:prstGeom prst="rect">
            <a:avLst/>
          </a:prstGeom>
        </p:spPr>
      </p:pic>
      <p:pic>
        <p:nvPicPr>
          <p:cNvPr id="46" name="Picture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8569" y="1702108"/>
            <a:ext cx="466863" cy="484037"/>
          </a:xfrm>
          <a:prstGeom prst="rect">
            <a:avLst/>
          </a:prstGeom>
        </p:spPr>
      </p:pic>
      <p:pic>
        <p:nvPicPr>
          <p:cNvPr id="47" name="Picture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2854" y="2551756"/>
            <a:ext cx="466863" cy="527948"/>
          </a:xfrm>
          <a:prstGeom prst="rect">
            <a:avLst/>
          </a:prstGeom>
        </p:spPr>
      </p:pic>
      <p:pic>
        <p:nvPicPr>
          <p:cNvPr id="48" name="Picture 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1446" y="3559577"/>
            <a:ext cx="466863" cy="527948"/>
          </a:xfrm>
          <a:prstGeom prst="rect">
            <a:avLst/>
          </a:prstGeom>
        </p:spPr>
      </p:pic>
      <p:pic>
        <p:nvPicPr>
          <p:cNvPr id="49" name="Picture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7570" y="1075603"/>
            <a:ext cx="466863" cy="399095"/>
          </a:xfrm>
          <a:prstGeom prst="rect">
            <a:avLst/>
          </a:prstGeom>
        </p:spPr>
      </p:pic>
      <p:pic>
        <p:nvPicPr>
          <p:cNvPr id="50" name="Picture 4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3285" y="1702108"/>
            <a:ext cx="466863" cy="484037"/>
          </a:xfrm>
          <a:prstGeom prst="rect">
            <a:avLst/>
          </a:prstGeom>
        </p:spPr>
      </p:pic>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7570" y="2455656"/>
            <a:ext cx="466863" cy="527948"/>
          </a:xfrm>
          <a:prstGeom prst="rect">
            <a:avLst/>
          </a:prstGeom>
        </p:spPr>
      </p:pic>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75190" y="3507019"/>
            <a:ext cx="466863" cy="527948"/>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41588" y="5949901"/>
            <a:ext cx="466863" cy="362427"/>
          </a:xfrm>
          <a:prstGeom prst="rect">
            <a:avLst/>
          </a:prstGeom>
        </p:spPr>
      </p:pic>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5190" y="5336183"/>
            <a:ext cx="523948" cy="504896"/>
          </a:xfrm>
          <a:prstGeom prst="rect">
            <a:avLst/>
          </a:prstGeom>
        </p:spPr>
      </p:pic>
    </p:spTree>
    <p:extLst>
      <p:ext uri="{BB962C8B-B14F-4D97-AF65-F5344CB8AC3E}">
        <p14:creationId xmlns:p14="http://schemas.microsoft.com/office/powerpoint/2010/main" val="260010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par>
                                <p:cTn id="37" presetID="10"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par>
                                <p:cTn id="40" presetID="10" presetClass="entr" presetSubtype="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childTnLst>
                          </p:cTn>
                        </p:par>
                        <p:par>
                          <p:cTn id="59" fill="hold">
                            <p:stCondLst>
                              <p:cond delay="1500"/>
                            </p:stCondLst>
                            <p:childTnLst>
                              <p:par>
                                <p:cTn id="60" presetID="10" presetClass="entr" presetSubtype="0" fill="hold"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childTnLst>
                          </p:cTn>
                        </p:par>
                        <p:par>
                          <p:cTn id="63" fill="hold">
                            <p:stCondLst>
                              <p:cond delay="2000"/>
                            </p:stCondLst>
                            <p:childTnLst>
                              <p:par>
                                <p:cTn id="64" presetID="10"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40"/>
          <p:cNvSpPr/>
          <p:nvPr/>
        </p:nvSpPr>
        <p:spPr>
          <a:xfrm>
            <a:off x="2036986" y="2790508"/>
            <a:ext cx="6581681"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38" name="Oval 137"/>
          <p:cNvSpPr/>
          <p:nvPr/>
        </p:nvSpPr>
        <p:spPr>
          <a:xfrm>
            <a:off x="3839965" y="3127541"/>
            <a:ext cx="4542286" cy="210453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42" name="Oval 141"/>
          <p:cNvSpPr/>
          <p:nvPr/>
        </p:nvSpPr>
        <p:spPr>
          <a:xfrm>
            <a:off x="3843061" y="3118951"/>
            <a:ext cx="4546904"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sp>
        <p:nvSpPr>
          <p:cNvPr id="146" name="Oval 145"/>
          <p:cNvSpPr/>
          <p:nvPr/>
        </p:nvSpPr>
        <p:spPr>
          <a:xfrm>
            <a:off x="5098616" y="3446559"/>
            <a:ext cx="3190468" cy="14665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pic>
        <p:nvPicPr>
          <p:cNvPr id="1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044815" y="2489120"/>
            <a:ext cx="1606330" cy="1015663"/>
          </a:xfrm>
          <a:prstGeom prst="rect">
            <a:avLst/>
          </a:prstGeom>
        </p:spPr>
        <p:txBody>
          <a:bodyPr wrap="square">
            <a:spAutoFit/>
          </a:bodyPr>
          <a:lstStyle/>
          <a:p>
            <a:pPr algn="ctr"/>
            <a:r>
              <a:rPr lang="en-IE" sz="3000" b="1" dirty="0" smtClean="0">
                <a:solidFill>
                  <a:srgbClr val="EC278C"/>
                </a:solidFill>
                <a:latin typeface="Calibri" panose="020F0502020204030204" pitchFamily="34" charset="0"/>
              </a:rPr>
              <a:t>Rational</a:t>
            </a:r>
          </a:p>
          <a:p>
            <a:pPr algn="ctr"/>
            <a:r>
              <a:rPr lang="en-IE" sz="3000" dirty="0">
                <a:solidFill>
                  <a:srgbClr val="EC278C"/>
                </a:solidFill>
                <a:latin typeface="Calibri" panose="020F0502020204030204" pitchFamily="34" charset="0"/>
                <a:ea typeface="Cambria Math"/>
              </a:rPr>
              <a:t>ℚ</a:t>
            </a:r>
            <a:endParaRPr lang="en-IE" sz="3000" dirty="0">
              <a:solidFill>
                <a:srgbClr val="EC278C"/>
              </a:solidFill>
              <a:latin typeface="Calibri" panose="020F0502020204030204" pitchFamily="34" charset="0"/>
            </a:endParaRPr>
          </a:p>
        </p:txBody>
      </p:sp>
      <p:sp>
        <p:nvSpPr>
          <p:cNvPr id="152" name="Oval 151"/>
          <p:cNvSpPr/>
          <p:nvPr/>
        </p:nvSpPr>
        <p:spPr>
          <a:xfrm>
            <a:off x="5098616" y="3446559"/>
            <a:ext cx="319046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sp>
        <p:nvSpPr>
          <p:cNvPr id="139" name="Title 6"/>
          <p:cNvSpPr txBox="1">
            <a:spLocks/>
          </p:cNvSpPr>
          <p:nvPr/>
        </p:nvSpPr>
        <p:spPr bwMode="auto">
          <a:xfrm>
            <a:off x="0" y="0"/>
            <a:ext cx="4608024" cy="67792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800" b="1">
                <a:solidFill>
                  <a:srgbClr val="00B0F0"/>
                </a:solidFill>
                <a:latin typeface="+mj-lt"/>
                <a:ea typeface="+mj-ea"/>
                <a:cs typeface="+mj-cs"/>
              </a:defRPr>
            </a:lvl1pPr>
            <a:lvl2pPr algn="l" rtl="0" eaLnBrk="1" fontAlgn="base" hangingPunct="1">
              <a:spcBef>
                <a:spcPct val="0"/>
              </a:spcBef>
              <a:spcAft>
                <a:spcPct val="0"/>
              </a:spcAft>
              <a:defRPr sz="1400" b="1">
                <a:solidFill>
                  <a:schemeClr val="tx2"/>
                </a:solidFill>
                <a:latin typeface="Tahoma" pitchFamily="34" charset="0"/>
              </a:defRPr>
            </a:lvl2pPr>
            <a:lvl3pPr algn="l" rtl="0" eaLnBrk="1" fontAlgn="base" hangingPunct="1">
              <a:spcBef>
                <a:spcPct val="0"/>
              </a:spcBef>
              <a:spcAft>
                <a:spcPct val="0"/>
              </a:spcAft>
              <a:defRPr sz="1400" b="1">
                <a:solidFill>
                  <a:schemeClr val="tx2"/>
                </a:solidFill>
                <a:latin typeface="Tahoma" pitchFamily="34" charset="0"/>
              </a:defRPr>
            </a:lvl3pPr>
            <a:lvl4pPr algn="l" rtl="0" eaLnBrk="1" fontAlgn="base" hangingPunct="1">
              <a:spcBef>
                <a:spcPct val="0"/>
              </a:spcBef>
              <a:spcAft>
                <a:spcPct val="0"/>
              </a:spcAft>
              <a:defRPr sz="1400" b="1">
                <a:solidFill>
                  <a:schemeClr val="tx2"/>
                </a:solidFill>
                <a:latin typeface="Tahoma" pitchFamily="34" charset="0"/>
              </a:defRPr>
            </a:lvl4pPr>
            <a:lvl5pPr algn="l" rtl="0" eaLnBrk="1" fontAlgn="base" hangingPunct="1">
              <a:spcBef>
                <a:spcPct val="0"/>
              </a:spcBef>
              <a:spcAft>
                <a:spcPct val="0"/>
              </a:spcAft>
              <a:defRPr sz="1400" b="1">
                <a:solidFill>
                  <a:schemeClr val="tx2"/>
                </a:solidFill>
                <a:latin typeface="Tahoma" pitchFamily="34" charset="0"/>
              </a:defRPr>
            </a:lvl5pPr>
            <a:lvl6pPr marL="457200" algn="ctr" rtl="0" eaLnBrk="1" fontAlgn="base" hangingPunct="1">
              <a:spcBef>
                <a:spcPct val="0"/>
              </a:spcBef>
              <a:spcAft>
                <a:spcPct val="0"/>
              </a:spcAft>
              <a:defRPr sz="1600" b="1">
                <a:solidFill>
                  <a:schemeClr val="tx2"/>
                </a:solidFill>
                <a:latin typeface="Tahoma" pitchFamily="34" charset="0"/>
              </a:defRPr>
            </a:lvl6pPr>
            <a:lvl7pPr marL="914400" algn="ctr" rtl="0" eaLnBrk="1" fontAlgn="base" hangingPunct="1">
              <a:spcBef>
                <a:spcPct val="0"/>
              </a:spcBef>
              <a:spcAft>
                <a:spcPct val="0"/>
              </a:spcAft>
              <a:defRPr sz="1600" b="1">
                <a:solidFill>
                  <a:schemeClr val="tx2"/>
                </a:solidFill>
                <a:latin typeface="Tahoma" pitchFamily="34" charset="0"/>
              </a:defRPr>
            </a:lvl7pPr>
            <a:lvl8pPr marL="1371600" algn="ctr" rtl="0" eaLnBrk="1" fontAlgn="base" hangingPunct="1">
              <a:spcBef>
                <a:spcPct val="0"/>
              </a:spcBef>
              <a:spcAft>
                <a:spcPct val="0"/>
              </a:spcAft>
              <a:defRPr sz="1600" b="1">
                <a:solidFill>
                  <a:schemeClr val="tx2"/>
                </a:solidFill>
                <a:latin typeface="Tahoma" pitchFamily="34" charset="0"/>
              </a:defRPr>
            </a:lvl8pPr>
            <a:lvl9pPr marL="1828800" algn="ctr" rtl="0" eaLnBrk="1" fontAlgn="base" hangingPunct="1">
              <a:spcBef>
                <a:spcPct val="0"/>
              </a:spcBef>
              <a:spcAft>
                <a:spcPct val="0"/>
              </a:spcAft>
              <a:defRPr sz="1600" b="1">
                <a:solidFill>
                  <a:schemeClr val="tx2"/>
                </a:solidFill>
                <a:latin typeface="Tahoma" pitchFamily="34" charset="0"/>
              </a:defRPr>
            </a:lvl9pPr>
          </a:lstStyle>
          <a:p>
            <a:r>
              <a:rPr lang="en-IE" sz="2800" kern="0" dirty="0" smtClean="0"/>
              <a:t/>
            </a:r>
            <a:br>
              <a:rPr lang="en-IE" sz="2800" kern="0" dirty="0" smtClean="0"/>
            </a:br>
            <a:r>
              <a:rPr lang="en-IE" sz="2800" u="sng" kern="0" dirty="0" smtClean="0">
                <a:solidFill>
                  <a:prstClr val="black"/>
                </a:solidFill>
              </a:rPr>
              <a:t>Irrational Numbers</a:t>
            </a:r>
            <a:r>
              <a:rPr lang="en-IE" sz="2800" u="sng" kern="0" dirty="0" smtClean="0">
                <a:solidFill>
                  <a:srgbClr val="FF0000"/>
                </a:solidFill>
                <a:latin typeface="Calibri" panose="020F0502020204030204" pitchFamily="34" charset="0"/>
              </a:rPr>
              <a:t/>
            </a:r>
            <a:br>
              <a:rPr lang="en-IE" sz="2800" u="sng" kern="0" dirty="0" smtClean="0">
                <a:solidFill>
                  <a:srgbClr val="FF0000"/>
                </a:solidFill>
                <a:latin typeface="Calibri" panose="020F0502020204030204" pitchFamily="34" charset="0"/>
              </a:rPr>
            </a:br>
            <a:r>
              <a:rPr lang="en-IE" sz="2800" kern="0" dirty="0" smtClean="0">
                <a:solidFill>
                  <a:srgbClr val="FF0000"/>
                </a:solidFill>
              </a:rPr>
              <a:t> </a:t>
            </a:r>
            <a:endParaRPr lang="en-IE" sz="2800" kern="0" dirty="0">
              <a:solidFill>
                <a:srgbClr val="FF0000"/>
              </a:solidFill>
            </a:endParaRPr>
          </a:p>
        </p:txBody>
      </p:sp>
      <p:sp>
        <p:nvSpPr>
          <p:cNvPr id="69" name="Oval 68"/>
          <p:cNvSpPr/>
          <p:nvPr/>
        </p:nvSpPr>
        <p:spPr>
          <a:xfrm>
            <a:off x="1151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2" name="Oval 71"/>
          <p:cNvSpPr/>
          <p:nvPr/>
        </p:nvSpPr>
        <p:spPr>
          <a:xfrm>
            <a:off x="24074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7" name="Oval 126"/>
          <p:cNvSpPr/>
          <p:nvPr/>
        </p:nvSpPr>
        <p:spPr>
          <a:xfrm>
            <a:off x="10576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9" name="Oval 128"/>
          <p:cNvSpPr/>
          <p:nvPr/>
        </p:nvSpPr>
        <p:spPr>
          <a:xfrm>
            <a:off x="18874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8" name="Oval 67"/>
          <p:cNvSpPr/>
          <p:nvPr/>
        </p:nvSpPr>
        <p:spPr>
          <a:xfrm>
            <a:off x="7528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0" name="Oval 69"/>
          <p:cNvSpPr/>
          <p:nvPr/>
        </p:nvSpPr>
        <p:spPr>
          <a:xfrm>
            <a:off x="15826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1" name="Oval 70"/>
          <p:cNvSpPr/>
          <p:nvPr/>
        </p:nvSpPr>
        <p:spPr>
          <a:xfrm>
            <a:off x="20227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3" name="Oval 72"/>
          <p:cNvSpPr/>
          <p:nvPr/>
        </p:nvSpPr>
        <p:spPr>
          <a:xfrm>
            <a:off x="28346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8" name="Oval 77"/>
          <p:cNvSpPr/>
          <p:nvPr/>
        </p:nvSpPr>
        <p:spPr>
          <a:xfrm>
            <a:off x="3354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7" name="Oval 96"/>
          <p:cNvSpPr/>
          <p:nvPr/>
        </p:nvSpPr>
        <p:spPr>
          <a:xfrm>
            <a:off x="9052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8" name="Oval 97"/>
          <p:cNvSpPr/>
          <p:nvPr/>
        </p:nvSpPr>
        <p:spPr>
          <a:xfrm>
            <a:off x="1304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9" name="Oval 98"/>
          <p:cNvSpPr/>
          <p:nvPr/>
        </p:nvSpPr>
        <p:spPr>
          <a:xfrm>
            <a:off x="17350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0" name="Oval 99"/>
          <p:cNvSpPr/>
          <p:nvPr/>
        </p:nvSpPr>
        <p:spPr>
          <a:xfrm>
            <a:off x="21751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1" name="Oval 100"/>
          <p:cNvSpPr/>
          <p:nvPr/>
        </p:nvSpPr>
        <p:spPr>
          <a:xfrm>
            <a:off x="2559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2" name="Oval 101"/>
          <p:cNvSpPr/>
          <p:nvPr/>
        </p:nvSpPr>
        <p:spPr>
          <a:xfrm>
            <a:off x="29870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7" name="Oval 106"/>
          <p:cNvSpPr/>
          <p:nvPr/>
        </p:nvSpPr>
        <p:spPr>
          <a:xfrm>
            <a:off x="4878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6" name="Oval 125"/>
          <p:cNvSpPr/>
          <p:nvPr/>
        </p:nvSpPr>
        <p:spPr>
          <a:xfrm>
            <a:off x="16618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8" name="Oval 127"/>
          <p:cNvSpPr/>
          <p:nvPr/>
        </p:nvSpPr>
        <p:spPr>
          <a:xfrm>
            <a:off x="1456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0" name="Oval 129"/>
          <p:cNvSpPr/>
          <p:nvPr/>
        </p:nvSpPr>
        <p:spPr>
          <a:xfrm>
            <a:off x="23275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1" name="Oval 130"/>
          <p:cNvSpPr/>
          <p:nvPr/>
        </p:nvSpPr>
        <p:spPr>
          <a:xfrm>
            <a:off x="2712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7" name="Oval 136"/>
          <p:cNvSpPr/>
          <p:nvPr/>
        </p:nvSpPr>
        <p:spPr>
          <a:xfrm>
            <a:off x="6402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9" name="Oval 48"/>
          <p:cNvSpPr/>
          <p:nvPr/>
        </p:nvSpPr>
        <p:spPr>
          <a:xfrm>
            <a:off x="53492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0" name="Oval 49"/>
          <p:cNvSpPr/>
          <p:nvPr/>
        </p:nvSpPr>
        <p:spPr>
          <a:xfrm>
            <a:off x="57801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6" name="Oval 75"/>
          <p:cNvSpPr/>
          <p:nvPr/>
        </p:nvSpPr>
        <p:spPr>
          <a:xfrm>
            <a:off x="40836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8" name="Oval 47"/>
          <p:cNvSpPr/>
          <p:nvPr/>
        </p:nvSpPr>
        <p:spPr>
          <a:xfrm>
            <a:off x="49502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1" name="Oval 50"/>
          <p:cNvSpPr/>
          <p:nvPr/>
        </p:nvSpPr>
        <p:spPr>
          <a:xfrm>
            <a:off x="62202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9" name="Oval 78"/>
          <p:cNvSpPr/>
          <p:nvPr/>
        </p:nvSpPr>
        <p:spPr>
          <a:xfrm>
            <a:off x="51026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0" name="Oval 79"/>
          <p:cNvSpPr/>
          <p:nvPr/>
        </p:nvSpPr>
        <p:spPr>
          <a:xfrm>
            <a:off x="55016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1" name="Oval 80"/>
          <p:cNvSpPr/>
          <p:nvPr/>
        </p:nvSpPr>
        <p:spPr>
          <a:xfrm>
            <a:off x="59325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2" name="Oval 81"/>
          <p:cNvSpPr/>
          <p:nvPr/>
        </p:nvSpPr>
        <p:spPr>
          <a:xfrm>
            <a:off x="63726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8" name="Oval 107"/>
          <p:cNvSpPr/>
          <p:nvPr/>
        </p:nvSpPr>
        <p:spPr>
          <a:xfrm>
            <a:off x="52550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9" name="Oval 108"/>
          <p:cNvSpPr/>
          <p:nvPr/>
        </p:nvSpPr>
        <p:spPr>
          <a:xfrm>
            <a:off x="56540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0" name="Oval 109"/>
          <p:cNvSpPr/>
          <p:nvPr/>
        </p:nvSpPr>
        <p:spPr>
          <a:xfrm>
            <a:off x="60849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8" name="Oval 57"/>
          <p:cNvSpPr/>
          <p:nvPr/>
        </p:nvSpPr>
        <p:spPr>
          <a:xfrm>
            <a:off x="49520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9" name="Oval 58"/>
          <p:cNvSpPr/>
          <p:nvPr/>
        </p:nvSpPr>
        <p:spPr>
          <a:xfrm>
            <a:off x="53509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0" name="Oval 59"/>
          <p:cNvSpPr/>
          <p:nvPr/>
        </p:nvSpPr>
        <p:spPr>
          <a:xfrm>
            <a:off x="5781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1" name="Oval 60"/>
          <p:cNvSpPr/>
          <p:nvPr/>
        </p:nvSpPr>
        <p:spPr>
          <a:xfrm>
            <a:off x="62219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4" name="Oval 73"/>
          <p:cNvSpPr/>
          <p:nvPr/>
        </p:nvSpPr>
        <p:spPr>
          <a:xfrm>
            <a:off x="32577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5" name="Oval 74"/>
          <p:cNvSpPr/>
          <p:nvPr/>
        </p:nvSpPr>
        <p:spPr>
          <a:xfrm>
            <a:off x="36906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7" name="Oval 76"/>
          <p:cNvSpPr/>
          <p:nvPr/>
        </p:nvSpPr>
        <p:spPr>
          <a:xfrm>
            <a:off x="45268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8" name="Oval 87"/>
          <p:cNvSpPr/>
          <p:nvPr/>
        </p:nvSpPr>
        <p:spPr>
          <a:xfrm>
            <a:off x="51044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9" name="Oval 88"/>
          <p:cNvSpPr/>
          <p:nvPr/>
        </p:nvSpPr>
        <p:spPr>
          <a:xfrm>
            <a:off x="55033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0" name="Oval 89"/>
          <p:cNvSpPr/>
          <p:nvPr/>
        </p:nvSpPr>
        <p:spPr>
          <a:xfrm>
            <a:off x="5934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1" name="Oval 90"/>
          <p:cNvSpPr/>
          <p:nvPr/>
        </p:nvSpPr>
        <p:spPr>
          <a:xfrm>
            <a:off x="63743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3" name="Oval 102"/>
          <p:cNvSpPr/>
          <p:nvPr/>
        </p:nvSpPr>
        <p:spPr>
          <a:xfrm>
            <a:off x="34101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4" name="Oval 103"/>
          <p:cNvSpPr/>
          <p:nvPr/>
        </p:nvSpPr>
        <p:spPr>
          <a:xfrm>
            <a:off x="38430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5" name="Oval 104"/>
          <p:cNvSpPr/>
          <p:nvPr/>
        </p:nvSpPr>
        <p:spPr>
          <a:xfrm>
            <a:off x="423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6" name="Oval 105"/>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7" name="Oval 116"/>
          <p:cNvSpPr/>
          <p:nvPr/>
        </p:nvSpPr>
        <p:spPr>
          <a:xfrm>
            <a:off x="52568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8" name="Oval 117"/>
          <p:cNvSpPr/>
          <p:nvPr/>
        </p:nvSpPr>
        <p:spPr>
          <a:xfrm>
            <a:off x="56557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9" name="Oval 118"/>
          <p:cNvSpPr/>
          <p:nvPr/>
        </p:nvSpPr>
        <p:spPr>
          <a:xfrm>
            <a:off x="60866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2" name="Oval 131"/>
          <p:cNvSpPr/>
          <p:nvPr/>
        </p:nvSpPr>
        <p:spPr>
          <a:xfrm>
            <a:off x="31394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3" name="Oval 132"/>
          <p:cNvSpPr/>
          <p:nvPr/>
        </p:nvSpPr>
        <p:spPr>
          <a:xfrm>
            <a:off x="35625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4" name="Oval 133"/>
          <p:cNvSpPr/>
          <p:nvPr/>
        </p:nvSpPr>
        <p:spPr>
          <a:xfrm>
            <a:off x="399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5" name="Oval 134"/>
          <p:cNvSpPr/>
          <p:nvPr/>
        </p:nvSpPr>
        <p:spPr>
          <a:xfrm>
            <a:off x="43884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6" name="Oval 135"/>
          <p:cNvSpPr/>
          <p:nvPr/>
        </p:nvSpPr>
        <p:spPr>
          <a:xfrm>
            <a:off x="48316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6" name="Oval 55"/>
          <p:cNvSpPr/>
          <p:nvPr/>
        </p:nvSpPr>
        <p:spPr>
          <a:xfrm>
            <a:off x="82811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5" name="Oval 54"/>
          <p:cNvSpPr/>
          <p:nvPr/>
        </p:nvSpPr>
        <p:spPr>
          <a:xfrm>
            <a:off x="78881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6" name="Oval 65"/>
          <p:cNvSpPr/>
          <p:nvPr/>
        </p:nvSpPr>
        <p:spPr>
          <a:xfrm>
            <a:off x="82828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6" name="Oval 85"/>
          <p:cNvSpPr/>
          <p:nvPr/>
        </p:nvSpPr>
        <p:spPr>
          <a:xfrm>
            <a:off x="80405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5" name="Oval 114"/>
          <p:cNvSpPr/>
          <p:nvPr/>
        </p:nvSpPr>
        <p:spPr>
          <a:xfrm>
            <a:off x="81929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5" name="Oval 64"/>
          <p:cNvSpPr/>
          <p:nvPr/>
        </p:nvSpPr>
        <p:spPr>
          <a:xfrm>
            <a:off x="78898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5" name="Oval 94"/>
          <p:cNvSpPr/>
          <p:nvPr/>
        </p:nvSpPr>
        <p:spPr>
          <a:xfrm>
            <a:off x="80422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4" name="Oval 123"/>
          <p:cNvSpPr/>
          <p:nvPr/>
        </p:nvSpPr>
        <p:spPr>
          <a:xfrm>
            <a:off x="81946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7" name="Oval 56"/>
          <p:cNvSpPr/>
          <p:nvPr/>
        </p:nvSpPr>
        <p:spPr>
          <a:xfrm>
            <a:off x="872435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7" name="Oval 66"/>
          <p:cNvSpPr/>
          <p:nvPr/>
        </p:nvSpPr>
        <p:spPr>
          <a:xfrm>
            <a:off x="87260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7" name="Oval 86"/>
          <p:cNvSpPr/>
          <p:nvPr/>
        </p:nvSpPr>
        <p:spPr>
          <a:xfrm>
            <a:off x="84335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6" name="Oval 115"/>
          <p:cNvSpPr/>
          <p:nvPr/>
        </p:nvSpPr>
        <p:spPr>
          <a:xfrm>
            <a:off x="85859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6" name="Oval 95"/>
          <p:cNvSpPr/>
          <p:nvPr/>
        </p:nvSpPr>
        <p:spPr>
          <a:xfrm>
            <a:off x="84352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5" name="Oval 124"/>
          <p:cNvSpPr/>
          <p:nvPr/>
        </p:nvSpPr>
        <p:spPr>
          <a:xfrm>
            <a:off x="85876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2" name="Oval 51"/>
          <p:cNvSpPr/>
          <p:nvPr/>
        </p:nvSpPr>
        <p:spPr>
          <a:xfrm>
            <a:off x="66049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2" name="Oval 61"/>
          <p:cNvSpPr/>
          <p:nvPr/>
        </p:nvSpPr>
        <p:spPr>
          <a:xfrm>
            <a:off x="66066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3" name="Oval 52"/>
          <p:cNvSpPr/>
          <p:nvPr/>
        </p:nvSpPr>
        <p:spPr>
          <a:xfrm>
            <a:off x="70321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4" name="Oval 53"/>
          <p:cNvSpPr/>
          <p:nvPr/>
        </p:nvSpPr>
        <p:spPr>
          <a:xfrm>
            <a:off x="74552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3" name="Oval 82"/>
          <p:cNvSpPr/>
          <p:nvPr/>
        </p:nvSpPr>
        <p:spPr>
          <a:xfrm>
            <a:off x="67573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4" name="Oval 83"/>
          <p:cNvSpPr/>
          <p:nvPr/>
        </p:nvSpPr>
        <p:spPr>
          <a:xfrm>
            <a:off x="71845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5" name="Oval 84"/>
          <p:cNvSpPr/>
          <p:nvPr/>
        </p:nvSpPr>
        <p:spPr>
          <a:xfrm>
            <a:off x="76076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1" name="Oval 110"/>
          <p:cNvSpPr/>
          <p:nvPr/>
        </p:nvSpPr>
        <p:spPr>
          <a:xfrm>
            <a:off x="65250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2" name="Oval 111"/>
          <p:cNvSpPr/>
          <p:nvPr/>
        </p:nvSpPr>
        <p:spPr>
          <a:xfrm>
            <a:off x="69097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3" name="Oval 112"/>
          <p:cNvSpPr/>
          <p:nvPr/>
        </p:nvSpPr>
        <p:spPr>
          <a:xfrm>
            <a:off x="73369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4" name="Oval 113"/>
          <p:cNvSpPr/>
          <p:nvPr/>
        </p:nvSpPr>
        <p:spPr>
          <a:xfrm>
            <a:off x="77600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3" name="Oval 62"/>
          <p:cNvSpPr/>
          <p:nvPr/>
        </p:nvSpPr>
        <p:spPr>
          <a:xfrm>
            <a:off x="70338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4" name="Oval 63"/>
          <p:cNvSpPr/>
          <p:nvPr/>
        </p:nvSpPr>
        <p:spPr>
          <a:xfrm>
            <a:off x="74569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2" name="Oval 91"/>
          <p:cNvSpPr/>
          <p:nvPr/>
        </p:nvSpPr>
        <p:spPr>
          <a:xfrm>
            <a:off x="675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3" name="Oval 92"/>
          <p:cNvSpPr/>
          <p:nvPr/>
        </p:nvSpPr>
        <p:spPr>
          <a:xfrm>
            <a:off x="71862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4" name="Oval 93"/>
          <p:cNvSpPr/>
          <p:nvPr/>
        </p:nvSpPr>
        <p:spPr>
          <a:xfrm>
            <a:off x="76093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0" name="Oval 119"/>
          <p:cNvSpPr/>
          <p:nvPr/>
        </p:nvSpPr>
        <p:spPr>
          <a:xfrm>
            <a:off x="65267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1" name="Oval 120"/>
          <p:cNvSpPr/>
          <p:nvPr/>
        </p:nvSpPr>
        <p:spPr>
          <a:xfrm>
            <a:off x="69114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2" name="Oval 121"/>
          <p:cNvSpPr/>
          <p:nvPr/>
        </p:nvSpPr>
        <p:spPr>
          <a:xfrm>
            <a:off x="73386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3" name="Oval 122"/>
          <p:cNvSpPr/>
          <p:nvPr/>
        </p:nvSpPr>
        <p:spPr>
          <a:xfrm>
            <a:off x="77617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pic>
        <p:nvPicPr>
          <p:cNvPr id="144" name="Picture 1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140" name="Picture 1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145" name="Picture 144"/>
          <p:cNvPicPr>
            <a:picLocks noChangeAspect="1"/>
          </p:cNvPicPr>
          <p:nvPr/>
        </p:nvPicPr>
        <p:blipFill rotWithShape="1">
          <a:blip r:embed="rId6">
            <a:extLst>
              <a:ext uri="{28A0092B-C50C-407E-A947-70E740481C1C}">
                <a14:useLocalDpi xmlns:a14="http://schemas.microsoft.com/office/drawing/2010/main" val="0"/>
              </a:ext>
            </a:extLst>
          </a:blip>
          <a:srcRect l="9760"/>
          <a:stretch/>
        </p:blipFill>
        <p:spPr>
          <a:xfrm>
            <a:off x="3944630" y="1493173"/>
            <a:ext cx="2988000" cy="694575"/>
          </a:xfrm>
          <a:prstGeom prst="rect">
            <a:avLst/>
          </a:prstGeom>
        </p:spPr>
      </p:pic>
      <p:sp>
        <p:nvSpPr>
          <p:cNvPr id="148" name="Oval 147"/>
          <p:cNvSpPr/>
          <p:nvPr/>
        </p:nvSpPr>
        <p:spPr>
          <a:xfrm>
            <a:off x="438888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9" name="Oval 148"/>
          <p:cNvSpPr/>
          <p:nvPr/>
        </p:nvSpPr>
        <p:spPr>
          <a:xfrm>
            <a:off x="56445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0" name="Oval 149"/>
          <p:cNvSpPr/>
          <p:nvPr/>
        </p:nvSpPr>
        <p:spPr>
          <a:xfrm>
            <a:off x="429474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1" name="Oval 150"/>
          <p:cNvSpPr/>
          <p:nvPr/>
        </p:nvSpPr>
        <p:spPr>
          <a:xfrm>
            <a:off x="51245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3" name="Oval 152"/>
          <p:cNvSpPr/>
          <p:nvPr/>
        </p:nvSpPr>
        <p:spPr>
          <a:xfrm>
            <a:off x="398994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4" name="Oval 153"/>
          <p:cNvSpPr/>
          <p:nvPr/>
        </p:nvSpPr>
        <p:spPr>
          <a:xfrm>
            <a:off x="48197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5" name="Oval 154"/>
          <p:cNvSpPr/>
          <p:nvPr/>
        </p:nvSpPr>
        <p:spPr>
          <a:xfrm>
            <a:off x="52599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6" name="Oval 155"/>
          <p:cNvSpPr/>
          <p:nvPr/>
        </p:nvSpPr>
        <p:spPr>
          <a:xfrm>
            <a:off x="607179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7" name="Oval 156"/>
          <p:cNvSpPr/>
          <p:nvPr/>
        </p:nvSpPr>
        <p:spPr>
          <a:xfrm>
            <a:off x="414234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8" name="Oval 157"/>
          <p:cNvSpPr/>
          <p:nvPr/>
        </p:nvSpPr>
        <p:spPr>
          <a:xfrm>
            <a:off x="454128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9" name="Oval 158"/>
          <p:cNvSpPr/>
          <p:nvPr/>
        </p:nvSpPr>
        <p:spPr>
          <a:xfrm>
            <a:off x="49721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0" name="Oval 159"/>
          <p:cNvSpPr/>
          <p:nvPr/>
        </p:nvSpPr>
        <p:spPr>
          <a:xfrm>
            <a:off x="54123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1" name="Oval 160"/>
          <p:cNvSpPr/>
          <p:nvPr/>
        </p:nvSpPr>
        <p:spPr>
          <a:xfrm>
            <a:off x="57969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2" name="Oval 161"/>
          <p:cNvSpPr/>
          <p:nvPr/>
        </p:nvSpPr>
        <p:spPr>
          <a:xfrm>
            <a:off x="469368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3" name="Oval 162"/>
          <p:cNvSpPr/>
          <p:nvPr/>
        </p:nvSpPr>
        <p:spPr>
          <a:xfrm>
            <a:off x="55647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4" name="Oval 163"/>
          <p:cNvSpPr/>
          <p:nvPr/>
        </p:nvSpPr>
        <p:spPr>
          <a:xfrm>
            <a:off x="59493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6" name="Oval 165"/>
          <p:cNvSpPr/>
          <p:nvPr/>
        </p:nvSpPr>
        <p:spPr>
          <a:xfrm>
            <a:off x="62859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2" name="Oval 171"/>
          <p:cNvSpPr/>
          <p:nvPr/>
        </p:nvSpPr>
        <p:spPr>
          <a:xfrm>
            <a:off x="67131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6" name="Oval 175"/>
          <p:cNvSpPr/>
          <p:nvPr/>
        </p:nvSpPr>
        <p:spPr>
          <a:xfrm>
            <a:off x="390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7" name="Oval 176"/>
          <p:cNvSpPr/>
          <p:nvPr/>
        </p:nvSpPr>
        <p:spPr>
          <a:xfrm>
            <a:off x="64383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9" name="Oval 178"/>
          <p:cNvSpPr/>
          <p:nvPr/>
        </p:nvSpPr>
        <p:spPr>
          <a:xfrm>
            <a:off x="620607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80" name="Oval 179"/>
          <p:cNvSpPr/>
          <p:nvPr/>
        </p:nvSpPr>
        <p:spPr>
          <a:xfrm>
            <a:off x="65907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181" name="Rectangle 180"/>
              <p:cNvSpPr/>
              <p:nvPr/>
            </p:nvSpPr>
            <p:spPr>
              <a:xfrm>
                <a:off x="4183817" y="1030684"/>
                <a:ext cx="517385"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rgbClr val="FF8021">
                                  <a:lumMod val="75000"/>
                                </a:srgbClr>
                              </a:solidFill>
                              <a:latin typeface="Cambria Math"/>
                            </a:rPr>
                          </m:ctrlPr>
                        </m:radPr>
                        <m:deg/>
                        <m:e>
                          <m:r>
                            <a:rPr lang="en-IE" i="1">
                              <a:solidFill>
                                <a:srgbClr val="FF8021">
                                  <a:lumMod val="75000"/>
                                </a:srgbClr>
                              </a:solidFill>
                              <a:latin typeface="Cambria Math"/>
                            </a:rPr>
                            <m:t>2</m:t>
                          </m:r>
                        </m:e>
                      </m:rad>
                    </m:oMath>
                  </m:oMathPara>
                </a14:m>
                <a:endParaRPr lang="en-IE" dirty="0">
                  <a:solidFill>
                    <a:srgbClr val="FF8021">
                      <a:lumMod val="75000"/>
                    </a:srgbClr>
                  </a:solidFill>
                </a:endParaRPr>
              </a:p>
            </p:txBody>
          </p:sp>
        </mc:Choice>
        <mc:Fallback xmlns="">
          <p:sp>
            <p:nvSpPr>
              <p:cNvPr id="181" name="Rectangle 180"/>
              <p:cNvSpPr>
                <a:spLocks noRot="1" noChangeAspect="1" noMove="1" noResize="1" noEditPoints="1" noAdjustHandles="1" noChangeArrowheads="1" noChangeShapeType="1" noTextEdit="1"/>
              </p:cNvSpPr>
              <p:nvPr/>
            </p:nvSpPr>
            <p:spPr>
              <a:xfrm>
                <a:off x="4183817" y="1030684"/>
                <a:ext cx="517385" cy="401970"/>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2" name="Rectangle 181"/>
              <p:cNvSpPr/>
              <p:nvPr/>
            </p:nvSpPr>
            <p:spPr>
              <a:xfrm>
                <a:off x="4716767" y="1030684"/>
                <a:ext cx="517385"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rgbClr val="FF8021">
                                  <a:lumMod val="75000"/>
                                </a:srgbClr>
                              </a:solidFill>
                              <a:latin typeface="Cambria Math"/>
                            </a:rPr>
                          </m:ctrlPr>
                        </m:radPr>
                        <m:deg/>
                        <m:e>
                          <m:r>
                            <a:rPr lang="en-IE" i="1" smtClean="0">
                              <a:solidFill>
                                <a:srgbClr val="FF8021">
                                  <a:lumMod val="75000"/>
                                </a:srgbClr>
                              </a:solidFill>
                              <a:latin typeface="Cambria Math"/>
                            </a:rPr>
                            <m:t>3</m:t>
                          </m:r>
                        </m:e>
                      </m:rad>
                    </m:oMath>
                  </m:oMathPara>
                </a14:m>
                <a:endParaRPr lang="en-IE" dirty="0">
                  <a:solidFill>
                    <a:srgbClr val="FF8021">
                      <a:lumMod val="75000"/>
                    </a:srgbClr>
                  </a:solidFill>
                </a:endParaRPr>
              </a:p>
            </p:txBody>
          </p:sp>
        </mc:Choice>
        <mc:Fallback xmlns="">
          <p:sp>
            <p:nvSpPr>
              <p:cNvPr id="182" name="Rectangle 181"/>
              <p:cNvSpPr>
                <a:spLocks noRot="1" noChangeAspect="1" noMove="1" noResize="1" noEditPoints="1" noAdjustHandles="1" noChangeArrowheads="1" noChangeShapeType="1" noTextEdit="1"/>
              </p:cNvSpPr>
              <p:nvPr/>
            </p:nvSpPr>
            <p:spPr>
              <a:xfrm>
                <a:off x="4716767" y="1030684"/>
                <a:ext cx="517385" cy="401970"/>
              </a:xfrm>
              <a:prstGeom prst="rect">
                <a:avLst/>
              </a:prstGeom>
              <a:blipFill rotWithShape="1">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3" name="Rectangle 182"/>
              <p:cNvSpPr/>
              <p:nvPr/>
            </p:nvSpPr>
            <p:spPr>
              <a:xfrm>
                <a:off x="6199696" y="1030684"/>
                <a:ext cx="3564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smtClean="0">
                          <a:solidFill>
                            <a:srgbClr val="FF8021">
                              <a:lumMod val="75000"/>
                            </a:srgbClr>
                          </a:solidFill>
                          <a:latin typeface="Cambria Math"/>
                        </a:rPr>
                        <m:t>𝑒</m:t>
                      </m:r>
                    </m:oMath>
                  </m:oMathPara>
                </a14:m>
                <a:endParaRPr lang="en-IE" dirty="0">
                  <a:solidFill>
                    <a:srgbClr val="FF8021">
                      <a:lumMod val="75000"/>
                    </a:srgbClr>
                  </a:solidFill>
                </a:endParaRPr>
              </a:p>
            </p:txBody>
          </p:sp>
        </mc:Choice>
        <mc:Fallback xmlns="">
          <p:sp>
            <p:nvSpPr>
              <p:cNvPr id="183" name="Rectangle 182"/>
              <p:cNvSpPr>
                <a:spLocks noRot="1" noChangeAspect="1" noMove="1" noResize="1" noEditPoints="1" noAdjustHandles="1" noChangeArrowheads="1" noChangeShapeType="1" noTextEdit="1"/>
              </p:cNvSpPr>
              <p:nvPr/>
            </p:nvSpPr>
            <p:spPr>
              <a:xfrm>
                <a:off x="6199696" y="1030684"/>
                <a:ext cx="356443" cy="369332"/>
              </a:xfrm>
              <a:prstGeom prst="rect">
                <a:avLst/>
              </a:prstGeom>
              <a:blipFill rotWithShape="1">
                <a:blip r:embed="rId11"/>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4" name="Rectangle 183"/>
              <p:cNvSpPr/>
              <p:nvPr/>
            </p:nvSpPr>
            <p:spPr>
              <a:xfrm>
                <a:off x="6622965" y="1030684"/>
                <a:ext cx="3787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smtClean="0">
                          <a:solidFill>
                            <a:srgbClr val="FF8021">
                              <a:lumMod val="75000"/>
                            </a:srgbClr>
                          </a:solidFill>
                          <a:latin typeface="Cambria Math"/>
                          <a:ea typeface="Cambria Math"/>
                        </a:rPr>
                        <m:t>𝜋</m:t>
                      </m:r>
                    </m:oMath>
                  </m:oMathPara>
                </a14:m>
                <a:endParaRPr lang="en-IE" dirty="0">
                  <a:solidFill>
                    <a:srgbClr val="FF8021">
                      <a:lumMod val="75000"/>
                    </a:srgbClr>
                  </a:solidFill>
                </a:endParaRPr>
              </a:p>
            </p:txBody>
          </p:sp>
        </mc:Choice>
        <mc:Fallback xmlns="">
          <p:sp>
            <p:nvSpPr>
              <p:cNvPr id="184" name="Rectangle 183"/>
              <p:cNvSpPr>
                <a:spLocks noRot="1" noChangeAspect="1" noMove="1" noResize="1" noEditPoints="1" noAdjustHandles="1" noChangeArrowheads="1" noChangeShapeType="1" noTextEdit="1"/>
              </p:cNvSpPr>
              <p:nvPr/>
            </p:nvSpPr>
            <p:spPr>
              <a:xfrm>
                <a:off x="6622965" y="1030684"/>
                <a:ext cx="378758" cy="369332"/>
              </a:xfrm>
              <a:prstGeom prst="rect">
                <a:avLst/>
              </a:prstGeom>
              <a:blipFill rotWithShape="1">
                <a:blip r:embed="rId1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5" name="Rectangle 184"/>
              <p:cNvSpPr/>
              <p:nvPr/>
            </p:nvSpPr>
            <p:spPr>
              <a:xfrm>
                <a:off x="5407608" y="1030684"/>
                <a:ext cx="517385" cy="407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rgbClr val="FF8021">
                                  <a:lumMod val="75000"/>
                                </a:srgbClr>
                              </a:solidFill>
                              <a:latin typeface="Cambria Math"/>
                            </a:rPr>
                          </m:ctrlPr>
                        </m:radPr>
                        <m:deg/>
                        <m:e>
                          <m:r>
                            <a:rPr lang="en-IE" i="1" smtClean="0">
                              <a:solidFill>
                                <a:srgbClr val="FF8021">
                                  <a:lumMod val="75000"/>
                                </a:srgbClr>
                              </a:solidFill>
                              <a:latin typeface="Cambria Math"/>
                            </a:rPr>
                            <m:t>5</m:t>
                          </m:r>
                        </m:e>
                      </m:rad>
                    </m:oMath>
                  </m:oMathPara>
                </a14:m>
                <a:endParaRPr lang="en-IE" dirty="0">
                  <a:solidFill>
                    <a:srgbClr val="FF8021">
                      <a:lumMod val="75000"/>
                    </a:srgbClr>
                  </a:solidFill>
                </a:endParaRPr>
              </a:p>
            </p:txBody>
          </p:sp>
        </mc:Choice>
        <mc:Fallback xmlns="">
          <p:sp>
            <p:nvSpPr>
              <p:cNvPr id="185" name="Rectangle 184"/>
              <p:cNvSpPr>
                <a:spLocks noRot="1" noChangeAspect="1" noMove="1" noResize="1" noEditPoints="1" noAdjustHandles="1" noChangeArrowheads="1" noChangeShapeType="1" noTextEdit="1"/>
              </p:cNvSpPr>
              <p:nvPr/>
            </p:nvSpPr>
            <p:spPr>
              <a:xfrm>
                <a:off x="5407608" y="1030684"/>
                <a:ext cx="517385" cy="407547"/>
              </a:xfrm>
              <a:prstGeom prst="rect">
                <a:avLst/>
              </a:prstGeom>
              <a:blipFill rotWithShape="1">
                <a:blip r:embed="rId1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6" name="Rectangle 185"/>
              <p:cNvSpPr/>
              <p:nvPr/>
            </p:nvSpPr>
            <p:spPr>
              <a:xfrm>
                <a:off x="5836266" y="1032858"/>
                <a:ext cx="51738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rgbClr val="FF8021">
                                  <a:lumMod val="75000"/>
                                </a:srgbClr>
                              </a:solidFill>
                              <a:latin typeface="Cambria Math"/>
                            </a:rPr>
                          </m:ctrlPr>
                        </m:radPr>
                        <m:deg/>
                        <m:e>
                          <m:r>
                            <a:rPr lang="en-IE" i="1" smtClean="0">
                              <a:solidFill>
                                <a:srgbClr val="FF8021">
                                  <a:lumMod val="75000"/>
                                </a:srgbClr>
                              </a:solidFill>
                              <a:latin typeface="Cambria Math"/>
                            </a:rPr>
                            <m:t>7</m:t>
                          </m:r>
                        </m:e>
                      </m:rad>
                    </m:oMath>
                  </m:oMathPara>
                </a14:m>
                <a:endParaRPr lang="en-IE" dirty="0">
                  <a:solidFill>
                    <a:srgbClr val="FF8021">
                      <a:lumMod val="75000"/>
                    </a:srgbClr>
                  </a:solidFill>
                </a:endParaRPr>
              </a:p>
            </p:txBody>
          </p:sp>
        </mc:Choice>
        <mc:Fallback xmlns="">
          <p:sp>
            <p:nvSpPr>
              <p:cNvPr id="186" name="Rectangle 185"/>
              <p:cNvSpPr>
                <a:spLocks noRot="1" noChangeAspect="1" noMove="1" noResize="1" noEditPoints="1" noAdjustHandles="1" noChangeArrowheads="1" noChangeShapeType="1" noTextEdit="1"/>
              </p:cNvSpPr>
              <p:nvPr/>
            </p:nvSpPr>
            <p:spPr>
              <a:xfrm>
                <a:off x="5836266" y="1032858"/>
                <a:ext cx="517385" cy="400110"/>
              </a:xfrm>
              <a:prstGeom prst="rect">
                <a:avLst/>
              </a:prstGeom>
              <a:blipFill rotWithShape="1">
                <a:blip r:embed="rId14"/>
                <a:stretch>
                  <a:fillRect/>
                </a:stretch>
              </a:blipFill>
            </p:spPr>
            <p:txBody>
              <a:bodyPr/>
              <a:lstStyle/>
              <a:p>
                <a:r>
                  <a:rPr lang="en-IE">
                    <a:noFill/>
                  </a:rPr>
                  <a:t> </a:t>
                </a:r>
              </a:p>
            </p:txBody>
          </p:sp>
        </mc:Fallback>
      </mc:AlternateContent>
      <p:sp>
        <p:nvSpPr>
          <p:cNvPr id="187" name="Oval 186"/>
          <p:cNvSpPr/>
          <p:nvPr/>
        </p:nvSpPr>
        <p:spPr>
          <a:xfrm>
            <a:off x="4403574"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88" name="Oval 187"/>
          <p:cNvSpPr/>
          <p:nvPr/>
        </p:nvSpPr>
        <p:spPr>
          <a:xfrm>
            <a:off x="4908401"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89" name="Oval 188"/>
          <p:cNvSpPr/>
          <p:nvPr/>
        </p:nvSpPr>
        <p:spPr>
          <a:xfrm>
            <a:off x="5605786"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90" name="Oval 189"/>
          <p:cNvSpPr/>
          <p:nvPr/>
        </p:nvSpPr>
        <p:spPr>
          <a:xfrm>
            <a:off x="6043020"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91" name="Oval 190"/>
          <p:cNvSpPr/>
          <p:nvPr/>
        </p:nvSpPr>
        <p:spPr>
          <a:xfrm>
            <a:off x="6310916"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92" name="Oval 191"/>
          <p:cNvSpPr/>
          <p:nvPr/>
        </p:nvSpPr>
        <p:spPr>
          <a:xfrm>
            <a:off x="6785910"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 name="TextBox 1"/>
          <p:cNvSpPr txBox="1"/>
          <p:nvPr/>
        </p:nvSpPr>
        <p:spPr>
          <a:xfrm>
            <a:off x="576424" y="5582132"/>
            <a:ext cx="5772349" cy="954107"/>
          </a:xfrm>
          <a:prstGeom prst="rect">
            <a:avLst/>
          </a:prstGeom>
          <a:solidFill>
            <a:schemeClr val="accent3">
              <a:lumMod val="20000"/>
              <a:lumOff val="80000"/>
            </a:schemeClr>
          </a:solidFill>
          <a:ln w="47625">
            <a:solidFill>
              <a:srgbClr val="0070C0"/>
            </a:solidFill>
          </a:ln>
        </p:spPr>
        <p:txBody>
          <a:bodyPr wrap="none" rtlCol="0">
            <a:spAutoFit/>
          </a:bodyPr>
          <a:lstStyle/>
          <a:p>
            <a:pPr algn="ctr"/>
            <a:r>
              <a:rPr lang="en-IE" sz="2800" b="1" dirty="0" smtClean="0">
                <a:solidFill>
                  <a:srgbClr val="0070C0"/>
                </a:solidFill>
                <a:latin typeface="Calibri" panose="020F0502020204030204" pitchFamily="34" charset="0"/>
              </a:rPr>
              <a:t>Are these the only irrational numbers</a:t>
            </a:r>
          </a:p>
          <a:p>
            <a:pPr algn="ctr"/>
            <a:r>
              <a:rPr lang="en-IE" sz="2800" b="1" dirty="0" smtClean="0">
                <a:solidFill>
                  <a:srgbClr val="0070C0"/>
                </a:solidFill>
                <a:latin typeface="Calibri" panose="020F0502020204030204" pitchFamily="34" charset="0"/>
              </a:rPr>
              <a:t>based on these numbers?</a:t>
            </a:r>
          </a:p>
        </p:txBody>
      </p:sp>
      <p:grpSp>
        <p:nvGrpSpPr>
          <p:cNvPr id="6" name="Group 5"/>
          <p:cNvGrpSpPr/>
          <p:nvPr/>
        </p:nvGrpSpPr>
        <p:grpSpPr>
          <a:xfrm>
            <a:off x="6137654" y="-135247"/>
            <a:ext cx="3072081" cy="1290569"/>
            <a:chOff x="6137654" y="-135247"/>
            <a:chExt cx="3072081" cy="1290569"/>
          </a:xfrm>
        </p:grpSpPr>
        <p:sp>
          <p:nvSpPr>
            <p:cNvPr id="5" name="Right Arrow 4"/>
            <p:cNvSpPr/>
            <p:nvPr/>
          </p:nvSpPr>
          <p:spPr bwMode="auto">
            <a:xfrm rot="9709051">
              <a:off x="6137654" y="738755"/>
              <a:ext cx="843278" cy="317358"/>
            </a:xfrm>
            <a:prstGeom prst="rightArrow">
              <a:avLst/>
            </a:prstGeom>
            <a:solidFill>
              <a:schemeClr val="hlink">
                <a:alpha val="64999"/>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IE" sz="2400" smtClean="0">
                <a:solidFill>
                  <a:prstClr val="black"/>
                </a:solidFill>
                <a:latin typeface="Times New Roman" pitchFamily="18" charset="0"/>
              </a:endParaRPr>
            </a:p>
          </p:txBody>
        </p:sp>
        <p:sp>
          <p:nvSpPr>
            <p:cNvPr id="3" name="Cloud Callout 2"/>
            <p:cNvSpPr/>
            <p:nvPr/>
          </p:nvSpPr>
          <p:spPr bwMode="auto">
            <a:xfrm>
              <a:off x="6911430" y="-135247"/>
              <a:ext cx="2298305" cy="1290569"/>
            </a:xfrm>
            <a:prstGeom prst="cloudCallout">
              <a:avLst>
                <a:gd name="adj1" fmla="val -42028"/>
                <a:gd name="adj2" fmla="val 15404"/>
              </a:avLst>
            </a:prstGeom>
            <a:solidFill>
              <a:schemeClr val="hlink">
                <a:alpha val="64999"/>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IE" sz="2400" dirty="0" smtClean="0">
                  <a:solidFill>
                    <a:prstClr val="black"/>
                  </a:solidFill>
                  <a:latin typeface="Calibri" panose="020F0502020204030204" pitchFamily="34" charset="0"/>
                </a:rPr>
                <a:t>Familiar irrational</a:t>
              </a:r>
              <a:r>
                <a:rPr lang="en-IE" sz="2400" dirty="0">
                  <a:solidFill>
                    <a:prstClr val="black"/>
                  </a:solidFill>
                  <a:latin typeface="Calibri" panose="020F0502020204030204" pitchFamily="34" charset="0"/>
                </a:rPr>
                <a:t>s</a:t>
              </a:r>
              <a:endParaRPr lang="en-IE" sz="2400" dirty="0" smtClean="0">
                <a:solidFill>
                  <a:prstClr val="black"/>
                </a:solidFill>
                <a:latin typeface="Calibri" panose="020F0502020204030204" pitchFamily="34" charset="0"/>
              </a:endParaRPr>
            </a:p>
          </p:txBody>
        </p:sp>
      </p:gr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solidFill>
                    <a:prstClr val="white"/>
                  </a:solidFill>
                </a:rPr>
                <a:t>Page 23</a:t>
              </a:r>
              <a:endParaRPr lang="en-IE" dirty="0">
                <a:solidFill>
                  <a:prstClr val="white"/>
                </a:solidFill>
              </a:endParaRPr>
            </a:p>
          </p:txBody>
        </p:sp>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393274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9"/>
                                        </p:tgtEl>
                                        <p:attrNameLst>
                                          <p:attrName>style.visibility</p:attrName>
                                        </p:attrNameLst>
                                      </p:cBhvr>
                                      <p:to>
                                        <p:strVal val="visible"/>
                                      </p:to>
                                    </p:set>
                                    <p:animEffect transition="in" filter="fade">
                                      <p:cBhvr>
                                        <p:cTn id="10" dur="500"/>
                                        <p:tgtEl>
                                          <p:spTgt spid="1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0"/>
                                        </p:tgtEl>
                                        <p:attrNameLst>
                                          <p:attrName>style.visibility</p:attrName>
                                        </p:attrNameLst>
                                      </p:cBhvr>
                                      <p:to>
                                        <p:strVal val="visible"/>
                                      </p:to>
                                    </p:set>
                                    <p:animEffect transition="in" filter="fade">
                                      <p:cBhvr>
                                        <p:cTn id="13" dur="500"/>
                                        <p:tgtEl>
                                          <p:spTgt spid="1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1"/>
                                        </p:tgtEl>
                                        <p:attrNameLst>
                                          <p:attrName>style.visibility</p:attrName>
                                        </p:attrNameLst>
                                      </p:cBhvr>
                                      <p:to>
                                        <p:strVal val="visible"/>
                                      </p:to>
                                    </p:set>
                                    <p:animEffect transition="in" filter="fade">
                                      <p:cBhvr>
                                        <p:cTn id="16" dur="500"/>
                                        <p:tgtEl>
                                          <p:spTgt spid="1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fade">
                                      <p:cBhvr>
                                        <p:cTn id="19" dur="500"/>
                                        <p:tgtEl>
                                          <p:spTgt spid="1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4"/>
                                        </p:tgtEl>
                                        <p:attrNameLst>
                                          <p:attrName>style.visibility</p:attrName>
                                        </p:attrNameLst>
                                      </p:cBhvr>
                                      <p:to>
                                        <p:strVal val="visible"/>
                                      </p:to>
                                    </p:set>
                                    <p:animEffect transition="in" filter="fade">
                                      <p:cBhvr>
                                        <p:cTn id="22" dur="500"/>
                                        <p:tgtEl>
                                          <p:spTgt spid="1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5"/>
                                        </p:tgtEl>
                                        <p:attrNameLst>
                                          <p:attrName>style.visibility</p:attrName>
                                        </p:attrNameLst>
                                      </p:cBhvr>
                                      <p:to>
                                        <p:strVal val="visible"/>
                                      </p:to>
                                    </p:set>
                                    <p:animEffect transition="in" filter="fade">
                                      <p:cBhvr>
                                        <p:cTn id="25" dur="500"/>
                                        <p:tgtEl>
                                          <p:spTgt spid="15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6"/>
                                        </p:tgtEl>
                                        <p:attrNameLst>
                                          <p:attrName>style.visibility</p:attrName>
                                        </p:attrNameLst>
                                      </p:cBhvr>
                                      <p:to>
                                        <p:strVal val="visible"/>
                                      </p:to>
                                    </p:set>
                                    <p:animEffect transition="in" filter="fade">
                                      <p:cBhvr>
                                        <p:cTn id="28" dur="500"/>
                                        <p:tgtEl>
                                          <p:spTgt spid="1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animEffect transition="in" filter="fade">
                                      <p:cBhvr>
                                        <p:cTn id="31" dur="500"/>
                                        <p:tgtEl>
                                          <p:spTgt spid="1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8"/>
                                        </p:tgtEl>
                                        <p:attrNameLst>
                                          <p:attrName>style.visibility</p:attrName>
                                        </p:attrNameLst>
                                      </p:cBhvr>
                                      <p:to>
                                        <p:strVal val="visible"/>
                                      </p:to>
                                    </p:set>
                                    <p:animEffect transition="in" filter="fade">
                                      <p:cBhvr>
                                        <p:cTn id="34" dur="500"/>
                                        <p:tgtEl>
                                          <p:spTgt spid="1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fade">
                                      <p:cBhvr>
                                        <p:cTn id="37" dur="500"/>
                                        <p:tgtEl>
                                          <p:spTgt spid="15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0"/>
                                        </p:tgtEl>
                                        <p:attrNameLst>
                                          <p:attrName>style.visibility</p:attrName>
                                        </p:attrNameLst>
                                      </p:cBhvr>
                                      <p:to>
                                        <p:strVal val="visible"/>
                                      </p:to>
                                    </p:set>
                                    <p:animEffect transition="in" filter="fade">
                                      <p:cBhvr>
                                        <p:cTn id="40" dur="500"/>
                                        <p:tgtEl>
                                          <p:spTgt spid="16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1"/>
                                        </p:tgtEl>
                                        <p:attrNameLst>
                                          <p:attrName>style.visibility</p:attrName>
                                        </p:attrNameLst>
                                      </p:cBhvr>
                                      <p:to>
                                        <p:strVal val="visible"/>
                                      </p:to>
                                    </p:set>
                                    <p:animEffect transition="in" filter="fade">
                                      <p:cBhvr>
                                        <p:cTn id="43" dur="500"/>
                                        <p:tgtEl>
                                          <p:spTgt spid="1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2"/>
                                        </p:tgtEl>
                                        <p:attrNameLst>
                                          <p:attrName>style.visibility</p:attrName>
                                        </p:attrNameLst>
                                      </p:cBhvr>
                                      <p:to>
                                        <p:strVal val="visible"/>
                                      </p:to>
                                    </p:set>
                                    <p:animEffect transition="in" filter="fade">
                                      <p:cBhvr>
                                        <p:cTn id="46" dur="500"/>
                                        <p:tgtEl>
                                          <p:spTgt spid="16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3"/>
                                        </p:tgtEl>
                                        <p:attrNameLst>
                                          <p:attrName>style.visibility</p:attrName>
                                        </p:attrNameLst>
                                      </p:cBhvr>
                                      <p:to>
                                        <p:strVal val="visible"/>
                                      </p:to>
                                    </p:set>
                                    <p:animEffect transition="in" filter="fade">
                                      <p:cBhvr>
                                        <p:cTn id="49" dur="500"/>
                                        <p:tgtEl>
                                          <p:spTgt spid="16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4"/>
                                        </p:tgtEl>
                                        <p:attrNameLst>
                                          <p:attrName>style.visibility</p:attrName>
                                        </p:attrNameLst>
                                      </p:cBhvr>
                                      <p:to>
                                        <p:strVal val="visible"/>
                                      </p:to>
                                    </p:set>
                                    <p:animEffect transition="in" filter="fade">
                                      <p:cBhvr>
                                        <p:cTn id="52" dur="500"/>
                                        <p:tgtEl>
                                          <p:spTgt spid="16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6"/>
                                        </p:tgtEl>
                                        <p:attrNameLst>
                                          <p:attrName>style.visibility</p:attrName>
                                        </p:attrNameLst>
                                      </p:cBhvr>
                                      <p:to>
                                        <p:strVal val="visible"/>
                                      </p:to>
                                    </p:set>
                                    <p:animEffect transition="in" filter="fade">
                                      <p:cBhvr>
                                        <p:cTn id="55" dur="500"/>
                                        <p:tgtEl>
                                          <p:spTgt spid="16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2"/>
                                        </p:tgtEl>
                                        <p:attrNameLst>
                                          <p:attrName>style.visibility</p:attrName>
                                        </p:attrNameLst>
                                      </p:cBhvr>
                                      <p:to>
                                        <p:strVal val="visible"/>
                                      </p:to>
                                    </p:set>
                                    <p:animEffect transition="in" filter="fade">
                                      <p:cBhvr>
                                        <p:cTn id="58" dur="500"/>
                                        <p:tgtEl>
                                          <p:spTgt spid="17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fade">
                                      <p:cBhvr>
                                        <p:cTn id="61" dur="500"/>
                                        <p:tgtEl>
                                          <p:spTgt spid="17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7"/>
                                        </p:tgtEl>
                                        <p:attrNameLst>
                                          <p:attrName>style.visibility</p:attrName>
                                        </p:attrNameLst>
                                      </p:cBhvr>
                                      <p:to>
                                        <p:strVal val="visible"/>
                                      </p:to>
                                    </p:set>
                                    <p:animEffect transition="in" filter="fade">
                                      <p:cBhvr>
                                        <p:cTn id="64" dur="500"/>
                                        <p:tgtEl>
                                          <p:spTgt spid="17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79"/>
                                        </p:tgtEl>
                                        <p:attrNameLst>
                                          <p:attrName>style.visibility</p:attrName>
                                        </p:attrNameLst>
                                      </p:cBhvr>
                                      <p:to>
                                        <p:strVal val="visible"/>
                                      </p:to>
                                    </p:set>
                                    <p:animEffect transition="in" filter="fade">
                                      <p:cBhvr>
                                        <p:cTn id="67" dur="500"/>
                                        <p:tgtEl>
                                          <p:spTgt spid="17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80"/>
                                        </p:tgtEl>
                                        <p:attrNameLst>
                                          <p:attrName>style.visibility</p:attrName>
                                        </p:attrNameLst>
                                      </p:cBhvr>
                                      <p:to>
                                        <p:strVal val="visible"/>
                                      </p:to>
                                    </p:set>
                                    <p:animEffect transition="in" filter="fade">
                                      <p:cBhvr>
                                        <p:cTn id="70" dur="500"/>
                                        <p:tgtEl>
                                          <p:spTgt spid="18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1"/>
                                        </p:tgtEl>
                                        <p:attrNameLst>
                                          <p:attrName>style.visibility</p:attrName>
                                        </p:attrNameLst>
                                      </p:cBhvr>
                                      <p:to>
                                        <p:strVal val="visible"/>
                                      </p:to>
                                    </p:set>
                                    <p:animEffect transition="in" filter="fade">
                                      <p:cBhvr>
                                        <p:cTn id="75" dur="500"/>
                                        <p:tgtEl>
                                          <p:spTgt spid="18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2"/>
                                        </p:tgtEl>
                                        <p:attrNameLst>
                                          <p:attrName>style.visibility</p:attrName>
                                        </p:attrNameLst>
                                      </p:cBhvr>
                                      <p:to>
                                        <p:strVal val="visible"/>
                                      </p:to>
                                    </p:set>
                                    <p:animEffect transition="in" filter="fade">
                                      <p:cBhvr>
                                        <p:cTn id="78" dur="500"/>
                                        <p:tgtEl>
                                          <p:spTgt spid="18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85"/>
                                        </p:tgtEl>
                                        <p:attrNameLst>
                                          <p:attrName>style.visibility</p:attrName>
                                        </p:attrNameLst>
                                      </p:cBhvr>
                                      <p:to>
                                        <p:strVal val="visible"/>
                                      </p:to>
                                    </p:set>
                                    <p:animEffect transition="in" filter="fade">
                                      <p:cBhvr>
                                        <p:cTn id="81" dur="500"/>
                                        <p:tgtEl>
                                          <p:spTgt spid="18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86"/>
                                        </p:tgtEl>
                                        <p:attrNameLst>
                                          <p:attrName>style.visibility</p:attrName>
                                        </p:attrNameLst>
                                      </p:cBhvr>
                                      <p:to>
                                        <p:strVal val="visible"/>
                                      </p:to>
                                    </p:set>
                                    <p:animEffect transition="in" filter="fade">
                                      <p:cBhvr>
                                        <p:cTn id="84" dur="500"/>
                                        <p:tgtEl>
                                          <p:spTgt spid="18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83"/>
                                        </p:tgtEl>
                                        <p:attrNameLst>
                                          <p:attrName>style.visibility</p:attrName>
                                        </p:attrNameLst>
                                      </p:cBhvr>
                                      <p:to>
                                        <p:strVal val="visible"/>
                                      </p:to>
                                    </p:set>
                                    <p:animEffect transition="in" filter="fade">
                                      <p:cBhvr>
                                        <p:cTn id="87" dur="500"/>
                                        <p:tgtEl>
                                          <p:spTgt spid="18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84"/>
                                        </p:tgtEl>
                                        <p:attrNameLst>
                                          <p:attrName>style.visibility</p:attrName>
                                        </p:attrNameLst>
                                      </p:cBhvr>
                                      <p:to>
                                        <p:strVal val="visible"/>
                                      </p:to>
                                    </p:set>
                                    <p:animEffect transition="in" filter="fade">
                                      <p:cBhvr>
                                        <p:cTn id="90" dur="500"/>
                                        <p:tgtEl>
                                          <p:spTgt spid="18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87"/>
                                        </p:tgtEl>
                                        <p:attrNameLst>
                                          <p:attrName>style.visibility</p:attrName>
                                        </p:attrNameLst>
                                      </p:cBhvr>
                                      <p:to>
                                        <p:strVal val="visible"/>
                                      </p:to>
                                    </p:set>
                                    <p:animEffect transition="in" filter="fade">
                                      <p:cBhvr>
                                        <p:cTn id="93" dur="500"/>
                                        <p:tgtEl>
                                          <p:spTgt spid="18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88"/>
                                        </p:tgtEl>
                                        <p:attrNameLst>
                                          <p:attrName>style.visibility</p:attrName>
                                        </p:attrNameLst>
                                      </p:cBhvr>
                                      <p:to>
                                        <p:strVal val="visible"/>
                                      </p:to>
                                    </p:set>
                                    <p:animEffect transition="in" filter="fade">
                                      <p:cBhvr>
                                        <p:cTn id="96" dur="500"/>
                                        <p:tgtEl>
                                          <p:spTgt spid="18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89"/>
                                        </p:tgtEl>
                                        <p:attrNameLst>
                                          <p:attrName>style.visibility</p:attrName>
                                        </p:attrNameLst>
                                      </p:cBhvr>
                                      <p:to>
                                        <p:strVal val="visible"/>
                                      </p:to>
                                    </p:set>
                                    <p:animEffect transition="in" filter="fade">
                                      <p:cBhvr>
                                        <p:cTn id="99" dur="500"/>
                                        <p:tgtEl>
                                          <p:spTgt spid="18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90"/>
                                        </p:tgtEl>
                                        <p:attrNameLst>
                                          <p:attrName>style.visibility</p:attrName>
                                        </p:attrNameLst>
                                      </p:cBhvr>
                                      <p:to>
                                        <p:strVal val="visible"/>
                                      </p:to>
                                    </p:set>
                                    <p:animEffect transition="in" filter="fade">
                                      <p:cBhvr>
                                        <p:cTn id="102" dur="500"/>
                                        <p:tgtEl>
                                          <p:spTgt spid="19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91"/>
                                        </p:tgtEl>
                                        <p:attrNameLst>
                                          <p:attrName>style.visibility</p:attrName>
                                        </p:attrNameLst>
                                      </p:cBhvr>
                                      <p:to>
                                        <p:strVal val="visible"/>
                                      </p:to>
                                    </p:set>
                                    <p:animEffect transition="in" filter="fade">
                                      <p:cBhvr>
                                        <p:cTn id="105" dur="500"/>
                                        <p:tgtEl>
                                          <p:spTgt spid="19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92"/>
                                        </p:tgtEl>
                                        <p:attrNameLst>
                                          <p:attrName>style.visibility</p:attrName>
                                        </p:attrNameLst>
                                      </p:cBhvr>
                                      <p:to>
                                        <p:strVal val="visible"/>
                                      </p:to>
                                    </p:set>
                                    <p:animEffect transition="in" filter="fade">
                                      <p:cBhvr>
                                        <p:cTn id="108" dur="500"/>
                                        <p:tgtEl>
                                          <p:spTgt spid="192"/>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6"/>
                                        </p:tgtEl>
                                        <p:attrNameLst>
                                          <p:attrName>style.visibility</p:attrName>
                                        </p:attrNameLst>
                                      </p:cBhvr>
                                      <p:to>
                                        <p:strVal val="visible"/>
                                      </p:to>
                                    </p:set>
                                    <p:animEffect transition="in" filter="fade">
                                      <p:cBhvr>
                                        <p:cTn id="113" dur="500"/>
                                        <p:tgtEl>
                                          <p:spTgt spid="6"/>
                                        </p:tgtEl>
                                      </p:cBhvr>
                                    </p:animEffect>
                                  </p:childTnLst>
                                </p:cTn>
                              </p:par>
                            </p:childTnLst>
                          </p:cTn>
                        </p:par>
                        <p:par>
                          <p:cTn id="114" fill="hold">
                            <p:stCondLst>
                              <p:cond delay="500"/>
                            </p:stCondLst>
                            <p:childTnLst>
                              <p:par>
                                <p:cTn id="115" presetID="10" presetClass="entr" presetSubtype="0" fill="hold" grpId="0" nodeType="afterEffect">
                                  <p:stCondLst>
                                    <p:cond delay="0"/>
                                  </p:stCondLst>
                                  <p:childTnLst>
                                    <p:set>
                                      <p:cBhvr>
                                        <p:cTn id="116" dur="1" fill="hold">
                                          <p:stCondLst>
                                            <p:cond delay="0"/>
                                          </p:stCondLst>
                                        </p:cTn>
                                        <p:tgtEl>
                                          <p:spTgt spid="2"/>
                                        </p:tgtEl>
                                        <p:attrNameLst>
                                          <p:attrName>style.visibility</p:attrName>
                                        </p:attrNameLst>
                                      </p:cBhvr>
                                      <p:to>
                                        <p:strVal val="visible"/>
                                      </p:to>
                                    </p:set>
                                    <p:animEffect transition="in" filter="fade">
                                      <p:cBhvr>
                                        <p:cTn id="1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8" restart="whenNotActive" fill="hold" evtFilter="cancelBubble" nodeType="interactiveSeq">
                <p:stCondLst>
                  <p:cond evt="onClick" delay="0">
                    <p:tgtEl>
                      <p:spTgt spid="11"/>
                    </p:tgtEl>
                  </p:cond>
                </p:stCondLst>
                <p:endSync evt="end" delay="0">
                  <p:rtn val="all"/>
                </p:endSync>
                <p:childTnLst>
                  <p:par>
                    <p:cTn id="119" fill="hold">
                      <p:stCondLst>
                        <p:cond delay="0"/>
                      </p:stCondLst>
                      <p:childTnLst>
                        <p:par>
                          <p:cTn id="120" fill="hold">
                            <p:stCondLst>
                              <p:cond delay="0"/>
                            </p:stCondLst>
                            <p:childTnLst>
                              <p:par>
                                <p:cTn id="121" presetID="35" presetClass="path" presetSubtype="0" accel="50000" decel="50000" fill="hold" nodeType="clickEffect">
                                  <p:stCondLst>
                                    <p:cond delay="0"/>
                                  </p:stCondLst>
                                  <p:childTnLst>
                                    <p:animMotion origin="layout" path="M 4.16667E-6 -3.7037E-6 L -0.93386 0.00394 " pathEditMode="relative" rAng="0" ptsTypes="AA">
                                      <p:cBhvr>
                                        <p:cTn id="122" dur="2000" fill="hold"/>
                                        <p:tgtEl>
                                          <p:spTgt spid="11"/>
                                        </p:tgtEl>
                                        <p:attrNameLst>
                                          <p:attrName>ppt_x</p:attrName>
                                          <p:attrName>ppt_y</p:attrName>
                                        </p:attrNameLst>
                                      </p:cBhvr>
                                      <p:rCtr x="-46701" y="185"/>
                                    </p:animMotion>
                                  </p:childTnLst>
                                </p:cTn>
                              </p:par>
                            </p:childTnLst>
                          </p:cTn>
                        </p:par>
                      </p:childTnLst>
                    </p:cTn>
                  </p:par>
                  <p:par>
                    <p:cTn id="123" fill="hold">
                      <p:stCondLst>
                        <p:cond delay="indefinite"/>
                      </p:stCondLst>
                      <p:childTnLst>
                        <p:par>
                          <p:cTn id="124" fill="hold">
                            <p:stCondLst>
                              <p:cond delay="0"/>
                            </p:stCondLst>
                            <p:childTnLst>
                              <p:par>
                                <p:cTn id="125" presetID="63" presetClass="path" presetSubtype="0" accel="50000" decel="50000" fill="hold" nodeType="clickEffect">
                                  <p:stCondLst>
                                    <p:cond delay="0"/>
                                  </p:stCondLst>
                                  <p:childTnLst>
                                    <p:animMotion origin="layout" path="M -0.93385 0.00393 L 0.00018 1.48148E-6 " pathEditMode="relative" rAng="0" ptsTypes="AA">
                                      <p:cBhvr>
                                        <p:cTn id="126"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48" grpId="0" animBg="1"/>
      <p:bldP spid="149" grpId="0" animBg="1"/>
      <p:bldP spid="150" grpId="0" animBg="1"/>
      <p:bldP spid="151"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72" grpId="0" animBg="1"/>
      <p:bldP spid="176" grpId="0" animBg="1"/>
      <p:bldP spid="177" grpId="0" animBg="1"/>
      <p:bldP spid="179" grpId="0" animBg="1"/>
      <p:bldP spid="180" grpId="0" animBg="1"/>
      <p:bldP spid="181" grpId="0"/>
      <p:bldP spid="182" grpId="0"/>
      <p:bldP spid="183" grpId="0"/>
      <p:bldP spid="184" grpId="0"/>
      <p:bldP spid="185" grpId="0"/>
      <p:bldP spid="186" grpId="0"/>
      <p:bldP spid="187" grpId="0" animBg="1"/>
      <p:bldP spid="188" grpId="0" animBg="1"/>
      <p:bldP spid="189" grpId="0" animBg="1"/>
      <p:bldP spid="190" grpId="0" animBg="1"/>
      <p:bldP spid="191" grpId="0" animBg="1"/>
      <p:bldP spid="192"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40"/>
          <p:cNvSpPr/>
          <p:nvPr/>
        </p:nvSpPr>
        <p:spPr>
          <a:xfrm>
            <a:off x="2036986" y="2790508"/>
            <a:ext cx="6581681"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38" name="Oval 137"/>
          <p:cNvSpPr/>
          <p:nvPr/>
        </p:nvSpPr>
        <p:spPr>
          <a:xfrm>
            <a:off x="3839965" y="3127541"/>
            <a:ext cx="4542286" cy="210453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42" name="Oval 141"/>
          <p:cNvSpPr/>
          <p:nvPr/>
        </p:nvSpPr>
        <p:spPr>
          <a:xfrm>
            <a:off x="3843061" y="3118951"/>
            <a:ext cx="4546904"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sp>
        <p:nvSpPr>
          <p:cNvPr id="146" name="Oval 145"/>
          <p:cNvSpPr/>
          <p:nvPr/>
        </p:nvSpPr>
        <p:spPr>
          <a:xfrm>
            <a:off x="5098616" y="3446559"/>
            <a:ext cx="3190468" cy="14665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solidFill>
                    <a:prstClr val="white"/>
                  </a:solidFill>
                </a:rPr>
                <a:t>Page 23</a:t>
              </a:r>
              <a:endParaRPr lang="en-IE" dirty="0">
                <a:solidFill>
                  <a:prstClr val="white"/>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4"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044815" y="2489120"/>
            <a:ext cx="1606330" cy="1015663"/>
          </a:xfrm>
          <a:prstGeom prst="rect">
            <a:avLst/>
          </a:prstGeom>
        </p:spPr>
        <p:txBody>
          <a:bodyPr wrap="square">
            <a:spAutoFit/>
          </a:bodyPr>
          <a:lstStyle/>
          <a:p>
            <a:pPr algn="ctr"/>
            <a:r>
              <a:rPr lang="en-IE" sz="3000" b="1" dirty="0" smtClean="0">
                <a:solidFill>
                  <a:srgbClr val="EC278C"/>
                </a:solidFill>
                <a:latin typeface="Calibri" panose="020F0502020204030204" pitchFamily="34" charset="0"/>
              </a:rPr>
              <a:t>Rational</a:t>
            </a:r>
          </a:p>
          <a:p>
            <a:pPr algn="ctr"/>
            <a:r>
              <a:rPr lang="en-IE" sz="3000" dirty="0">
                <a:solidFill>
                  <a:srgbClr val="EC278C"/>
                </a:solidFill>
                <a:latin typeface="Calibri" panose="020F0502020204030204" pitchFamily="34" charset="0"/>
                <a:ea typeface="Cambria Math"/>
              </a:rPr>
              <a:t>ℚ</a:t>
            </a:r>
            <a:endParaRPr lang="en-IE" sz="3000" dirty="0">
              <a:solidFill>
                <a:srgbClr val="EC278C"/>
              </a:solidFill>
              <a:latin typeface="Calibri" panose="020F0502020204030204" pitchFamily="34" charset="0"/>
            </a:endParaRPr>
          </a:p>
        </p:txBody>
      </p:sp>
      <p:sp>
        <p:nvSpPr>
          <p:cNvPr id="152" name="Oval 151"/>
          <p:cNvSpPr/>
          <p:nvPr/>
        </p:nvSpPr>
        <p:spPr>
          <a:xfrm>
            <a:off x="5098616" y="3446559"/>
            <a:ext cx="319046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sp>
        <p:nvSpPr>
          <p:cNvPr id="69" name="Oval 68"/>
          <p:cNvSpPr/>
          <p:nvPr/>
        </p:nvSpPr>
        <p:spPr>
          <a:xfrm>
            <a:off x="1151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2" name="Oval 71"/>
          <p:cNvSpPr/>
          <p:nvPr/>
        </p:nvSpPr>
        <p:spPr>
          <a:xfrm>
            <a:off x="24074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7" name="Oval 126"/>
          <p:cNvSpPr/>
          <p:nvPr/>
        </p:nvSpPr>
        <p:spPr>
          <a:xfrm>
            <a:off x="10576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9" name="Oval 128"/>
          <p:cNvSpPr/>
          <p:nvPr/>
        </p:nvSpPr>
        <p:spPr>
          <a:xfrm>
            <a:off x="18874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8" name="Oval 67"/>
          <p:cNvSpPr/>
          <p:nvPr/>
        </p:nvSpPr>
        <p:spPr>
          <a:xfrm>
            <a:off x="7528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0" name="Oval 69"/>
          <p:cNvSpPr/>
          <p:nvPr/>
        </p:nvSpPr>
        <p:spPr>
          <a:xfrm>
            <a:off x="15826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1" name="Oval 70"/>
          <p:cNvSpPr/>
          <p:nvPr/>
        </p:nvSpPr>
        <p:spPr>
          <a:xfrm>
            <a:off x="20227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3" name="Oval 72"/>
          <p:cNvSpPr/>
          <p:nvPr/>
        </p:nvSpPr>
        <p:spPr>
          <a:xfrm>
            <a:off x="28346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8" name="Oval 77"/>
          <p:cNvSpPr/>
          <p:nvPr/>
        </p:nvSpPr>
        <p:spPr>
          <a:xfrm>
            <a:off x="3354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7" name="Oval 96"/>
          <p:cNvSpPr/>
          <p:nvPr/>
        </p:nvSpPr>
        <p:spPr>
          <a:xfrm>
            <a:off x="9052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8" name="Oval 97"/>
          <p:cNvSpPr/>
          <p:nvPr/>
        </p:nvSpPr>
        <p:spPr>
          <a:xfrm>
            <a:off x="1304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9" name="Oval 98"/>
          <p:cNvSpPr/>
          <p:nvPr/>
        </p:nvSpPr>
        <p:spPr>
          <a:xfrm>
            <a:off x="17350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0" name="Oval 99"/>
          <p:cNvSpPr/>
          <p:nvPr/>
        </p:nvSpPr>
        <p:spPr>
          <a:xfrm>
            <a:off x="21751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1" name="Oval 100"/>
          <p:cNvSpPr/>
          <p:nvPr/>
        </p:nvSpPr>
        <p:spPr>
          <a:xfrm>
            <a:off x="2559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2" name="Oval 101"/>
          <p:cNvSpPr/>
          <p:nvPr/>
        </p:nvSpPr>
        <p:spPr>
          <a:xfrm>
            <a:off x="29870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7" name="Oval 106"/>
          <p:cNvSpPr/>
          <p:nvPr/>
        </p:nvSpPr>
        <p:spPr>
          <a:xfrm>
            <a:off x="4878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6" name="Oval 125"/>
          <p:cNvSpPr/>
          <p:nvPr/>
        </p:nvSpPr>
        <p:spPr>
          <a:xfrm>
            <a:off x="16618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8" name="Oval 127"/>
          <p:cNvSpPr/>
          <p:nvPr/>
        </p:nvSpPr>
        <p:spPr>
          <a:xfrm>
            <a:off x="1456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0" name="Oval 129"/>
          <p:cNvSpPr/>
          <p:nvPr/>
        </p:nvSpPr>
        <p:spPr>
          <a:xfrm>
            <a:off x="23275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1" name="Oval 130"/>
          <p:cNvSpPr/>
          <p:nvPr/>
        </p:nvSpPr>
        <p:spPr>
          <a:xfrm>
            <a:off x="2712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7" name="Oval 136"/>
          <p:cNvSpPr/>
          <p:nvPr/>
        </p:nvSpPr>
        <p:spPr>
          <a:xfrm>
            <a:off x="6402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9" name="Oval 48"/>
          <p:cNvSpPr/>
          <p:nvPr/>
        </p:nvSpPr>
        <p:spPr>
          <a:xfrm>
            <a:off x="53492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0" name="Oval 49"/>
          <p:cNvSpPr/>
          <p:nvPr/>
        </p:nvSpPr>
        <p:spPr>
          <a:xfrm>
            <a:off x="57801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6" name="Oval 75"/>
          <p:cNvSpPr/>
          <p:nvPr/>
        </p:nvSpPr>
        <p:spPr>
          <a:xfrm>
            <a:off x="40836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8" name="Oval 47"/>
          <p:cNvSpPr/>
          <p:nvPr/>
        </p:nvSpPr>
        <p:spPr>
          <a:xfrm>
            <a:off x="49502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1" name="Oval 50"/>
          <p:cNvSpPr/>
          <p:nvPr/>
        </p:nvSpPr>
        <p:spPr>
          <a:xfrm>
            <a:off x="62202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9" name="Oval 78"/>
          <p:cNvSpPr/>
          <p:nvPr/>
        </p:nvSpPr>
        <p:spPr>
          <a:xfrm>
            <a:off x="51026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0" name="Oval 79"/>
          <p:cNvSpPr/>
          <p:nvPr/>
        </p:nvSpPr>
        <p:spPr>
          <a:xfrm>
            <a:off x="55016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1" name="Oval 80"/>
          <p:cNvSpPr/>
          <p:nvPr/>
        </p:nvSpPr>
        <p:spPr>
          <a:xfrm>
            <a:off x="59325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2" name="Oval 81"/>
          <p:cNvSpPr/>
          <p:nvPr/>
        </p:nvSpPr>
        <p:spPr>
          <a:xfrm>
            <a:off x="63726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8" name="Oval 107"/>
          <p:cNvSpPr/>
          <p:nvPr/>
        </p:nvSpPr>
        <p:spPr>
          <a:xfrm>
            <a:off x="52550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9" name="Oval 108"/>
          <p:cNvSpPr/>
          <p:nvPr/>
        </p:nvSpPr>
        <p:spPr>
          <a:xfrm>
            <a:off x="56540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0" name="Oval 109"/>
          <p:cNvSpPr/>
          <p:nvPr/>
        </p:nvSpPr>
        <p:spPr>
          <a:xfrm>
            <a:off x="60849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8" name="Oval 57"/>
          <p:cNvSpPr/>
          <p:nvPr/>
        </p:nvSpPr>
        <p:spPr>
          <a:xfrm>
            <a:off x="49520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9" name="Oval 58"/>
          <p:cNvSpPr/>
          <p:nvPr/>
        </p:nvSpPr>
        <p:spPr>
          <a:xfrm>
            <a:off x="53509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0" name="Oval 59"/>
          <p:cNvSpPr/>
          <p:nvPr/>
        </p:nvSpPr>
        <p:spPr>
          <a:xfrm>
            <a:off x="5781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1" name="Oval 60"/>
          <p:cNvSpPr/>
          <p:nvPr/>
        </p:nvSpPr>
        <p:spPr>
          <a:xfrm>
            <a:off x="62219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4" name="Oval 73"/>
          <p:cNvSpPr/>
          <p:nvPr/>
        </p:nvSpPr>
        <p:spPr>
          <a:xfrm>
            <a:off x="32577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5" name="Oval 74"/>
          <p:cNvSpPr/>
          <p:nvPr/>
        </p:nvSpPr>
        <p:spPr>
          <a:xfrm>
            <a:off x="36906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7" name="Oval 76"/>
          <p:cNvSpPr/>
          <p:nvPr/>
        </p:nvSpPr>
        <p:spPr>
          <a:xfrm>
            <a:off x="45268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8" name="Oval 87"/>
          <p:cNvSpPr/>
          <p:nvPr/>
        </p:nvSpPr>
        <p:spPr>
          <a:xfrm>
            <a:off x="51044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9" name="Oval 88"/>
          <p:cNvSpPr/>
          <p:nvPr/>
        </p:nvSpPr>
        <p:spPr>
          <a:xfrm>
            <a:off x="55033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0" name="Oval 89"/>
          <p:cNvSpPr/>
          <p:nvPr/>
        </p:nvSpPr>
        <p:spPr>
          <a:xfrm>
            <a:off x="5934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1" name="Oval 90"/>
          <p:cNvSpPr/>
          <p:nvPr/>
        </p:nvSpPr>
        <p:spPr>
          <a:xfrm>
            <a:off x="63743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3" name="Oval 102"/>
          <p:cNvSpPr/>
          <p:nvPr/>
        </p:nvSpPr>
        <p:spPr>
          <a:xfrm>
            <a:off x="34101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4" name="Oval 103"/>
          <p:cNvSpPr/>
          <p:nvPr/>
        </p:nvSpPr>
        <p:spPr>
          <a:xfrm>
            <a:off x="38430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5" name="Oval 104"/>
          <p:cNvSpPr/>
          <p:nvPr/>
        </p:nvSpPr>
        <p:spPr>
          <a:xfrm>
            <a:off x="423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6" name="Oval 105"/>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7" name="Oval 116"/>
          <p:cNvSpPr/>
          <p:nvPr/>
        </p:nvSpPr>
        <p:spPr>
          <a:xfrm>
            <a:off x="52568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8" name="Oval 117"/>
          <p:cNvSpPr/>
          <p:nvPr/>
        </p:nvSpPr>
        <p:spPr>
          <a:xfrm>
            <a:off x="56557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9" name="Oval 118"/>
          <p:cNvSpPr/>
          <p:nvPr/>
        </p:nvSpPr>
        <p:spPr>
          <a:xfrm>
            <a:off x="60866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2" name="Oval 131"/>
          <p:cNvSpPr/>
          <p:nvPr/>
        </p:nvSpPr>
        <p:spPr>
          <a:xfrm>
            <a:off x="31394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3" name="Oval 132"/>
          <p:cNvSpPr/>
          <p:nvPr/>
        </p:nvSpPr>
        <p:spPr>
          <a:xfrm>
            <a:off x="35625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4" name="Oval 133"/>
          <p:cNvSpPr/>
          <p:nvPr/>
        </p:nvSpPr>
        <p:spPr>
          <a:xfrm>
            <a:off x="399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5" name="Oval 134"/>
          <p:cNvSpPr/>
          <p:nvPr/>
        </p:nvSpPr>
        <p:spPr>
          <a:xfrm>
            <a:off x="43884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6" name="Oval 135"/>
          <p:cNvSpPr/>
          <p:nvPr/>
        </p:nvSpPr>
        <p:spPr>
          <a:xfrm>
            <a:off x="48316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6" name="Oval 55"/>
          <p:cNvSpPr/>
          <p:nvPr/>
        </p:nvSpPr>
        <p:spPr>
          <a:xfrm>
            <a:off x="82811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5" name="Oval 54"/>
          <p:cNvSpPr/>
          <p:nvPr/>
        </p:nvSpPr>
        <p:spPr>
          <a:xfrm>
            <a:off x="78881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6" name="Oval 65"/>
          <p:cNvSpPr/>
          <p:nvPr/>
        </p:nvSpPr>
        <p:spPr>
          <a:xfrm>
            <a:off x="82828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6" name="Oval 85"/>
          <p:cNvSpPr/>
          <p:nvPr/>
        </p:nvSpPr>
        <p:spPr>
          <a:xfrm>
            <a:off x="80405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5" name="Oval 114"/>
          <p:cNvSpPr/>
          <p:nvPr/>
        </p:nvSpPr>
        <p:spPr>
          <a:xfrm>
            <a:off x="81929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5" name="Oval 64"/>
          <p:cNvSpPr/>
          <p:nvPr/>
        </p:nvSpPr>
        <p:spPr>
          <a:xfrm>
            <a:off x="78898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5" name="Oval 94"/>
          <p:cNvSpPr/>
          <p:nvPr/>
        </p:nvSpPr>
        <p:spPr>
          <a:xfrm>
            <a:off x="80422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4" name="Oval 123"/>
          <p:cNvSpPr/>
          <p:nvPr/>
        </p:nvSpPr>
        <p:spPr>
          <a:xfrm>
            <a:off x="81946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7" name="Oval 56"/>
          <p:cNvSpPr/>
          <p:nvPr/>
        </p:nvSpPr>
        <p:spPr>
          <a:xfrm>
            <a:off x="872435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7" name="Oval 66"/>
          <p:cNvSpPr/>
          <p:nvPr/>
        </p:nvSpPr>
        <p:spPr>
          <a:xfrm>
            <a:off x="87260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7" name="Oval 86"/>
          <p:cNvSpPr/>
          <p:nvPr/>
        </p:nvSpPr>
        <p:spPr>
          <a:xfrm>
            <a:off x="84335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6" name="Oval 115"/>
          <p:cNvSpPr/>
          <p:nvPr/>
        </p:nvSpPr>
        <p:spPr>
          <a:xfrm>
            <a:off x="85859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6" name="Oval 95"/>
          <p:cNvSpPr/>
          <p:nvPr/>
        </p:nvSpPr>
        <p:spPr>
          <a:xfrm>
            <a:off x="84352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5" name="Oval 124"/>
          <p:cNvSpPr/>
          <p:nvPr/>
        </p:nvSpPr>
        <p:spPr>
          <a:xfrm>
            <a:off x="85876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2" name="Oval 51"/>
          <p:cNvSpPr/>
          <p:nvPr/>
        </p:nvSpPr>
        <p:spPr>
          <a:xfrm>
            <a:off x="66049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2" name="Oval 61"/>
          <p:cNvSpPr/>
          <p:nvPr/>
        </p:nvSpPr>
        <p:spPr>
          <a:xfrm>
            <a:off x="66066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3" name="Oval 52"/>
          <p:cNvSpPr/>
          <p:nvPr/>
        </p:nvSpPr>
        <p:spPr>
          <a:xfrm>
            <a:off x="70321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4" name="Oval 53"/>
          <p:cNvSpPr/>
          <p:nvPr/>
        </p:nvSpPr>
        <p:spPr>
          <a:xfrm>
            <a:off x="74552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3" name="Oval 82"/>
          <p:cNvSpPr/>
          <p:nvPr/>
        </p:nvSpPr>
        <p:spPr>
          <a:xfrm>
            <a:off x="67573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4" name="Oval 83"/>
          <p:cNvSpPr/>
          <p:nvPr/>
        </p:nvSpPr>
        <p:spPr>
          <a:xfrm>
            <a:off x="71845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5" name="Oval 84"/>
          <p:cNvSpPr/>
          <p:nvPr/>
        </p:nvSpPr>
        <p:spPr>
          <a:xfrm>
            <a:off x="76076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1" name="Oval 110"/>
          <p:cNvSpPr/>
          <p:nvPr/>
        </p:nvSpPr>
        <p:spPr>
          <a:xfrm>
            <a:off x="65250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2" name="Oval 111"/>
          <p:cNvSpPr/>
          <p:nvPr/>
        </p:nvSpPr>
        <p:spPr>
          <a:xfrm>
            <a:off x="69097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3" name="Oval 112"/>
          <p:cNvSpPr/>
          <p:nvPr/>
        </p:nvSpPr>
        <p:spPr>
          <a:xfrm>
            <a:off x="73369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4" name="Oval 113"/>
          <p:cNvSpPr/>
          <p:nvPr/>
        </p:nvSpPr>
        <p:spPr>
          <a:xfrm>
            <a:off x="77600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3" name="Oval 62"/>
          <p:cNvSpPr/>
          <p:nvPr/>
        </p:nvSpPr>
        <p:spPr>
          <a:xfrm>
            <a:off x="70338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4" name="Oval 63"/>
          <p:cNvSpPr/>
          <p:nvPr/>
        </p:nvSpPr>
        <p:spPr>
          <a:xfrm>
            <a:off x="74569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2" name="Oval 91"/>
          <p:cNvSpPr/>
          <p:nvPr/>
        </p:nvSpPr>
        <p:spPr>
          <a:xfrm>
            <a:off x="675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3" name="Oval 92"/>
          <p:cNvSpPr/>
          <p:nvPr/>
        </p:nvSpPr>
        <p:spPr>
          <a:xfrm>
            <a:off x="71862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4" name="Oval 93"/>
          <p:cNvSpPr/>
          <p:nvPr/>
        </p:nvSpPr>
        <p:spPr>
          <a:xfrm>
            <a:off x="76093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0" name="Oval 119"/>
          <p:cNvSpPr/>
          <p:nvPr/>
        </p:nvSpPr>
        <p:spPr>
          <a:xfrm>
            <a:off x="65267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1" name="Oval 120"/>
          <p:cNvSpPr/>
          <p:nvPr/>
        </p:nvSpPr>
        <p:spPr>
          <a:xfrm>
            <a:off x="69114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2" name="Oval 121"/>
          <p:cNvSpPr/>
          <p:nvPr/>
        </p:nvSpPr>
        <p:spPr>
          <a:xfrm>
            <a:off x="73386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3" name="Oval 122"/>
          <p:cNvSpPr/>
          <p:nvPr/>
        </p:nvSpPr>
        <p:spPr>
          <a:xfrm>
            <a:off x="77617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pic>
        <p:nvPicPr>
          <p:cNvPr id="144" name="Picture 1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140" name="Picture 1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2140" y="0"/>
            <a:ext cx="5139657" cy="5400000"/>
          </a:xfrm>
          <a:prstGeom prst="rect">
            <a:avLst/>
          </a:prstGeom>
        </p:spPr>
      </p:pic>
      <p:pic>
        <p:nvPicPr>
          <p:cNvPr id="145" name="Picture 144"/>
          <p:cNvPicPr>
            <a:picLocks noChangeAspect="1"/>
          </p:cNvPicPr>
          <p:nvPr/>
        </p:nvPicPr>
        <p:blipFill rotWithShape="1">
          <a:blip r:embed="rId7">
            <a:extLst>
              <a:ext uri="{28A0092B-C50C-407E-A947-70E740481C1C}">
                <a14:useLocalDpi xmlns:a14="http://schemas.microsoft.com/office/drawing/2010/main" val="0"/>
              </a:ext>
            </a:extLst>
          </a:blip>
          <a:srcRect l="9760"/>
          <a:stretch/>
        </p:blipFill>
        <p:spPr>
          <a:xfrm>
            <a:off x="3944630" y="1493173"/>
            <a:ext cx="2988000" cy="694575"/>
          </a:xfrm>
          <a:prstGeom prst="rect">
            <a:avLst/>
          </a:prstGeom>
        </p:spPr>
      </p:pic>
      <p:sp>
        <p:nvSpPr>
          <p:cNvPr id="148" name="Oval 147"/>
          <p:cNvSpPr/>
          <p:nvPr/>
        </p:nvSpPr>
        <p:spPr>
          <a:xfrm>
            <a:off x="438888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9" name="Oval 148"/>
          <p:cNvSpPr/>
          <p:nvPr/>
        </p:nvSpPr>
        <p:spPr>
          <a:xfrm>
            <a:off x="56445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0" name="Oval 149"/>
          <p:cNvSpPr/>
          <p:nvPr/>
        </p:nvSpPr>
        <p:spPr>
          <a:xfrm>
            <a:off x="429474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1" name="Oval 150"/>
          <p:cNvSpPr/>
          <p:nvPr/>
        </p:nvSpPr>
        <p:spPr>
          <a:xfrm>
            <a:off x="51245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3" name="Oval 152"/>
          <p:cNvSpPr/>
          <p:nvPr/>
        </p:nvSpPr>
        <p:spPr>
          <a:xfrm>
            <a:off x="398994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4" name="Oval 153"/>
          <p:cNvSpPr/>
          <p:nvPr/>
        </p:nvSpPr>
        <p:spPr>
          <a:xfrm>
            <a:off x="48197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5" name="Oval 154"/>
          <p:cNvSpPr/>
          <p:nvPr/>
        </p:nvSpPr>
        <p:spPr>
          <a:xfrm>
            <a:off x="52599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6" name="Oval 155"/>
          <p:cNvSpPr/>
          <p:nvPr/>
        </p:nvSpPr>
        <p:spPr>
          <a:xfrm>
            <a:off x="607179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7" name="Oval 156"/>
          <p:cNvSpPr/>
          <p:nvPr/>
        </p:nvSpPr>
        <p:spPr>
          <a:xfrm>
            <a:off x="414234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8" name="Oval 157"/>
          <p:cNvSpPr/>
          <p:nvPr/>
        </p:nvSpPr>
        <p:spPr>
          <a:xfrm>
            <a:off x="454128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9" name="Oval 158"/>
          <p:cNvSpPr/>
          <p:nvPr/>
        </p:nvSpPr>
        <p:spPr>
          <a:xfrm>
            <a:off x="49721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0" name="Oval 159"/>
          <p:cNvSpPr/>
          <p:nvPr/>
        </p:nvSpPr>
        <p:spPr>
          <a:xfrm>
            <a:off x="54123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1" name="Oval 160"/>
          <p:cNvSpPr/>
          <p:nvPr/>
        </p:nvSpPr>
        <p:spPr>
          <a:xfrm>
            <a:off x="57969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2" name="Oval 161"/>
          <p:cNvSpPr/>
          <p:nvPr/>
        </p:nvSpPr>
        <p:spPr>
          <a:xfrm>
            <a:off x="469368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3" name="Oval 162"/>
          <p:cNvSpPr/>
          <p:nvPr/>
        </p:nvSpPr>
        <p:spPr>
          <a:xfrm>
            <a:off x="556470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4" name="Oval 163"/>
          <p:cNvSpPr/>
          <p:nvPr/>
        </p:nvSpPr>
        <p:spPr>
          <a:xfrm>
            <a:off x="59493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66" name="Oval 165"/>
          <p:cNvSpPr/>
          <p:nvPr/>
        </p:nvSpPr>
        <p:spPr>
          <a:xfrm>
            <a:off x="62859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2" name="Oval 171"/>
          <p:cNvSpPr/>
          <p:nvPr/>
        </p:nvSpPr>
        <p:spPr>
          <a:xfrm>
            <a:off x="67131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6" name="Oval 175"/>
          <p:cNvSpPr/>
          <p:nvPr/>
        </p:nvSpPr>
        <p:spPr>
          <a:xfrm>
            <a:off x="390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7" name="Oval 176"/>
          <p:cNvSpPr/>
          <p:nvPr/>
        </p:nvSpPr>
        <p:spPr>
          <a:xfrm>
            <a:off x="64383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9" name="Oval 178"/>
          <p:cNvSpPr/>
          <p:nvPr/>
        </p:nvSpPr>
        <p:spPr>
          <a:xfrm>
            <a:off x="620607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80" name="Oval 179"/>
          <p:cNvSpPr/>
          <p:nvPr/>
        </p:nvSpPr>
        <p:spPr>
          <a:xfrm>
            <a:off x="6590732"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mc:AlternateContent xmlns:mc="http://schemas.openxmlformats.org/markup-compatibility/2006" xmlns:a14="http://schemas.microsoft.com/office/drawing/2010/main">
        <mc:Choice Requires="a14">
          <p:sp>
            <p:nvSpPr>
              <p:cNvPr id="181" name="Rectangle 180"/>
              <p:cNvSpPr/>
              <p:nvPr/>
            </p:nvSpPr>
            <p:spPr>
              <a:xfrm>
                <a:off x="4183817" y="1030684"/>
                <a:ext cx="517385"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rgbClr val="FF8021">
                                  <a:lumMod val="40000"/>
                                  <a:lumOff val="60000"/>
                                </a:srgbClr>
                              </a:solidFill>
                              <a:latin typeface="Cambria Math"/>
                            </a:rPr>
                          </m:ctrlPr>
                        </m:radPr>
                        <m:deg/>
                        <m:e>
                          <m:r>
                            <a:rPr lang="en-IE" i="1">
                              <a:solidFill>
                                <a:srgbClr val="FF8021">
                                  <a:lumMod val="40000"/>
                                  <a:lumOff val="60000"/>
                                </a:srgbClr>
                              </a:solidFill>
                              <a:latin typeface="Cambria Math"/>
                            </a:rPr>
                            <m:t>2</m:t>
                          </m:r>
                        </m:e>
                      </m:rad>
                    </m:oMath>
                  </m:oMathPara>
                </a14:m>
                <a:endParaRPr lang="en-IE" dirty="0">
                  <a:solidFill>
                    <a:srgbClr val="FF8021">
                      <a:lumMod val="40000"/>
                      <a:lumOff val="60000"/>
                    </a:srgbClr>
                  </a:solidFill>
                </a:endParaRPr>
              </a:p>
            </p:txBody>
          </p:sp>
        </mc:Choice>
        <mc:Fallback xmlns="">
          <p:sp>
            <p:nvSpPr>
              <p:cNvPr id="181" name="Rectangle 180"/>
              <p:cNvSpPr>
                <a:spLocks noRot="1" noChangeAspect="1" noMove="1" noResize="1" noEditPoints="1" noAdjustHandles="1" noChangeArrowheads="1" noChangeShapeType="1" noTextEdit="1"/>
              </p:cNvSpPr>
              <p:nvPr/>
            </p:nvSpPr>
            <p:spPr>
              <a:xfrm>
                <a:off x="4183817" y="1030684"/>
                <a:ext cx="517385" cy="401970"/>
              </a:xfrm>
              <a:prstGeom prst="rect">
                <a:avLst/>
              </a:prstGeom>
              <a:blipFill rotWithShape="1">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2" name="Rectangle 181"/>
              <p:cNvSpPr/>
              <p:nvPr/>
            </p:nvSpPr>
            <p:spPr>
              <a:xfrm>
                <a:off x="4716767" y="1030684"/>
                <a:ext cx="517385"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rgbClr val="FF8021">
                                  <a:lumMod val="40000"/>
                                  <a:lumOff val="60000"/>
                                </a:srgbClr>
                              </a:solidFill>
                              <a:latin typeface="Cambria Math"/>
                            </a:rPr>
                          </m:ctrlPr>
                        </m:radPr>
                        <m:deg/>
                        <m:e>
                          <m:r>
                            <a:rPr lang="en-IE" i="1" smtClean="0">
                              <a:solidFill>
                                <a:srgbClr val="FF8021">
                                  <a:lumMod val="40000"/>
                                  <a:lumOff val="60000"/>
                                </a:srgbClr>
                              </a:solidFill>
                              <a:latin typeface="Cambria Math"/>
                            </a:rPr>
                            <m:t>3</m:t>
                          </m:r>
                        </m:e>
                      </m:rad>
                    </m:oMath>
                  </m:oMathPara>
                </a14:m>
                <a:endParaRPr lang="en-IE" dirty="0">
                  <a:solidFill>
                    <a:srgbClr val="FF8021">
                      <a:lumMod val="40000"/>
                      <a:lumOff val="60000"/>
                    </a:srgbClr>
                  </a:solidFill>
                </a:endParaRPr>
              </a:p>
            </p:txBody>
          </p:sp>
        </mc:Choice>
        <mc:Fallback xmlns="">
          <p:sp>
            <p:nvSpPr>
              <p:cNvPr id="182" name="Rectangle 181"/>
              <p:cNvSpPr>
                <a:spLocks noRot="1" noChangeAspect="1" noMove="1" noResize="1" noEditPoints="1" noAdjustHandles="1" noChangeArrowheads="1" noChangeShapeType="1" noTextEdit="1"/>
              </p:cNvSpPr>
              <p:nvPr/>
            </p:nvSpPr>
            <p:spPr>
              <a:xfrm>
                <a:off x="4716767" y="1030684"/>
                <a:ext cx="517385" cy="401970"/>
              </a:xfrm>
              <a:prstGeom prst="rect">
                <a:avLst/>
              </a:prstGeom>
              <a:blipFill rotWithShape="1">
                <a:blip r:embed="rId9"/>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3" name="Rectangle 182"/>
              <p:cNvSpPr/>
              <p:nvPr/>
            </p:nvSpPr>
            <p:spPr>
              <a:xfrm>
                <a:off x="6199696" y="1030684"/>
                <a:ext cx="3564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smtClean="0">
                          <a:solidFill>
                            <a:srgbClr val="FF8021">
                              <a:lumMod val="40000"/>
                              <a:lumOff val="60000"/>
                            </a:srgbClr>
                          </a:solidFill>
                          <a:latin typeface="Cambria Math"/>
                        </a:rPr>
                        <m:t>𝑒</m:t>
                      </m:r>
                    </m:oMath>
                  </m:oMathPara>
                </a14:m>
                <a:endParaRPr lang="en-IE" dirty="0">
                  <a:solidFill>
                    <a:srgbClr val="FF8021">
                      <a:lumMod val="40000"/>
                      <a:lumOff val="60000"/>
                    </a:srgbClr>
                  </a:solidFill>
                </a:endParaRPr>
              </a:p>
            </p:txBody>
          </p:sp>
        </mc:Choice>
        <mc:Fallback xmlns="">
          <p:sp>
            <p:nvSpPr>
              <p:cNvPr id="183" name="Rectangle 182"/>
              <p:cNvSpPr>
                <a:spLocks noRot="1" noChangeAspect="1" noMove="1" noResize="1" noEditPoints="1" noAdjustHandles="1" noChangeArrowheads="1" noChangeShapeType="1" noTextEdit="1"/>
              </p:cNvSpPr>
              <p:nvPr/>
            </p:nvSpPr>
            <p:spPr>
              <a:xfrm>
                <a:off x="6199696" y="1030684"/>
                <a:ext cx="356443" cy="369332"/>
              </a:xfrm>
              <a:prstGeom prst="rect">
                <a:avLst/>
              </a:prstGeom>
              <a:blipFill rotWithShape="1">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4" name="Rectangle 183"/>
              <p:cNvSpPr/>
              <p:nvPr/>
            </p:nvSpPr>
            <p:spPr>
              <a:xfrm>
                <a:off x="6622965" y="1030684"/>
                <a:ext cx="3787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E" i="1" smtClean="0">
                          <a:solidFill>
                            <a:srgbClr val="FF8021">
                              <a:lumMod val="40000"/>
                              <a:lumOff val="60000"/>
                            </a:srgbClr>
                          </a:solidFill>
                          <a:latin typeface="Cambria Math"/>
                          <a:ea typeface="Cambria Math"/>
                        </a:rPr>
                        <m:t>𝜋</m:t>
                      </m:r>
                    </m:oMath>
                  </m:oMathPara>
                </a14:m>
                <a:endParaRPr lang="en-IE" dirty="0">
                  <a:solidFill>
                    <a:srgbClr val="FF8021">
                      <a:lumMod val="40000"/>
                      <a:lumOff val="60000"/>
                    </a:srgbClr>
                  </a:solidFill>
                </a:endParaRPr>
              </a:p>
            </p:txBody>
          </p:sp>
        </mc:Choice>
        <mc:Fallback xmlns="">
          <p:sp>
            <p:nvSpPr>
              <p:cNvPr id="184" name="Rectangle 183"/>
              <p:cNvSpPr>
                <a:spLocks noRot="1" noChangeAspect="1" noMove="1" noResize="1" noEditPoints="1" noAdjustHandles="1" noChangeArrowheads="1" noChangeShapeType="1" noTextEdit="1"/>
              </p:cNvSpPr>
              <p:nvPr/>
            </p:nvSpPr>
            <p:spPr>
              <a:xfrm>
                <a:off x="6622965" y="1030684"/>
                <a:ext cx="378758" cy="369332"/>
              </a:xfrm>
              <a:prstGeom prst="rect">
                <a:avLst/>
              </a:prstGeom>
              <a:blipFill rotWithShape="1">
                <a:blip r:embed="rId11"/>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5" name="Rectangle 184"/>
              <p:cNvSpPr/>
              <p:nvPr/>
            </p:nvSpPr>
            <p:spPr>
              <a:xfrm>
                <a:off x="5407608" y="1030684"/>
                <a:ext cx="517385" cy="407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rgbClr val="FF8021">
                                  <a:lumMod val="40000"/>
                                  <a:lumOff val="60000"/>
                                </a:srgbClr>
                              </a:solidFill>
                              <a:latin typeface="Cambria Math"/>
                            </a:rPr>
                          </m:ctrlPr>
                        </m:radPr>
                        <m:deg/>
                        <m:e>
                          <m:r>
                            <a:rPr lang="en-IE" i="1" smtClean="0">
                              <a:solidFill>
                                <a:srgbClr val="FF8021">
                                  <a:lumMod val="40000"/>
                                  <a:lumOff val="60000"/>
                                </a:srgbClr>
                              </a:solidFill>
                              <a:latin typeface="Cambria Math"/>
                            </a:rPr>
                            <m:t>5</m:t>
                          </m:r>
                        </m:e>
                      </m:rad>
                    </m:oMath>
                  </m:oMathPara>
                </a14:m>
                <a:endParaRPr lang="en-IE" dirty="0">
                  <a:solidFill>
                    <a:srgbClr val="FF8021">
                      <a:lumMod val="40000"/>
                      <a:lumOff val="60000"/>
                    </a:srgbClr>
                  </a:solidFill>
                </a:endParaRPr>
              </a:p>
            </p:txBody>
          </p:sp>
        </mc:Choice>
        <mc:Fallback xmlns="">
          <p:sp>
            <p:nvSpPr>
              <p:cNvPr id="185" name="Rectangle 184"/>
              <p:cNvSpPr>
                <a:spLocks noRot="1" noChangeAspect="1" noMove="1" noResize="1" noEditPoints="1" noAdjustHandles="1" noChangeArrowheads="1" noChangeShapeType="1" noTextEdit="1"/>
              </p:cNvSpPr>
              <p:nvPr/>
            </p:nvSpPr>
            <p:spPr>
              <a:xfrm>
                <a:off x="5407608" y="1030684"/>
                <a:ext cx="517385" cy="407547"/>
              </a:xfrm>
              <a:prstGeom prst="rect">
                <a:avLst/>
              </a:prstGeom>
              <a:blipFill rotWithShape="1">
                <a:blip r:embed="rId12"/>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6" name="Rectangle 185"/>
              <p:cNvSpPr/>
              <p:nvPr/>
            </p:nvSpPr>
            <p:spPr>
              <a:xfrm>
                <a:off x="5836266" y="1032858"/>
                <a:ext cx="51738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IE" i="1" smtClean="0">
                              <a:solidFill>
                                <a:srgbClr val="FF8021">
                                  <a:lumMod val="40000"/>
                                  <a:lumOff val="60000"/>
                                </a:srgbClr>
                              </a:solidFill>
                              <a:latin typeface="Cambria Math"/>
                            </a:rPr>
                          </m:ctrlPr>
                        </m:radPr>
                        <m:deg/>
                        <m:e>
                          <m:r>
                            <a:rPr lang="en-IE" i="1" smtClean="0">
                              <a:solidFill>
                                <a:srgbClr val="FF8021">
                                  <a:lumMod val="40000"/>
                                  <a:lumOff val="60000"/>
                                </a:srgbClr>
                              </a:solidFill>
                              <a:latin typeface="Cambria Math"/>
                            </a:rPr>
                            <m:t>7</m:t>
                          </m:r>
                        </m:e>
                      </m:rad>
                    </m:oMath>
                  </m:oMathPara>
                </a14:m>
                <a:endParaRPr lang="en-IE" dirty="0">
                  <a:solidFill>
                    <a:srgbClr val="FF8021">
                      <a:lumMod val="40000"/>
                      <a:lumOff val="60000"/>
                    </a:srgbClr>
                  </a:solidFill>
                </a:endParaRPr>
              </a:p>
            </p:txBody>
          </p:sp>
        </mc:Choice>
        <mc:Fallback xmlns="">
          <p:sp>
            <p:nvSpPr>
              <p:cNvPr id="186" name="Rectangle 185"/>
              <p:cNvSpPr>
                <a:spLocks noRot="1" noChangeAspect="1" noMove="1" noResize="1" noEditPoints="1" noAdjustHandles="1" noChangeArrowheads="1" noChangeShapeType="1" noTextEdit="1"/>
              </p:cNvSpPr>
              <p:nvPr/>
            </p:nvSpPr>
            <p:spPr>
              <a:xfrm>
                <a:off x="5836266" y="1032858"/>
                <a:ext cx="517385" cy="400110"/>
              </a:xfrm>
              <a:prstGeom prst="rect">
                <a:avLst/>
              </a:prstGeom>
              <a:blipFill rotWithShape="1">
                <a:blip r:embed="rId13"/>
                <a:stretch>
                  <a:fillRect/>
                </a:stretch>
              </a:blipFill>
            </p:spPr>
            <p:txBody>
              <a:bodyPr/>
              <a:lstStyle/>
              <a:p>
                <a:r>
                  <a:rPr lang="en-IE">
                    <a:noFill/>
                  </a:rPr>
                  <a:t> </a:t>
                </a:r>
              </a:p>
            </p:txBody>
          </p:sp>
        </mc:Fallback>
      </mc:AlternateContent>
      <p:sp>
        <p:nvSpPr>
          <p:cNvPr id="187" name="Oval 186"/>
          <p:cNvSpPr/>
          <p:nvPr/>
        </p:nvSpPr>
        <p:spPr>
          <a:xfrm>
            <a:off x="4403574"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88" name="Oval 187"/>
          <p:cNvSpPr/>
          <p:nvPr/>
        </p:nvSpPr>
        <p:spPr>
          <a:xfrm>
            <a:off x="4908401"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89" name="Oval 188"/>
          <p:cNvSpPr/>
          <p:nvPr/>
        </p:nvSpPr>
        <p:spPr>
          <a:xfrm>
            <a:off x="5605786"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90" name="Oval 189"/>
          <p:cNvSpPr/>
          <p:nvPr/>
        </p:nvSpPr>
        <p:spPr>
          <a:xfrm>
            <a:off x="6043020"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91" name="Oval 190"/>
          <p:cNvSpPr/>
          <p:nvPr/>
        </p:nvSpPr>
        <p:spPr>
          <a:xfrm>
            <a:off x="6310916"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92" name="Oval 191"/>
          <p:cNvSpPr/>
          <p:nvPr/>
        </p:nvSpPr>
        <p:spPr>
          <a:xfrm>
            <a:off x="6785910" y="1431589"/>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3" name="Oval 172"/>
          <p:cNvSpPr/>
          <p:nvPr/>
        </p:nvSpPr>
        <p:spPr>
          <a:xfrm>
            <a:off x="3915233"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4" name="Oval 173"/>
          <p:cNvSpPr/>
          <p:nvPr/>
        </p:nvSpPr>
        <p:spPr>
          <a:xfrm>
            <a:off x="4038120"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5" name="Oval 174"/>
          <p:cNvSpPr/>
          <p:nvPr/>
        </p:nvSpPr>
        <p:spPr>
          <a:xfrm>
            <a:off x="4232342"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78" name="Oval 177"/>
          <p:cNvSpPr/>
          <p:nvPr/>
        </p:nvSpPr>
        <p:spPr>
          <a:xfrm>
            <a:off x="4315205"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93" name="Oval 192"/>
          <p:cNvSpPr/>
          <p:nvPr/>
        </p:nvSpPr>
        <p:spPr>
          <a:xfrm>
            <a:off x="4542037"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94" name="Oval 193"/>
          <p:cNvSpPr/>
          <p:nvPr/>
        </p:nvSpPr>
        <p:spPr>
          <a:xfrm>
            <a:off x="4684702" y="1414850"/>
            <a:ext cx="180000" cy="180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nvGrpSpPr>
          <p:cNvPr id="195" name="Group 194"/>
          <p:cNvGrpSpPr/>
          <p:nvPr/>
        </p:nvGrpSpPr>
        <p:grpSpPr>
          <a:xfrm rot="10216702">
            <a:off x="10797" y="2215941"/>
            <a:ext cx="3883764" cy="2576099"/>
            <a:chOff x="6000410" y="-135247"/>
            <a:chExt cx="3209325" cy="1290569"/>
          </a:xfrm>
          <a:solidFill>
            <a:schemeClr val="accent3">
              <a:lumMod val="20000"/>
              <a:lumOff val="80000"/>
            </a:schemeClr>
          </a:solidFill>
        </p:grpSpPr>
        <p:sp>
          <p:nvSpPr>
            <p:cNvPr id="196" name="Right Arrow 195"/>
            <p:cNvSpPr/>
            <p:nvPr/>
          </p:nvSpPr>
          <p:spPr bwMode="auto">
            <a:xfrm rot="9709051">
              <a:off x="6000410" y="1011715"/>
              <a:ext cx="1273397" cy="123253"/>
            </a:xfrm>
            <a:prstGeom prst="rightArrow">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IE" sz="2400" smtClean="0">
                <a:solidFill>
                  <a:prstClr val="black"/>
                </a:solidFill>
                <a:latin typeface="Times New Roman" pitchFamily="18" charset="0"/>
              </a:endParaRPr>
            </a:p>
          </p:txBody>
        </p:sp>
        <p:sp>
          <p:nvSpPr>
            <p:cNvPr id="197" name="Cloud Callout 196"/>
            <p:cNvSpPr/>
            <p:nvPr/>
          </p:nvSpPr>
          <p:spPr bwMode="auto">
            <a:xfrm>
              <a:off x="6911430" y="-135247"/>
              <a:ext cx="2298305" cy="1290569"/>
            </a:xfrm>
            <a:prstGeom prst="cloudCallout">
              <a:avLst>
                <a:gd name="adj1" fmla="val -42028"/>
                <a:gd name="adj2" fmla="val 15404"/>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IE" sz="2400" dirty="0" smtClean="0">
                <a:solidFill>
                  <a:prstClr val="black"/>
                </a:solidFill>
                <a:latin typeface="Calibri" panose="020F0502020204030204" pitchFamily="34" charset="0"/>
              </a:endParaRPr>
            </a:p>
          </p:txBody>
        </p:sp>
      </p:grpSp>
      <mc:AlternateContent xmlns:mc="http://schemas.openxmlformats.org/markup-compatibility/2006" xmlns:a14="http://schemas.microsoft.com/office/drawing/2010/main">
        <mc:Choice Requires="a14">
          <p:sp>
            <p:nvSpPr>
              <p:cNvPr id="198" name="Rectangle 197"/>
              <p:cNvSpPr/>
              <p:nvPr/>
            </p:nvSpPr>
            <p:spPr>
              <a:xfrm>
                <a:off x="634781" y="2897066"/>
                <a:ext cx="525400" cy="6741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b="1" i="1" smtClean="0">
                              <a:solidFill>
                                <a:srgbClr val="FF8021">
                                  <a:lumMod val="75000"/>
                                </a:srgbClr>
                              </a:solidFill>
                              <a:latin typeface="Cambria Math"/>
                            </a:rPr>
                          </m:ctrlPr>
                        </m:fPr>
                        <m:num>
                          <m:rad>
                            <m:radPr>
                              <m:degHide m:val="on"/>
                              <m:ctrlPr>
                                <a:rPr lang="en-IE" b="1" i="1" smtClean="0">
                                  <a:solidFill>
                                    <a:srgbClr val="FF8021">
                                      <a:lumMod val="75000"/>
                                    </a:srgbClr>
                                  </a:solidFill>
                                  <a:latin typeface="Cambria Math"/>
                                </a:rPr>
                              </m:ctrlPr>
                            </m:radPr>
                            <m:deg/>
                            <m:e>
                              <m:r>
                                <a:rPr lang="en-IE" b="1" i="1">
                                  <a:solidFill>
                                    <a:srgbClr val="FF8021">
                                      <a:lumMod val="75000"/>
                                    </a:srgbClr>
                                  </a:solidFill>
                                  <a:latin typeface="Cambria Math"/>
                                </a:rPr>
                                <m:t>𝟐</m:t>
                              </m:r>
                            </m:e>
                          </m:rad>
                        </m:num>
                        <m:den>
                          <m:r>
                            <a:rPr lang="en-IE" b="1" i="1" smtClean="0">
                              <a:solidFill>
                                <a:srgbClr val="FF8021">
                                  <a:lumMod val="75000"/>
                                </a:srgbClr>
                              </a:solidFill>
                              <a:latin typeface="Cambria Math"/>
                            </a:rPr>
                            <m:t>𝟐</m:t>
                          </m:r>
                        </m:den>
                      </m:f>
                    </m:oMath>
                  </m:oMathPara>
                </a14:m>
                <a:endParaRPr lang="en-IE" b="1" dirty="0">
                  <a:solidFill>
                    <a:srgbClr val="FF8021">
                      <a:lumMod val="75000"/>
                    </a:srgbClr>
                  </a:solidFill>
                </a:endParaRPr>
              </a:p>
            </p:txBody>
          </p:sp>
        </mc:Choice>
        <mc:Fallback xmlns="">
          <p:sp>
            <p:nvSpPr>
              <p:cNvPr id="198" name="Rectangle 197"/>
              <p:cNvSpPr>
                <a:spLocks noRot="1" noChangeAspect="1" noMove="1" noResize="1" noEditPoints="1" noAdjustHandles="1" noChangeArrowheads="1" noChangeShapeType="1" noTextEdit="1"/>
              </p:cNvSpPr>
              <p:nvPr/>
            </p:nvSpPr>
            <p:spPr>
              <a:xfrm>
                <a:off x="634781" y="2897066"/>
                <a:ext cx="525400" cy="674159"/>
              </a:xfrm>
              <a:prstGeom prst="rect">
                <a:avLst/>
              </a:prstGeom>
              <a:blipFill rotWithShape="1">
                <a:blip r:embed="rId1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99" name="Rectangle 198"/>
              <p:cNvSpPr/>
              <p:nvPr/>
            </p:nvSpPr>
            <p:spPr>
              <a:xfrm>
                <a:off x="1212916" y="2883839"/>
                <a:ext cx="525400" cy="673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b="1" i="1" smtClean="0">
                              <a:solidFill>
                                <a:srgbClr val="FF8021">
                                  <a:lumMod val="75000"/>
                                </a:srgbClr>
                              </a:solidFill>
                              <a:latin typeface="Cambria Math"/>
                            </a:rPr>
                          </m:ctrlPr>
                        </m:fPr>
                        <m:num>
                          <m:rad>
                            <m:radPr>
                              <m:degHide m:val="on"/>
                              <m:ctrlPr>
                                <a:rPr lang="en-IE" b="1" i="1" smtClean="0">
                                  <a:solidFill>
                                    <a:srgbClr val="FF8021">
                                      <a:lumMod val="75000"/>
                                    </a:srgbClr>
                                  </a:solidFill>
                                  <a:latin typeface="Cambria Math"/>
                                </a:rPr>
                              </m:ctrlPr>
                            </m:radPr>
                            <m:deg/>
                            <m:e>
                              <m:r>
                                <a:rPr lang="en-IE" b="1" i="1" smtClean="0">
                                  <a:solidFill>
                                    <a:srgbClr val="FF8021">
                                      <a:lumMod val="75000"/>
                                    </a:srgbClr>
                                  </a:solidFill>
                                  <a:latin typeface="Cambria Math"/>
                                </a:rPr>
                                <m:t>𝟑</m:t>
                              </m:r>
                            </m:e>
                          </m:rad>
                        </m:num>
                        <m:den>
                          <m:r>
                            <a:rPr lang="en-IE" b="1" i="1" smtClean="0">
                              <a:solidFill>
                                <a:srgbClr val="FF8021">
                                  <a:lumMod val="75000"/>
                                </a:srgbClr>
                              </a:solidFill>
                              <a:latin typeface="Cambria Math"/>
                            </a:rPr>
                            <m:t>𝟐</m:t>
                          </m:r>
                        </m:den>
                      </m:f>
                    </m:oMath>
                  </m:oMathPara>
                </a14:m>
                <a:endParaRPr lang="en-IE" b="1" dirty="0">
                  <a:solidFill>
                    <a:srgbClr val="FF8021">
                      <a:lumMod val="75000"/>
                    </a:srgbClr>
                  </a:solidFill>
                </a:endParaRPr>
              </a:p>
            </p:txBody>
          </p:sp>
        </mc:Choice>
        <mc:Fallback xmlns="">
          <p:sp>
            <p:nvSpPr>
              <p:cNvPr id="199" name="Rectangle 198"/>
              <p:cNvSpPr>
                <a:spLocks noRot="1" noChangeAspect="1" noMove="1" noResize="1" noEditPoints="1" noAdjustHandles="1" noChangeArrowheads="1" noChangeShapeType="1" noTextEdit="1"/>
              </p:cNvSpPr>
              <p:nvPr/>
            </p:nvSpPr>
            <p:spPr>
              <a:xfrm>
                <a:off x="1212916" y="2883839"/>
                <a:ext cx="525400" cy="673261"/>
              </a:xfrm>
              <a:prstGeom prst="rect">
                <a:avLst/>
              </a:prstGeom>
              <a:blipFill rotWithShape="1">
                <a:blip r:embed="rId1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0" name="Rectangle 199"/>
              <p:cNvSpPr/>
              <p:nvPr/>
            </p:nvSpPr>
            <p:spPr>
              <a:xfrm>
                <a:off x="1262525" y="3743551"/>
                <a:ext cx="373820" cy="5688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b="1" i="1" smtClean="0">
                              <a:solidFill>
                                <a:srgbClr val="FF8021">
                                  <a:lumMod val="75000"/>
                                </a:srgbClr>
                              </a:solidFill>
                              <a:latin typeface="Cambria Math"/>
                            </a:rPr>
                          </m:ctrlPr>
                        </m:fPr>
                        <m:num>
                          <m:r>
                            <a:rPr lang="en-IE" b="1" i="1" smtClean="0">
                              <a:solidFill>
                                <a:srgbClr val="FF8021">
                                  <a:lumMod val="75000"/>
                                </a:srgbClr>
                              </a:solidFill>
                              <a:latin typeface="Cambria Math"/>
                            </a:rPr>
                            <m:t>𝒆</m:t>
                          </m:r>
                        </m:num>
                        <m:den>
                          <m:r>
                            <a:rPr lang="en-IE" b="1" i="1" smtClean="0">
                              <a:solidFill>
                                <a:srgbClr val="FF8021">
                                  <a:lumMod val="75000"/>
                                </a:srgbClr>
                              </a:solidFill>
                              <a:latin typeface="Cambria Math"/>
                            </a:rPr>
                            <m:t>𝟐</m:t>
                          </m:r>
                        </m:den>
                      </m:f>
                    </m:oMath>
                  </m:oMathPara>
                </a14:m>
                <a:endParaRPr lang="en-IE" b="1" dirty="0">
                  <a:solidFill>
                    <a:srgbClr val="FF8021">
                      <a:lumMod val="75000"/>
                    </a:srgbClr>
                  </a:solidFill>
                </a:endParaRPr>
              </a:p>
            </p:txBody>
          </p:sp>
        </mc:Choice>
        <mc:Fallback xmlns="">
          <p:sp>
            <p:nvSpPr>
              <p:cNvPr id="200" name="Rectangle 199"/>
              <p:cNvSpPr>
                <a:spLocks noRot="1" noChangeAspect="1" noMove="1" noResize="1" noEditPoints="1" noAdjustHandles="1" noChangeArrowheads="1" noChangeShapeType="1" noTextEdit="1"/>
              </p:cNvSpPr>
              <p:nvPr/>
            </p:nvSpPr>
            <p:spPr>
              <a:xfrm>
                <a:off x="1262525" y="3743551"/>
                <a:ext cx="373820" cy="568874"/>
              </a:xfrm>
              <a:prstGeom prst="rect">
                <a:avLst/>
              </a:prstGeom>
              <a:blipFill rotWithShape="1">
                <a:blip r:embed="rId1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1" name="Rectangle 200"/>
              <p:cNvSpPr/>
              <p:nvPr/>
            </p:nvSpPr>
            <p:spPr>
              <a:xfrm>
                <a:off x="1707522" y="3748233"/>
                <a:ext cx="394659" cy="5670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b="1" i="1" smtClean="0">
                              <a:solidFill>
                                <a:srgbClr val="FF8021">
                                  <a:lumMod val="75000"/>
                                </a:srgbClr>
                              </a:solidFill>
                              <a:latin typeface="Cambria Math"/>
                              <a:ea typeface="Cambria Math"/>
                            </a:rPr>
                          </m:ctrlPr>
                        </m:fPr>
                        <m:num>
                          <m:r>
                            <a:rPr lang="en-IE" b="1" i="1" smtClean="0">
                              <a:solidFill>
                                <a:srgbClr val="FF8021">
                                  <a:lumMod val="75000"/>
                                </a:srgbClr>
                              </a:solidFill>
                              <a:latin typeface="Cambria Math"/>
                              <a:ea typeface="Cambria Math"/>
                            </a:rPr>
                            <m:t>𝝅</m:t>
                          </m:r>
                        </m:num>
                        <m:den>
                          <m:r>
                            <a:rPr lang="en-IE" b="1" i="1" smtClean="0">
                              <a:solidFill>
                                <a:srgbClr val="FF8021">
                                  <a:lumMod val="75000"/>
                                </a:srgbClr>
                              </a:solidFill>
                              <a:latin typeface="Cambria Math"/>
                              <a:ea typeface="Cambria Math"/>
                            </a:rPr>
                            <m:t>𝟐</m:t>
                          </m:r>
                        </m:den>
                      </m:f>
                    </m:oMath>
                  </m:oMathPara>
                </a14:m>
                <a:endParaRPr lang="en-IE" b="1" dirty="0">
                  <a:solidFill>
                    <a:srgbClr val="FF8021">
                      <a:lumMod val="75000"/>
                    </a:srgbClr>
                  </a:solidFill>
                </a:endParaRPr>
              </a:p>
            </p:txBody>
          </p:sp>
        </mc:Choice>
        <mc:Fallback xmlns="">
          <p:sp>
            <p:nvSpPr>
              <p:cNvPr id="201" name="Rectangle 200"/>
              <p:cNvSpPr>
                <a:spLocks noRot="1" noChangeAspect="1" noMove="1" noResize="1" noEditPoints="1" noAdjustHandles="1" noChangeArrowheads="1" noChangeShapeType="1" noTextEdit="1"/>
              </p:cNvSpPr>
              <p:nvPr/>
            </p:nvSpPr>
            <p:spPr>
              <a:xfrm>
                <a:off x="1707522" y="3748233"/>
                <a:ext cx="394659" cy="567078"/>
              </a:xfrm>
              <a:prstGeom prst="rect">
                <a:avLst/>
              </a:prstGeom>
              <a:blipFill rotWithShape="1">
                <a:blip r:embed="rId1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2" name="Rectangle 201"/>
              <p:cNvSpPr/>
              <p:nvPr/>
            </p:nvSpPr>
            <p:spPr>
              <a:xfrm>
                <a:off x="1780038" y="2898289"/>
                <a:ext cx="525400" cy="6760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b="1" i="1" smtClean="0">
                              <a:solidFill>
                                <a:srgbClr val="FF8021">
                                  <a:lumMod val="75000"/>
                                </a:srgbClr>
                              </a:solidFill>
                              <a:latin typeface="Cambria Math"/>
                            </a:rPr>
                          </m:ctrlPr>
                        </m:fPr>
                        <m:num>
                          <m:rad>
                            <m:radPr>
                              <m:degHide m:val="on"/>
                              <m:ctrlPr>
                                <a:rPr lang="en-IE" b="1" i="1" smtClean="0">
                                  <a:solidFill>
                                    <a:srgbClr val="FF8021">
                                      <a:lumMod val="75000"/>
                                    </a:srgbClr>
                                  </a:solidFill>
                                  <a:latin typeface="Cambria Math"/>
                                </a:rPr>
                              </m:ctrlPr>
                            </m:radPr>
                            <m:deg/>
                            <m:e>
                              <m:r>
                                <a:rPr lang="en-IE" b="1" i="1" smtClean="0">
                                  <a:solidFill>
                                    <a:srgbClr val="FF8021">
                                      <a:lumMod val="75000"/>
                                    </a:srgbClr>
                                  </a:solidFill>
                                  <a:latin typeface="Cambria Math"/>
                                </a:rPr>
                                <m:t>𝟓</m:t>
                              </m:r>
                            </m:e>
                          </m:rad>
                        </m:num>
                        <m:den>
                          <m:r>
                            <a:rPr lang="en-IE" b="1" i="1" smtClean="0">
                              <a:solidFill>
                                <a:srgbClr val="FF8021">
                                  <a:lumMod val="75000"/>
                                </a:srgbClr>
                              </a:solidFill>
                              <a:latin typeface="Cambria Math"/>
                            </a:rPr>
                            <m:t>𝟐</m:t>
                          </m:r>
                        </m:den>
                      </m:f>
                    </m:oMath>
                  </m:oMathPara>
                </a14:m>
                <a:endParaRPr lang="en-IE" b="1" dirty="0">
                  <a:solidFill>
                    <a:srgbClr val="FF8021">
                      <a:lumMod val="75000"/>
                    </a:srgbClr>
                  </a:solidFill>
                </a:endParaRPr>
              </a:p>
            </p:txBody>
          </p:sp>
        </mc:Choice>
        <mc:Fallback xmlns="">
          <p:sp>
            <p:nvSpPr>
              <p:cNvPr id="202" name="Rectangle 201"/>
              <p:cNvSpPr>
                <a:spLocks noRot="1" noChangeAspect="1" noMove="1" noResize="1" noEditPoints="1" noAdjustHandles="1" noChangeArrowheads="1" noChangeShapeType="1" noTextEdit="1"/>
              </p:cNvSpPr>
              <p:nvPr/>
            </p:nvSpPr>
            <p:spPr>
              <a:xfrm>
                <a:off x="1780038" y="2898289"/>
                <a:ext cx="525400" cy="676019"/>
              </a:xfrm>
              <a:prstGeom prst="rect">
                <a:avLst/>
              </a:prstGeom>
              <a:blipFill rotWithShape="1">
                <a:blip r:embed="rId1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3" name="Rectangle 202"/>
              <p:cNvSpPr/>
              <p:nvPr/>
            </p:nvSpPr>
            <p:spPr>
              <a:xfrm>
                <a:off x="643113" y="3638133"/>
                <a:ext cx="525400" cy="6730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IE" b="1" i="1" smtClean="0">
                              <a:solidFill>
                                <a:srgbClr val="FF8021">
                                  <a:lumMod val="75000"/>
                                </a:srgbClr>
                              </a:solidFill>
                              <a:latin typeface="Cambria Math"/>
                            </a:rPr>
                          </m:ctrlPr>
                        </m:fPr>
                        <m:num>
                          <m:rad>
                            <m:radPr>
                              <m:degHide m:val="on"/>
                              <m:ctrlPr>
                                <a:rPr lang="en-IE" b="1" i="1" smtClean="0">
                                  <a:solidFill>
                                    <a:srgbClr val="FF8021">
                                      <a:lumMod val="75000"/>
                                    </a:srgbClr>
                                  </a:solidFill>
                                  <a:latin typeface="Cambria Math"/>
                                </a:rPr>
                              </m:ctrlPr>
                            </m:radPr>
                            <m:deg/>
                            <m:e>
                              <m:r>
                                <a:rPr lang="en-IE" b="1" i="1" smtClean="0">
                                  <a:solidFill>
                                    <a:srgbClr val="FF8021">
                                      <a:lumMod val="75000"/>
                                    </a:srgbClr>
                                  </a:solidFill>
                                  <a:latin typeface="Cambria Math"/>
                                </a:rPr>
                                <m:t>𝟕</m:t>
                              </m:r>
                            </m:e>
                          </m:rad>
                        </m:num>
                        <m:den>
                          <m:r>
                            <a:rPr lang="en-IE" b="1" i="1" smtClean="0">
                              <a:solidFill>
                                <a:srgbClr val="FF8021">
                                  <a:lumMod val="75000"/>
                                </a:srgbClr>
                              </a:solidFill>
                              <a:latin typeface="Cambria Math"/>
                            </a:rPr>
                            <m:t>𝟐</m:t>
                          </m:r>
                        </m:den>
                      </m:f>
                    </m:oMath>
                  </m:oMathPara>
                </a14:m>
                <a:endParaRPr lang="en-IE" b="1" dirty="0">
                  <a:solidFill>
                    <a:srgbClr val="FF8021">
                      <a:lumMod val="75000"/>
                    </a:srgbClr>
                  </a:solidFill>
                </a:endParaRPr>
              </a:p>
            </p:txBody>
          </p:sp>
        </mc:Choice>
        <mc:Fallback xmlns="">
          <p:sp>
            <p:nvSpPr>
              <p:cNvPr id="203" name="Rectangle 202"/>
              <p:cNvSpPr>
                <a:spLocks noRot="1" noChangeAspect="1" noMove="1" noResize="1" noEditPoints="1" noAdjustHandles="1" noChangeArrowheads="1" noChangeShapeType="1" noTextEdit="1"/>
              </p:cNvSpPr>
              <p:nvPr/>
            </p:nvSpPr>
            <p:spPr>
              <a:xfrm>
                <a:off x="643113" y="3638133"/>
                <a:ext cx="525400" cy="673069"/>
              </a:xfrm>
              <a:prstGeom prst="rect">
                <a:avLst/>
              </a:prstGeom>
              <a:blipFill rotWithShape="1">
                <a:blip r:embed="rId19"/>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296275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8"/>
                                        </p:tgtEl>
                                        <p:attrNameLst>
                                          <p:attrName>style.visibility</p:attrName>
                                        </p:attrNameLst>
                                      </p:cBhvr>
                                      <p:to>
                                        <p:strVal val="visible"/>
                                      </p:to>
                                    </p:set>
                                    <p:animEffect transition="in" filter="fade">
                                      <p:cBhvr>
                                        <p:cTn id="11" dur="250"/>
                                        <p:tgtEl>
                                          <p:spTgt spid="198"/>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199"/>
                                        </p:tgtEl>
                                        <p:attrNameLst>
                                          <p:attrName>style.visibility</p:attrName>
                                        </p:attrNameLst>
                                      </p:cBhvr>
                                      <p:to>
                                        <p:strVal val="visible"/>
                                      </p:to>
                                    </p:set>
                                    <p:animEffect transition="in" filter="fade">
                                      <p:cBhvr>
                                        <p:cTn id="15" dur="250"/>
                                        <p:tgtEl>
                                          <p:spTgt spid="199"/>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02"/>
                                        </p:tgtEl>
                                        <p:attrNameLst>
                                          <p:attrName>style.visibility</p:attrName>
                                        </p:attrNameLst>
                                      </p:cBhvr>
                                      <p:to>
                                        <p:strVal val="visible"/>
                                      </p:to>
                                    </p:set>
                                    <p:animEffect transition="in" filter="fade">
                                      <p:cBhvr>
                                        <p:cTn id="19" dur="250"/>
                                        <p:tgtEl>
                                          <p:spTgt spid="202"/>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203"/>
                                        </p:tgtEl>
                                        <p:attrNameLst>
                                          <p:attrName>style.visibility</p:attrName>
                                        </p:attrNameLst>
                                      </p:cBhvr>
                                      <p:to>
                                        <p:strVal val="visible"/>
                                      </p:to>
                                    </p:set>
                                    <p:animEffect transition="in" filter="fade">
                                      <p:cBhvr>
                                        <p:cTn id="23" dur="250"/>
                                        <p:tgtEl>
                                          <p:spTgt spid="203"/>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00"/>
                                        </p:tgtEl>
                                        <p:attrNameLst>
                                          <p:attrName>style.visibility</p:attrName>
                                        </p:attrNameLst>
                                      </p:cBhvr>
                                      <p:to>
                                        <p:strVal val="visible"/>
                                      </p:to>
                                    </p:set>
                                    <p:animEffect transition="in" filter="fade">
                                      <p:cBhvr>
                                        <p:cTn id="27" dur="250"/>
                                        <p:tgtEl>
                                          <p:spTgt spid="200"/>
                                        </p:tgtEl>
                                      </p:cBhvr>
                                    </p:animEffect>
                                  </p:childTnLst>
                                </p:cTn>
                              </p:par>
                            </p:childTnLst>
                          </p:cTn>
                        </p:par>
                        <p:par>
                          <p:cTn id="28" fill="hold">
                            <p:stCondLst>
                              <p:cond delay="1750"/>
                            </p:stCondLst>
                            <p:childTnLst>
                              <p:par>
                                <p:cTn id="29" presetID="10" presetClass="entr" presetSubtype="0" fill="hold" grpId="0" nodeType="afterEffect">
                                  <p:stCondLst>
                                    <p:cond delay="0"/>
                                  </p:stCondLst>
                                  <p:childTnLst>
                                    <p:set>
                                      <p:cBhvr>
                                        <p:cTn id="30" dur="1" fill="hold">
                                          <p:stCondLst>
                                            <p:cond delay="0"/>
                                          </p:stCondLst>
                                        </p:cTn>
                                        <p:tgtEl>
                                          <p:spTgt spid="201"/>
                                        </p:tgtEl>
                                        <p:attrNameLst>
                                          <p:attrName>style.visibility</p:attrName>
                                        </p:attrNameLst>
                                      </p:cBhvr>
                                      <p:to>
                                        <p:strVal val="visible"/>
                                      </p:to>
                                    </p:set>
                                    <p:animEffect transition="in" filter="fade">
                                      <p:cBhvr>
                                        <p:cTn id="31" dur="250"/>
                                        <p:tgtEl>
                                          <p:spTgt spid="201"/>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73"/>
                                        </p:tgtEl>
                                        <p:attrNameLst>
                                          <p:attrName>style.visibility</p:attrName>
                                        </p:attrNameLst>
                                      </p:cBhvr>
                                      <p:to>
                                        <p:strVal val="visible"/>
                                      </p:to>
                                    </p:set>
                                    <p:animEffect transition="in" filter="fade">
                                      <p:cBhvr>
                                        <p:cTn id="35" dur="250"/>
                                        <p:tgtEl>
                                          <p:spTgt spid="173"/>
                                        </p:tgtEl>
                                      </p:cBhvr>
                                    </p:animEffect>
                                  </p:childTnLst>
                                </p:cTn>
                              </p:par>
                            </p:childTnLst>
                          </p:cTn>
                        </p:par>
                        <p:par>
                          <p:cTn id="36" fill="hold">
                            <p:stCondLst>
                              <p:cond delay="2250"/>
                            </p:stCondLst>
                            <p:childTnLst>
                              <p:par>
                                <p:cTn id="37" presetID="10" presetClass="entr" presetSubtype="0" fill="hold" grpId="0" nodeType="afterEffect">
                                  <p:stCondLst>
                                    <p:cond delay="0"/>
                                  </p:stCondLst>
                                  <p:childTnLst>
                                    <p:set>
                                      <p:cBhvr>
                                        <p:cTn id="38" dur="1" fill="hold">
                                          <p:stCondLst>
                                            <p:cond delay="0"/>
                                          </p:stCondLst>
                                        </p:cTn>
                                        <p:tgtEl>
                                          <p:spTgt spid="174"/>
                                        </p:tgtEl>
                                        <p:attrNameLst>
                                          <p:attrName>style.visibility</p:attrName>
                                        </p:attrNameLst>
                                      </p:cBhvr>
                                      <p:to>
                                        <p:strVal val="visible"/>
                                      </p:to>
                                    </p:set>
                                    <p:animEffect transition="in" filter="fade">
                                      <p:cBhvr>
                                        <p:cTn id="39" dur="250"/>
                                        <p:tgtEl>
                                          <p:spTgt spid="174"/>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175"/>
                                        </p:tgtEl>
                                        <p:attrNameLst>
                                          <p:attrName>style.visibility</p:attrName>
                                        </p:attrNameLst>
                                      </p:cBhvr>
                                      <p:to>
                                        <p:strVal val="visible"/>
                                      </p:to>
                                    </p:set>
                                    <p:animEffect transition="in" filter="fade">
                                      <p:cBhvr>
                                        <p:cTn id="43" dur="250"/>
                                        <p:tgtEl>
                                          <p:spTgt spid="175"/>
                                        </p:tgtEl>
                                      </p:cBhvr>
                                    </p:animEffect>
                                  </p:childTnLst>
                                </p:cTn>
                              </p:par>
                            </p:childTnLst>
                          </p:cTn>
                        </p:par>
                        <p:par>
                          <p:cTn id="44" fill="hold">
                            <p:stCondLst>
                              <p:cond delay="2750"/>
                            </p:stCondLst>
                            <p:childTnLst>
                              <p:par>
                                <p:cTn id="45" presetID="10" presetClass="entr" presetSubtype="0" fill="hold" grpId="0" nodeType="afterEffect">
                                  <p:stCondLst>
                                    <p:cond delay="0"/>
                                  </p:stCondLst>
                                  <p:childTnLst>
                                    <p:set>
                                      <p:cBhvr>
                                        <p:cTn id="46" dur="1" fill="hold">
                                          <p:stCondLst>
                                            <p:cond delay="0"/>
                                          </p:stCondLst>
                                        </p:cTn>
                                        <p:tgtEl>
                                          <p:spTgt spid="178"/>
                                        </p:tgtEl>
                                        <p:attrNameLst>
                                          <p:attrName>style.visibility</p:attrName>
                                        </p:attrNameLst>
                                      </p:cBhvr>
                                      <p:to>
                                        <p:strVal val="visible"/>
                                      </p:to>
                                    </p:set>
                                    <p:animEffect transition="in" filter="fade">
                                      <p:cBhvr>
                                        <p:cTn id="47" dur="250"/>
                                        <p:tgtEl>
                                          <p:spTgt spid="178"/>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93"/>
                                        </p:tgtEl>
                                        <p:attrNameLst>
                                          <p:attrName>style.visibility</p:attrName>
                                        </p:attrNameLst>
                                      </p:cBhvr>
                                      <p:to>
                                        <p:strVal val="visible"/>
                                      </p:to>
                                    </p:set>
                                    <p:animEffect transition="in" filter="fade">
                                      <p:cBhvr>
                                        <p:cTn id="51" dur="250"/>
                                        <p:tgtEl>
                                          <p:spTgt spid="193"/>
                                        </p:tgtEl>
                                      </p:cBhvr>
                                    </p:animEffect>
                                  </p:childTnLst>
                                </p:cTn>
                              </p:par>
                            </p:childTnLst>
                          </p:cTn>
                        </p:par>
                        <p:par>
                          <p:cTn id="52" fill="hold">
                            <p:stCondLst>
                              <p:cond delay="3250"/>
                            </p:stCondLst>
                            <p:childTnLst>
                              <p:par>
                                <p:cTn id="53" presetID="10" presetClass="entr" presetSubtype="0" fill="hold" grpId="0" nodeType="afterEffect">
                                  <p:stCondLst>
                                    <p:cond delay="0"/>
                                  </p:stCondLst>
                                  <p:childTnLst>
                                    <p:set>
                                      <p:cBhvr>
                                        <p:cTn id="54" dur="1" fill="hold">
                                          <p:stCondLst>
                                            <p:cond delay="0"/>
                                          </p:stCondLst>
                                        </p:cTn>
                                        <p:tgtEl>
                                          <p:spTgt spid="194"/>
                                        </p:tgtEl>
                                        <p:attrNameLst>
                                          <p:attrName>style.visibility</p:attrName>
                                        </p:attrNameLst>
                                      </p:cBhvr>
                                      <p:to>
                                        <p:strVal val="visible"/>
                                      </p:to>
                                    </p:set>
                                    <p:animEffect transition="in" filter="fade">
                                      <p:cBhvr>
                                        <p:cTn id="55" dur="25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11"/>
                    </p:tgtEl>
                  </p:cond>
                </p:stCondLst>
                <p:endSync evt="end" delay="0">
                  <p:rtn val="all"/>
                </p:endSync>
                <p:childTnLst>
                  <p:par>
                    <p:cTn id="57" fill="hold">
                      <p:stCondLst>
                        <p:cond delay="0"/>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4.16667E-6 -3.7037E-6 L -0.93386 0.00394 " pathEditMode="relative" rAng="0" ptsTypes="AA">
                                      <p:cBhvr>
                                        <p:cTn id="60" dur="2000" fill="hold"/>
                                        <p:tgtEl>
                                          <p:spTgt spid="11"/>
                                        </p:tgtEl>
                                        <p:attrNameLst>
                                          <p:attrName>ppt_x</p:attrName>
                                          <p:attrName>ppt_y</p:attrName>
                                        </p:attrNameLst>
                                      </p:cBhvr>
                                      <p:rCtr x="-46701" y="185"/>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93385 0.00393 L 0.00018 1.48148E-6 " pathEditMode="relative" rAng="0" ptsTypes="AA">
                                      <p:cBhvr>
                                        <p:cTn id="64"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73" grpId="0" animBg="1"/>
      <p:bldP spid="174" grpId="0" animBg="1"/>
      <p:bldP spid="175" grpId="0" animBg="1"/>
      <p:bldP spid="178" grpId="0" animBg="1"/>
      <p:bldP spid="193" grpId="0" animBg="1"/>
      <p:bldP spid="194" grpId="0" animBg="1"/>
      <p:bldP spid="198" grpId="0"/>
      <p:bldP spid="199" grpId="0"/>
      <p:bldP spid="200" grpId="0"/>
      <p:bldP spid="201" grpId="0"/>
      <p:bldP spid="202" grpId="0"/>
      <p:bldP spid="2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31590" y="2009412"/>
            <a:ext cx="8640960" cy="460851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16" name="Oval 15"/>
              <p:cNvSpPr/>
              <p:nvPr/>
            </p:nvSpPr>
            <p:spPr>
              <a:xfrm>
                <a:off x="331590" y="1991662"/>
                <a:ext cx="8687025" cy="4608512"/>
              </a:xfrm>
              <a:prstGeom prst="ellipse">
                <a:avLst/>
              </a:prstGeom>
              <a:solidFill>
                <a:srgbClr val="FFFF00">
                  <a:alpha val="8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a:fld id="{D2913E29-F47E-4953-9F97-13B9E36EBD9C}" type="mathplaceholder">
                        <a:rPr lang="en-IE" sz="2400" i="1" smtClean="0">
                          <a:solidFill>
                            <a:prstClr val="white"/>
                          </a:solidFill>
                          <a:latin typeface="Cambria Math"/>
                        </a:rPr>
                        <a:t>Type equation here.</a:t>
                      </a:fld>
                    </m:oMath>
                  </m:oMathPara>
                </a14:m>
                <a:endParaRPr lang="en-IE" sz="2400" dirty="0">
                  <a:solidFill>
                    <a:prstClr val="white"/>
                  </a:solidFill>
                  <a:latin typeface="Calibri" panose="020F0502020204030204" pitchFamily="34" charset="0"/>
                </a:endParaRPr>
              </a:p>
            </p:txBody>
          </p:sp>
        </mc:Choice>
        <mc:Fallback xmlns="">
          <p:sp>
            <p:nvSpPr>
              <p:cNvPr id="16" name="Oval 15"/>
              <p:cNvSpPr>
                <a:spLocks noRot="1" noChangeAspect="1" noMove="1" noResize="1" noEditPoints="1" noAdjustHandles="1" noChangeArrowheads="1" noChangeShapeType="1" noTextEdit="1"/>
              </p:cNvSpPr>
              <p:nvPr/>
            </p:nvSpPr>
            <p:spPr>
              <a:xfrm>
                <a:off x="331590" y="1991662"/>
                <a:ext cx="8687025" cy="4608512"/>
              </a:xfrm>
              <a:prstGeom prst="ellipse">
                <a:avLst/>
              </a:prstGeom>
              <a:blipFill rotWithShape="1">
                <a:blip r:embed="rId3"/>
                <a:stretch>
                  <a:fillRect/>
                </a:stretch>
              </a:blipFill>
            </p:spPr>
            <p:txBody>
              <a:bodyPr/>
              <a:lstStyle/>
              <a:p>
                <a:r>
                  <a:rPr lang="en-IE">
                    <a:noFill/>
                  </a:rPr>
                  <a:t> </a:t>
                </a:r>
              </a:p>
            </p:txBody>
          </p:sp>
        </mc:Fallback>
      </mc:AlternateContent>
      <p:sp>
        <p:nvSpPr>
          <p:cNvPr id="4" name="Rectangle 3"/>
          <p:cNvSpPr/>
          <p:nvPr/>
        </p:nvSpPr>
        <p:spPr>
          <a:xfrm>
            <a:off x="8092" y="2048379"/>
            <a:ext cx="1115691" cy="1200329"/>
          </a:xfrm>
          <a:prstGeom prst="rect">
            <a:avLst/>
          </a:prstGeom>
        </p:spPr>
        <p:txBody>
          <a:bodyPr wrap="none">
            <a:spAutoFit/>
          </a:bodyPr>
          <a:lstStyle/>
          <a:p>
            <a:pPr algn="ctr"/>
            <a:r>
              <a:rPr lang="en-IE" sz="3600" b="1" dirty="0" smtClean="0">
                <a:solidFill>
                  <a:srgbClr val="5DCEAF"/>
                </a:solidFill>
                <a:latin typeface="Calibri" panose="020F0502020204030204" pitchFamily="34" charset="0"/>
              </a:rPr>
              <a:t>Real</a:t>
            </a:r>
            <a:r>
              <a:rPr lang="en-IE" sz="3600" dirty="0" smtClean="0">
                <a:solidFill>
                  <a:srgbClr val="5DCEAF"/>
                </a:solidFill>
                <a:latin typeface="Calibri" panose="020F0502020204030204" pitchFamily="34" charset="0"/>
              </a:rPr>
              <a:t> </a:t>
            </a:r>
          </a:p>
          <a:p>
            <a:pPr algn="ctr"/>
            <a:r>
              <a:rPr lang="en-IE" sz="3600" dirty="0" smtClean="0">
                <a:solidFill>
                  <a:srgbClr val="5DCEAF"/>
                </a:solidFill>
                <a:latin typeface="Calibri" panose="020F0502020204030204" pitchFamily="34" charset="0"/>
                <a:ea typeface="Cambria Math"/>
              </a:rPr>
              <a:t>ℝ</a:t>
            </a:r>
            <a:endParaRPr lang="en-IE" sz="3600" dirty="0">
              <a:solidFill>
                <a:srgbClr val="5DCEAF"/>
              </a:solidFill>
              <a:latin typeface="Calibri" panose="020F0502020204030204" pitchFamily="34" charset="0"/>
            </a:endParaRPr>
          </a:p>
        </p:txBody>
      </p:sp>
      <p:grpSp>
        <p:nvGrpSpPr>
          <p:cNvPr id="6" name="Group 5"/>
          <p:cNvGrpSpPr/>
          <p:nvPr/>
        </p:nvGrpSpPr>
        <p:grpSpPr>
          <a:xfrm>
            <a:off x="3124200" y="2961958"/>
            <a:ext cx="5818317" cy="2726311"/>
            <a:chOff x="3162300" y="2504758"/>
            <a:chExt cx="5818317" cy="2726311"/>
          </a:xfrm>
        </p:grpSpPr>
        <p:sp>
          <p:nvSpPr>
            <p:cNvPr id="7" name="Oval 6"/>
            <p:cNvSpPr/>
            <p:nvPr/>
          </p:nvSpPr>
          <p:spPr>
            <a:xfrm>
              <a:off x="3162300" y="2504758"/>
              <a:ext cx="5818317"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8" name="Oval 7"/>
            <p:cNvSpPr/>
            <p:nvPr/>
          </p:nvSpPr>
          <p:spPr>
            <a:xfrm>
              <a:off x="4732375" y="2833201"/>
              <a:ext cx="4019540"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sp>
          <p:nvSpPr>
            <p:cNvPr id="9" name="Oval 8"/>
            <p:cNvSpPr/>
            <p:nvPr/>
          </p:nvSpPr>
          <p:spPr>
            <a:xfrm>
              <a:off x="5788487" y="3136454"/>
              <a:ext cx="282042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grpSp>
      <p:sp>
        <p:nvSpPr>
          <p:cNvPr id="10" name="Rectangle 9"/>
          <p:cNvSpPr/>
          <p:nvPr/>
        </p:nvSpPr>
        <p:spPr>
          <a:xfrm>
            <a:off x="2277141" y="2805349"/>
            <a:ext cx="1694118" cy="1077218"/>
          </a:xfrm>
          <a:prstGeom prst="rect">
            <a:avLst/>
          </a:prstGeom>
        </p:spPr>
        <p:txBody>
          <a:bodyPr wrap="none">
            <a:spAutoFit/>
          </a:bodyPr>
          <a:lstStyle/>
          <a:p>
            <a:pPr algn="ctr"/>
            <a:r>
              <a:rPr lang="en-IE" sz="3200" b="1" dirty="0" smtClean="0">
                <a:solidFill>
                  <a:srgbClr val="EC278C"/>
                </a:solidFill>
                <a:latin typeface="Calibri" panose="020F0502020204030204" pitchFamily="34" charset="0"/>
              </a:rPr>
              <a:t>Rational </a:t>
            </a:r>
          </a:p>
          <a:p>
            <a:pPr algn="ctr"/>
            <a:r>
              <a:rPr lang="en-IE" sz="3200" dirty="0">
                <a:solidFill>
                  <a:srgbClr val="EC278C"/>
                </a:solidFill>
                <a:latin typeface="Calibri" panose="020F0502020204030204" pitchFamily="34" charset="0"/>
                <a:ea typeface="Cambria Math"/>
              </a:rPr>
              <a:t>ℚ</a:t>
            </a:r>
            <a:endParaRPr lang="en-IE" sz="3200" dirty="0">
              <a:solidFill>
                <a:srgbClr val="EC278C"/>
              </a:solidFill>
              <a:latin typeface="Calibri" panose="020F0502020204030204" pitchFamily="34" charset="0"/>
            </a:endParaRPr>
          </a:p>
        </p:txBody>
      </p:sp>
      <p:grpSp>
        <p:nvGrpSpPr>
          <p:cNvPr id="11" name="Group 10"/>
          <p:cNvGrpSpPr/>
          <p:nvPr/>
        </p:nvGrpSpPr>
        <p:grpSpPr>
          <a:xfrm>
            <a:off x="3061239" y="2961958"/>
            <a:ext cx="5911311" cy="2726311"/>
            <a:chOff x="2806262" y="2460908"/>
            <a:chExt cx="5911311" cy="2153815"/>
          </a:xfrm>
          <a:solidFill>
            <a:schemeClr val="bg1"/>
          </a:solidFill>
        </p:grpSpPr>
        <p:sp>
          <p:nvSpPr>
            <p:cNvPr id="12" name="Oval 11"/>
            <p:cNvSpPr/>
            <p:nvPr/>
          </p:nvSpPr>
          <p:spPr>
            <a:xfrm>
              <a:off x="2806262" y="2460908"/>
              <a:ext cx="5911311" cy="21538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3" name="Oval 12"/>
            <p:cNvSpPr/>
            <p:nvPr/>
          </p:nvSpPr>
          <p:spPr>
            <a:xfrm>
              <a:off x="4577087" y="2706511"/>
              <a:ext cx="4079636" cy="16626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4" name="Oval 13"/>
            <p:cNvSpPr/>
            <p:nvPr/>
          </p:nvSpPr>
          <p:spPr>
            <a:xfrm>
              <a:off x="6382569" y="2958539"/>
              <a:ext cx="2174399" cy="115855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grpSp>
      <p:sp>
        <p:nvSpPr>
          <p:cNvPr id="17" name="Rectangle 16"/>
          <p:cNvSpPr/>
          <p:nvPr/>
        </p:nvSpPr>
        <p:spPr>
          <a:xfrm>
            <a:off x="226621" y="3768858"/>
            <a:ext cx="2959465" cy="1354217"/>
          </a:xfrm>
          <a:prstGeom prst="rect">
            <a:avLst/>
          </a:prstGeom>
        </p:spPr>
        <p:txBody>
          <a:bodyPr wrap="none">
            <a:spAutoFit/>
          </a:bodyPr>
          <a:lstStyle/>
          <a:p>
            <a:pPr algn="ctr"/>
            <a:r>
              <a:rPr lang="en-IE" sz="2600" b="1" dirty="0" smtClean="0">
                <a:solidFill>
                  <a:prstClr val="black"/>
                </a:solidFill>
                <a:latin typeface="Calibri" panose="020F0502020204030204" pitchFamily="34" charset="0"/>
              </a:rPr>
              <a:t>  Irrational Numbers</a:t>
            </a:r>
          </a:p>
          <a:p>
            <a:pPr algn="ctr"/>
            <a:r>
              <a:rPr lang="en-IE" sz="3200" b="1" dirty="0" smtClean="0">
                <a:solidFill>
                  <a:prstClr val="black"/>
                </a:solidFill>
                <a:latin typeface="Calibri" panose="020F0502020204030204" pitchFamily="34" charset="0"/>
                <a:ea typeface="Cambria Math"/>
              </a:rPr>
              <a:t>ℝ\ℚ</a:t>
            </a:r>
            <a:endParaRPr lang="en-IE" sz="3200" b="1" dirty="0">
              <a:solidFill>
                <a:prstClr val="black"/>
              </a:solidFill>
              <a:latin typeface="Calibri" panose="020F0502020204030204" pitchFamily="34" charset="0"/>
            </a:endParaRPr>
          </a:p>
          <a:p>
            <a:pPr algn="ctr"/>
            <a:endParaRPr lang="en-IE" sz="2400" dirty="0">
              <a:solidFill>
                <a:srgbClr val="FFFF66"/>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1474159" y="5060156"/>
                <a:ext cx="2195981" cy="57394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IE" sz="2800" b="1" smtClean="0">
                          <a:solidFill>
                            <a:prstClr val="black"/>
                          </a:solidFill>
                          <a:latin typeface="Cambria Math"/>
                        </a:rPr>
                        <m:t>−</m:t>
                      </m:r>
                      <m:rad>
                        <m:radPr>
                          <m:degHide m:val="on"/>
                          <m:ctrlPr>
                            <a:rPr lang="en-IE" sz="2800" b="1" i="1" smtClean="0">
                              <a:solidFill>
                                <a:prstClr val="black"/>
                              </a:solidFill>
                              <a:latin typeface="Cambria Math"/>
                            </a:rPr>
                          </m:ctrlPr>
                        </m:radPr>
                        <m:deg/>
                        <m:e>
                          <m:r>
                            <a:rPr lang="en-IE" sz="2800" b="1" i="1" smtClean="0">
                              <a:solidFill>
                                <a:prstClr val="black"/>
                              </a:solidFill>
                              <a:latin typeface="Cambria Math"/>
                            </a:rPr>
                            <m:t>𝟏𝟏</m:t>
                          </m:r>
                        </m:e>
                      </m:rad>
                    </m:oMath>
                  </m:oMathPara>
                </a14:m>
                <a:endParaRPr lang="en-IE" sz="2800" b="1" dirty="0">
                  <a:solidFill>
                    <a:prstClr val="black"/>
                  </a:solidFill>
                  <a:latin typeface="Calibri" panose="020F050202020403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474159" y="5060156"/>
                <a:ext cx="2195981" cy="573940"/>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971259" y="2265272"/>
                <a:ext cx="2195981" cy="57394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ad>
                        <m:radPr>
                          <m:degHide m:val="on"/>
                          <m:ctrlPr>
                            <a:rPr lang="en-IE" sz="2800" b="1" i="1" smtClean="0">
                              <a:solidFill>
                                <a:prstClr val="black"/>
                              </a:solidFill>
                              <a:latin typeface="Cambria Math"/>
                            </a:rPr>
                          </m:ctrlPr>
                        </m:radPr>
                        <m:deg/>
                        <m:e>
                          <m:r>
                            <a:rPr lang="en-IE" sz="2800" b="1" i="1" smtClean="0">
                              <a:solidFill>
                                <a:prstClr val="black"/>
                              </a:solidFill>
                              <a:latin typeface="Cambria Math"/>
                            </a:rPr>
                            <m:t>𝟖</m:t>
                          </m:r>
                        </m:e>
                      </m:rad>
                    </m:oMath>
                  </m:oMathPara>
                </a14:m>
                <a:endParaRPr lang="en-IE" sz="2800" b="1" dirty="0">
                  <a:solidFill>
                    <a:prstClr val="black"/>
                  </a:solidFill>
                  <a:latin typeface="Calibri" panose="020F050202020403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971259" y="2265272"/>
                <a:ext cx="2195981" cy="573940"/>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592851" y="5747153"/>
                <a:ext cx="756815" cy="553998"/>
              </a:xfrm>
              <a:prstGeom prst="rect">
                <a:avLst/>
              </a:prstGeom>
              <a:noFill/>
              <a:ln w="47625">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3000" b="1" i="1" smtClean="0">
                          <a:solidFill>
                            <a:prstClr val="black"/>
                          </a:solidFill>
                          <a:latin typeface="Cambria Math"/>
                          <a:ea typeface="Cambria Math"/>
                        </a:rPr>
                        <m:t>𝝅</m:t>
                      </m:r>
                    </m:oMath>
                  </m:oMathPara>
                </a14:m>
                <a:endParaRPr lang="en-IE" sz="3000" b="1" i="1" dirty="0" smtClean="0">
                  <a:solidFill>
                    <a:prstClr val="black"/>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592851" y="5747153"/>
                <a:ext cx="756815" cy="553998"/>
              </a:xfrm>
              <a:prstGeom prst="rect">
                <a:avLst/>
              </a:prstGeom>
              <a:blipFill rotWithShape="1">
                <a:blip r:embed="rId6"/>
                <a:stretch>
                  <a:fillRect/>
                </a:stretch>
              </a:blipFill>
              <a:ln w="47625">
                <a:no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832064" y="5747153"/>
                <a:ext cx="2195981" cy="57394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IE" sz="2800" b="1" smtClean="0">
                          <a:solidFill>
                            <a:prstClr val="black"/>
                          </a:solidFill>
                          <a:latin typeface="Cambria Math"/>
                        </a:rPr>
                        <m:t>𝟏</m:t>
                      </m:r>
                      <m:r>
                        <a:rPr lang="en-IE" sz="2800" b="1" smtClean="0">
                          <a:solidFill>
                            <a:prstClr val="black"/>
                          </a:solidFill>
                          <a:latin typeface="Cambria Math"/>
                        </a:rPr>
                        <m:t>−</m:t>
                      </m:r>
                      <m:rad>
                        <m:radPr>
                          <m:degHide m:val="on"/>
                          <m:ctrlPr>
                            <a:rPr lang="en-IE" sz="2800" b="1" i="1" smtClean="0">
                              <a:solidFill>
                                <a:prstClr val="black"/>
                              </a:solidFill>
                              <a:latin typeface="Cambria Math"/>
                            </a:rPr>
                          </m:ctrlPr>
                        </m:radPr>
                        <m:deg/>
                        <m:e>
                          <m:r>
                            <a:rPr lang="en-IE" sz="2800" b="1" i="1" smtClean="0">
                              <a:solidFill>
                                <a:prstClr val="black"/>
                              </a:solidFill>
                              <a:latin typeface="Cambria Math"/>
                            </a:rPr>
                            <m:t>𝟐</m:t>
                          </m:r>
                        </m:e>
                      </m:rad>
                    </m:oMath>
                  </m:oMathPara>
                </a14:m>
                <a:endParaRPr lang="en-IE" sz="2800" b="1" dirty="0">
                  <a:solidFill>
                    <a:prstClr val="black"/>
                  </a:solidFill>
                  <a:latin typeface="Calibri" panose="020F050202020403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832064" y="5747153"/>
                <a:ext cx="2195981" cy="573940"/>
              </a:xfrm>
              <a:prstGeom prst="rect">
                <a:avLst/>
              </a:prstGeom>
              <a:blipFill rotWithShape="1">
                <a:blip r:embed="rId7"/>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706353" y="2487441"/>
                <a:ext cx="2195981" cy="582724"/>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ad>
                        <m:radPr>
                          <m:degHide m:val="on"/>
                          <m:ctrlPr>
                            <a:rPr lang="en-IE" sz="2800" b="1" i="1" smtClean="0">
                              <a:solidFill>
                                <a:prstClr val="black"/>
                              </a:solidFill>
                              <a:latin typeface="Cambria Math"/>
                            </a:rPr>
                          </m:ctrlPr>
                        </m:radPr>
                        <m:deg/>
                        <m:e>
                          <m:r>
                            <a:rPr lang="en-IE" sz="2800" b="1" i="1" smtClean="0">
                              <a:solidFill>
                                <a:prstClr val="black"/>
                              </a:solidFill>
                              <a:latin typeface="Cambria Math"/>
                            </a:rPr>
                            <m:t>𝟑</m:t>
                          </m:r>
                        </m:e>
                      </m:rad>
                      <m:r>
                        <a:rPr lang="en-IE" sz="2800" b="1" smtClean="0">
                          <a:solidFill>
                            <a:prstClr val="black"/>
                          </a:solidFill>
                          <a:latin typeface="Cambria Math"/>
                        </a:rPr>
                        <m:t>+</m:t>
                      </m:r>
                      <m:rad>
                        <m:radPr>
                          <m:degHide m:val="on"/>
                          <m:ctrlPr>
                            <a:rPr lang="en-IE" sz="2800" b="1" i="1" smtClean="0">
                              <a:solidFill>
                                <a:prstClr val="black"/>
                              </a:solidFill>
                              <a:latin typeface="Cambria Math"/>
                            </a:rPr>
                          </m:ctrlPr>
                        </m:radPr>
                        <m:deg/>
                        <m:e>
                          <m:r>
                            <a:rPr lang="en-IE" sz="2800" b="1" i="1" smtClean="0">
                              <a:solidFill>
                                <a:prstClr val="black"/>
                              </a:solidFill>
                              <a:latin typeface="Cambria Math"/>
                            </a:rPr>
                            <m:t>𝟓</m:t>
                          </m:r>
                        </m:e>
                      </m:rad>
                    </m:oMath>
                  </m:oMathPara>
                </a14:m>
                <a:endParaRPr lang="en-IE" sz="2800" b="1" dirty="0">
                  <a:solidFill>
                    <a:prstClr val="black"/>
                  </a:solidFill>
                  <a:latin typeface="Calibri" panose="020F050202020403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706353" y="2487441"/>
                <a:ext cx="2195981" cy="582724"/>
              </a:xfrm>
              <a:prstGeom prst="rect">
                <a:avLst/>
              </a:prstGeom>
              <a:blipFill rotWithShape="1">
                <a:blip r:embed="rId8"/>
                <a:stretch>
                  <a:fillRect/>
                </a:stretch>
              </a:blipFill>
            </p:spPr>
            <p:txBody>
              <a:bodyPr/>
              <a:lstStyle/>
              <a:p>
                <a:r>
                  <a:rPr lang="en-IE">
                    <a:noFill/>
                  </a:rPr>
                  <a:t> </a:t>
                </a:r>
              </a:p>
            </p:txBody>
          </p:sp>
        </mc:Fallback>
      </mc:AlternateContent>
      <p:sp>
        <p:nvSpPr>
          <p:cNvPr id="23" name="Subtitle 5"/>
          <p:cNvSpPr txBox="1">
            <a:spLocks/>
          </p:cNvSpPr>
          <p:nvPr/>
        </p:nvSpPr>
        <p:spPr>
          <a:xfrm>
            <a:off x="479684" y="304800"/>
            <a:ext cx="8364771" cy="1419605"/>
          </a:xfrm>
          <a:prstGeom prst="rect">
            <a:avLst/>
          </a:prstGeom>
          <a:solidFill>
            <a:schemeClr val="accent3">
              <a:lumMod val="20000"/>
              <a:lumOff val="80000"/>
            </a:schemeClr>
          </a:solidFill>
          <a:ln w="76200">
            <a:solidFill>
              <a:schemeClr val="accent1"/>
            </a:solidFill>
          </a:ln>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IE" kern="0" dirty="0" smtClean="0">
                <a:solidFill>
                  <a:prstClr val="black"/>
                </a:solidFill>
              </a:rPr>
              <a:t>The set of </a:t>
            </a:r>
            <a:r>
              <a:rPr lang="en-IE" u="sng" kern="0" dirty="0">
                <a:solidFill>
                  <a:srgbClr val="FF0000"/>
                </a:solidFill>
              </a:rPr>
              <a:t>R</a:t>
            </a:r>
            <a:r>
              <a:rPr lang="en-IE" u="sng" kern="0" dirty="0" smtClean="0">
                <a:solidFill>
                  <a:srgbClr val="FF0000"/>
                </a:solidFill>
              </a:rPr>
              <a:t>ational</a:t>
            </a:r>
            <a:r>
              <a:rPr lang="en-IE" kern="0" dirty="0" smtClean="0">
                <a:solidFill>
                  <a:prstClr val="black"/>
                </a:solidFill>
              </a:rPr>
              <a:t> and </a:t>
            </a:r>
            <a:r>
              <a:rPr lang="en-IE" u="sng" kern="0" dirty="0">
                <a:solidFill>
                  <a:srgbClr val="FF0000"/>
                </a:solidFill>
              </a:rPr>
              <a:t>I</a:t>
            </a:r>
            <a:r>
              <a:rPr lang="en-IE" u="sng" kern="0" dirty="0" smtClean="0">
                <a:solidFill>
                  <a:srgbClr val="FF0000"/>
                </a:solidFill>
              </a:rPr>
              <a:t>rrational</a:t>
            </a:r>
            <a:r>
              <a:rPr lang="en-IE" kern="0" dirty="0" smtClean="0">
                <a:solidFill>
                  <a:prstClr val="black"/>
                </a:solidFill>
              </a:rPr>
              <a:t> numbers together make up the </a:t>
            </a:r>
            <a:r>
              <a:rPr lang="en-IE" u="sng" kern="0" dirty="0">
                <a:solidFill>
                  <a:srgbClr val="FF0000"/>
                </a:solidFill>
              </a:rPr>
              <a:t>R</a:t>
            </a:r>
            <a:r>
              <a:rPr lang="en-IE" u="sng" kern="0" dirty="0" smtClean="0">
                <a:solidFill>
                  <a:srgbClr val="FF0000"/>
                </a:solidFill>
              </a:rPr>
              <a:t>eal number system </a:t>
            </a:r>
            <a:r>
              <a:rPr lang="en-IE" b="1" kern="0" dirty="0" smtClean="0">
                <a:solidFill>
                  <a:srgbClr val="FF0000"/>
                </a:solidFill>
              </a:rPr>
              <a:t>(</a:t>
            </a:r>
            <a:r>
              <a:rPr lang="en-IE" dirty="0" smtClean="0">
                <a:solidFill>
                  <a:srgbClr val="FF0000"/>
                </a:solidFill>
                <a:latin typeface="Calibri" panose="020F0502020204030204" pitchFamily="34" charset="0"/>
                <a:ea typeface="Cambria Math"/>
              </a:rPr>
              <a:t>ℝ</a:t>
            </a:r>
            <a:r>
              <a:rPr lang="en-IE" b="1" kern="0" dirty="0" smtClean="0">
                <a:solidFill>
                  <a:srgbClr val="FF0000"/>
                </a:solidFill>
              </a:rPr>
              <a:t>).</a:t>
            </a:r>
          </a:p>
        </p:txBody>
      </p:sp>
    </p:spTree>
    <p:extLst>
      <p:ext uri="{BB962C8B-B14F-4D97-AF65-F5344CB8AC3E}">
        <p14:creationId xmlns:p14="http://schemas.microsoft.com/office/powerpoint/2010/main" val="362823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0" presetClass="exit" presetSubtype="0" fill="hold" grpId="1" nodeType="with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50"/>
                                        <p:tgtEl>
                                          <p:spTgt spid="19"/>
                                        </p:tgtEl>
                                      </p:cBhvr>
                                    </p:animEffect>
                                  </p:childTnLst>
                                </p:cTn>
                              </p:par>
                            </p:childTnLst>
                          </p:cTn>
                        </p:par>
                        <p:par>
                          <p:cTn id="48" fill="hold">
                            <p:stCondLst>
                              <p:cond delay="75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250"/>
                                        <p:tgtEl>
                                          <p:spTgt spid="20"/>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250"/>
                                        <p:tgtEl>
                                          <p:spTgt spid="21"/>
                                        </p:tgtEl>
                                      </p:cBhvr>
                                    </p:animEffect>
                                  </p:childTnLst>
                                </p:cTn>
                              </p:par>
                            </p:childTnLst>
                          </p:cTn>
                        </p:par>
                        <p:par>
                          <p:cTn id="56" fill="hold">
                            <p:stCondLst>
                              <p:cond delay="125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4" grpId="0"/>
      <p:bldP spid="4" grpId="1"/>
      <p:bldP spid="10" grpId="0"/>
      <p:bldP spid="10" grpId="1"/>
      <p:bldP spid="17" grpId="0"/>
      <p:bldP spid="18" grpId="0"/>
      <p:bldP spid="19"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816164763"/>
                  </p:ext>
                </p:extLst>
              </p:nvPr>
            </p:nvGraphicFramePr>
            <p:xfrm>
              <a:off x="144000" y="1392222"/>
              <a:ext cx="8856000" cy="4682263"/>
            </p:xfrm>
            <a:graphic>
              <a:graphicData uri="http://schemas.openxmlformats.org/drawingml/2006/table">
                <a:tbl>
                  <a:tblPr firstRow="1" bandRow="1">
                    <a:tableStyleId>{073A0DAA-6AF3-43AB-8588-CEC1D06C72B9}</a:tableStyleId>
                  </a:tblPr>
                  <a:tblGrid>
                    <a:gridCol w="1476000"/>
                    <a:gridCol w="1476000"/>
                    <a:gridCol w="1476000"/>
                    <a:gridCol w="1476000"/>
                    <a:gridCol w="1476000"/>
                    <a:gridCol w="1476000"/>
                  </a:tblGrid>
                  <a:tr h="375506">
                    <a:tc>
                      <a:txBody>
                        <a:bodyPr/>
                        <a:lstStyle/>
                        <a:p>
                          <a:pPr algn="ctr"/>
                          <a:endParaRPr lang="en-IE" sz="2200" dirty="0" smtClean="0"/>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IE" sz="2200" dirty="0" smtClean="0"/>
                            <a:t>Natural</a:t>
                          </a:r>
                        </a:p>
                        <a:p>
                          <a:pPr algn="ctr"/>
                          <a:r>
                            <a:rPr lang="en-IE" sz="2200" dirty="0" smtClean="0">
                              <a:latin typeface="Cambria Math"/>
                              <a:ea typeface="Cambria Math"/>
                            </a:rPr>
                            <a:t>ℕ</a:t>
                          </a:r>
                          <a:endParaRPr lang="en-IE" sz="2200" dirty="0" smtClean="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Integer</a:t>
                          </a:r>
                        </a:p>
                        <a:p>
                          <a:pPr algn="ctr"/>
                          <a:r>
                            <a:rPr lang="en-IE" sz="2200" dirty="0" smtClean="0">
                              <a:latin typeface="Cambria Math"/>
                              <a:ea typeface="Cambria Math"/>
                            </a:rPr>
                            <a:t>ℤ</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Rational</a:t>
                          </a:r>
                        </a:p>
                        <a:p>
                          <a:pPr algn="ctr"/>
                          <a:r>
                            <a:rPr lang="en-IE" sz="2200" dirty="0" smtClean="0">
                              <a:latin typeface="Cambria Math"/>
                              <a:ea typeface="Cambria Math"/>
                            </a:rPr>
                            <a:t>ℚ</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Irrational</a:t>
                          </a:r>
                        </a:p>
                        <a:p>
                          <a:pPr algn="ctr"/>
                          <a:r>
                            <a:rPr lang="en-IE" sz="2200" dirty="0" smtClean="0">
                              <a:latin typeface="Cambria Math"/>
                              <a:ea typeface="Cambria Math"/>
                            </a:rPr>
                            <a:t>ℝ\ℚ</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Real</a:t>
                          </a:r>
                        </a:p>
                        <a:p>
                          <a:pPr algn="ctr"/>
                          <a:r>
                            <a:rPr lang="en-IE" sz="2200" dirty="0" smtClean="0">
                              <a:latin typeface="Cambria Math"/>
                              <a:ea typeface="Cambria Math"/>
                            </a:rPr>
                            <a:t>ℝ</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IE" sz="1800" dirty="0" smtClean="0"/>
                            <a:t>5</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14:m>
                            <m:oMathPara xmlns:m="http://schemas.openxmlformats.org/officeDocument/2006/math">
                              <m:oMathParaPr>
                                <m:jc m:val="centerGroup"/>
                              </m:oMathParaPr>
                              <m:oMath xmlns:m="http://schemas.openxmlformats.org/officeDocument/2006/math">
                                <m:r>
                                  <a:rPr lang="en-IE" sz="1800" b="0" i="1" dirty="0" smtClean="0">
                                    <a:latin typeface="Cambria Math"/>
                                  </a:rPr>
                                  <m:t>1+</m:t>
                                </m:r>
                                <m:rad>
                                  <m:radPr>
                                    <m:degHide m:val="on"/>
                                    <m:ctrlPr>
                                      <a:rPr lang="en-IE" sz="1800" i="1" dirty="0">
                                        <a:latin typeface="Cambria Math"/>
                                      </a:rPr>
                                    </m:ctrlPr>
                                  </m:radPr>
                                  <m:deg/>
                                  <m:e>
                                    <m:r>
                                      <a:rPr lang="en-IE" sz="1800" i="1" dirty="0">
                                        <a:latin typeface="Cambria Math"/>
                                      </a:rPr>
                                      <m:t>2</m:t>
                                    </m:r>
                                  </m:e>
                                </m:rad>
                              </m:oMath>
                            </m:oMathPara>
                          </a14:m>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14:m>
                            <m:oMathPara xmlns:m="http://schemas.openxmlformats.org/officeDocument/2006/math">
                              <m:oMathParaPr>
                                <m:jc m:val="centerGroup"/>
                              </m:oMathParaPr>
                              <m:oMath xmlns:m="http://schemas.openxmlformats.org/officeDocument/2006/math">
                                <m:r>
                                  <a:rPr lang="en-IE" sz="1800" i="1" dirty="0" smtClean="0">
                                    <a:latin typeface="Cambria Math"/>
                                  </a:rPr>
                                  <m:t>−9.6403915</m:t>
                                </m:r>
                                <m:r>
                                  <a:rPr lang="en-IE" sz="1800" b="0" i="1" dirty="0" smtClean="0">
                                    <a:latin typeface="Cambria Math"/>
                                  </a:rPr>
                                  <m:t>…</m:t>
                                </m:r>
                              </m:oMath>
                            </m:oMathPara>
                          </a14:m>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14:m>
                            <m:oMath xmlns:m="http://schemas.openxmlformats.org/officeDocument/2006/math">
                              <m:r>
                                <a:rPr lang="en-IE" sz="1800" i="1" dirty="0" smtClean="0">
                                  <a:latin typeface="Cambria Math"/>
                                </a:rPr>
                                <m:t>−</m:t>
                              </m:r>
                            </m:oMath>
                          </a14:m>
                          <a:r>
                            <a:rPr lang="en-US" altLang="en-US" sz="1800" dirty="0"/>
                            <a:t> </a:t>
                          </a:r>
                          <a14:m>
                            <m:oMath xmlns:m="http://schemas.openxmlformats.org/officeDocument/2006/math">
                              <m:f>
                                <m:fPr>
                                  <m:ctrlPr>
                                    <a:rPr lang="en-US" altLang="en-US" sz="1800" i="1">
                                      <a:latin typeface="Cambria Math"/>
                                      <a:cs typeface="Arial" charset="0"/>
                                    </a:rPr>
                                  </m:ctrlPr>
                                </m:fPr>
                                <m:num>
                                  <m:r>
                                    <a:rPr lang="en-IE" altLang="en-US" sz="1800" i="1">
                                      <a:latin typeface="Cambria Math"/>
                                      <a:cs typeface="Arial" charset="0"/>
                                    </a:rPr>
                                    <m:t>1</m:t>
                                  </m:r>
                                </m:num>
                                <m:den>
                                  <m:r>
                                    <a:rPr lang="en-IE" altLang="en-US" sz="1800" i="1">
                                      <a:latin typeface="Cambria Math"/>
                                      <a:cs typeface="Arial" charset="0"/>
                                    </a:rPr>
                                    <m:t>2</m:t>
                                  </m:r>
                                </m:den>
                              </m:f>
                            </m:oMath>
                          </a14:m>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dirty="0" smtClean="0"/>
                            <a:t>6.</a:t>
                          </a:r>
                          <a14:m>
                            <m:oMath xmlns:m="http://schemas.openxmlformats.org/officeDocument/2006/math">
                              <m:acc>
                                <m:accPr>
                                  <m:chr m:val="̇"/>
                                  <m:ctrlPr>
                                    <a:rPr lang="en-US" altLang="en-US" sz="1800" i="1">
                                      <a:latin typeface="Cambria Math"/>
                                    </a:rPr>
                                  </m:ctrlPr>
                                </m:accPr>
                                <m:e>
                                  <m:r>
                                    <a:rPr lang="en-IE" altLang="en-US" sz="1800" i="1">
                                      <a:latin typeface="Cambria Math"/>
                                    </a:rPr>
                                    <m:t>3</m:t>
                                  </m:r>
                                </m:e>
                              </m:acc>
                              <m:acc>
                                <m:accPr>
                                  <m:chr m:val="̇"/>
                                  <m:ctrlPr>
                                    <a:rPr lang="en-US" altLang="en-US" sz="1800" i="1">
                                      <a:latin typeface="Cambria Math"/>
                                    </a:rPr>
                                  </m:ctrlPr>
                                </m:accPr>
                                <m:e>
                                  <m:r>
                                    <a:rPr lang="en-IE" altLang="en-US" sz="1800" i="1">
                                      <a:latin typeface="Cambria Math"/>
                                    </a:rPr>
                                    <m:t>6</m:t>
                                  </m:r>
                                </m:e>
                              </m:acc>
                            </m:oMath>
                          </a14:m>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dirty="0" smtClean="0"/>
                            <a:t>2</a:t>
                          </a:r>
                          <a:r>
                            <a:rPr lang="en-US" altLang="en-US" sz="1800" dirty="0" smtClean="0">
                              <a:latin typeface="Century Schoolbook"/>
                            </a:rPr>
                            <a:t></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dirty="0" smtClean="0"/>
                            <a:t>-3</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14:m>
                            <m:oMathPara xmlns:m="http://schemas.openxmlformats.org/officeDocument/2006/math">
                              <m:oMathParaPr>
                                <m:jc m:val="centerGroup"/>
                              </m:oMathParaPr>
                              <m:oMath xmlns:m="http://schemas.openxmlformats.org/officeDocument/2006/math">
                                <m:rad>
                                  <m:radPr>
                                    <m:ctrlPr>
                                      <a:rPr lang="en-US" altLang="en-US" sz="1800" i="1" smtClean="0">
                                        <a:latin typeface="Cambria Math"/>
                                      </a:rPr>
                                    </m:ctrlPr>
                                  </m:radPr>
                                  <m:deg>
                                    <m:r>
                                      <m:rPr>
                                        <m:brk m:alnAt="7"/>
                                      </m:rPr>
                                      <a:rPr lang="en-IE" altLang="en-US" sz="1800" i="1">
                                        <a:latin typeface="Cambria Math"/>
                                      </a:rPr>
                                      <m:t>3</m:t>
                                    </m:r>
                                  </m:deg>
                                  <m:e>
                                    <m:r>
                                      <a:rPr lang="en-IE" altLang="en-US" sz="1800" i="1">
                                        <a:latin typeface="Cambria Math"/>
                                      </a:rPr>
                                      <m:t>8</m:t>
                                    </m:r>
                                  </m:e>
                                </m:rad>
                              </m:oMath>
                            </m:oMathPara>
                          </a14:m>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dirty="0" smtClean="0"/>
                            <a:t>0</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b="1" dirty="0" smtClean="0"/>
                            <a:t>-</a:t>
                          </a:r>
                          <a14:m>
                            <m:oMath xmlns:m="http://schemas.openxmlformats.org/officeDocument/2006/math">
                              <m:rad>
                                <m:radPr>
                                  <m:degHide m:val="on"/>
                                  <m:ctrlPr>
                                    <a:rPr lang="en-US" altLang="en-US" sz="1800" i="1">
                                      <a:latin typeface="Cambria Math"/>
                                    </a:rPr>
                                  </m:ctrlPr>
                                </m:radPr>
                                <m:deg/>
                                <m:e>
                                  <m:r>
                                    <a:rPr lang="en-IE" altLang="en-US" sz="1800" i="1">
                                      <a:latin typeface="Cambria Math"/>
                                    </a:rPr>
                                    <m:t>3</m:t>
                                  </m:r>
                                </m:e>
                              </m:rad>
                            </m:oMath>
                          </a14:m>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768607211"/>
                  </p:ext>
                </p:extLst>
              </p:nvPr>
            </p:nvGraphicFramePr>
            <p:xfrm>
              <a:off x="144000" y="1392222"/>
              <a:ext cx="8856000" cy="4682263"/>
            </p:xfrm>
            <a:graphic>
              <a:graphicData uri="http://schemas.openxmlformats.org/drawingml/2006/table">
                <a:tbl>
                  <a:tblPr firstRow="1" bandRow="1">
                    <a:tableStyleId>{073A0DAA-6AF3-43AB-8588-CEC1D06C72B9}</a:tableStyleId>
                  </a:tblPr>
                  <a:tblGrid>
                    <a:gridCol w="1476000"/>
                    <a:gridCol w="1476000"/>
                    <a:gridCol w="1476000"/>
                    <a:gridCol w="1476000"/>
                    <a:gridCol w="1476000"/>
                    <a:gridCol w="1476000"/>
                  </a:tblGrid>
                  <a:tr h="762000">
                    <a:tc>
                      <a:txBody>
                        <a:bodyPr/>
                        <a:lstStyle/>
                        <a:p>
                          <a:pPr algn="ctr"/>
                          <a:endParaRPr lang="en-IE" sz="2200" dirty="0" smtClean="0"/>
                        </a:p>
                      </a:txBody>
                      <a:tcPr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IE" sz="2200" dirty="0" smtClean="0"/>
                            <a:t>Natural</a:t>
                          </a:r>
                        </a:p>
                        <a:p>
                          <a:pPr algn="ctr"/>
                          <a:r>
                            <a:rPr lang="en-IE" sz="2200" dirty="0" smtClean="0">
                              <a:latin typeface="Cambria Math"/>
                              <a:ea typeface="Cambria Math"/>
                            </a:rPr>
                            <a:t>ℕ</a:t>
                          </a:r>
                          <a:endParaRPr lang="en-IE" sz="2200" dirty="0" smtClean="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Integer</a:t>
                          </a:r>
                        </a:p>
                        <a:p>
                          <a:pPr algn="ctr"/>
                          <a:r>
                            <a:rPr lang="en-IE" sz="2200" dirty="0" smtClean="0">
                              <a:latin typeface="Cambria Math"/>
                              <a:ea typeface="Cambria Math"/>
                            </a:rPr>
                            <a:t>ℤ</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Rational</a:t>
                          </a:r>
                        </a:p>
                        <a:p>
                          <a:pPr algn="ctr"/>
                          <a:r>
                            <a:rPr lang="en-IE" sz="2200" dirty="0" smtClean="0">
                              <a:latin typeface="Cambria Math"/>
                              <a:ea typeface="Cambria Math"/>
                            </a:rPr>
                            <a:t>ℚ</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Irrational</a:t>
                          </a:r>
                        </a:p>
                        <a:p>
                          <a:pPr algn="ctr"/>
                          <a:r>
                            <a:rPr lang="en-IE" sz="2200" dirty="0" smtClean="0">
                              <a:latin typeface="Cambria Math"/>
                              <a:ea typeface="Cambria Math"/>
                            </a:rPr>
                            <a:t>ℝ\ℚ</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E" sz="2200" dirty="0" smtClean="0"/>
                            <a:t>Real</a:t>
                          </a:r>
                        </a:p>
                        <a:p>
                          <a:pPr algn="ctr"/>
                          <a:r>
                            <a:rPr lang="en-IE" sz="2200" dirty="0" smtClean="0">
                              <a:latin typeface="Cambria Math"/>
                              <a:ea typeface="Cambria Math"/>
                            </a:rPr>
                            <a:t>ℝ</a:t>
                          </a:r>
                          <a:endParaRPr lang="en-IE" sz="2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IE" sz="1800" dirty="0" smtClean="0"/>
                            <a:t>5</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smtClean="0">
                            <a:solidFill>
                              <a:srgbClr val="FF0000"/>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98082">
                    <a:tc>
                      <a:txBody>
                        <a:bodyPr/>
                        <a:lstStyle/>
                        <a:p>
                          <a:endParaRPr lang="en-US"/>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rotWithShape="1">
                          <a:blip r:embed="rId3"/>
                          <a:stretch>
                            <a:fillRect l="-413" t="-296923" r="-500413" b="-818462"/>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endParaRPr lang="en-US"/>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rotWithShape="1">
                          <a:blip r:embed="rId3"/>
                          <a:stretch>
                            <a:fillRect l="-413" t="-422951" r="-500413" b="-772131"/>
                          </a:stretch>
                        </a:blipFill>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78790">
                    <a:tc>
                      <a:txBody>
                        <a:bodyPr/>
                        <a:lstStyle/>
                        <a:p>
                          <a:endParaRPr lang="en-US"/>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rotWithShape="1">
                          <a:blip r:embed="rId3"/>
                          <a:stretch>
                            <a:fillRect l="-413" t="-403797" r="-500413" b="-496203"/>
                          </a:stretch>
                        </a:blipFill>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6174">
                    <a:tc>
                      <a:txBody>
                        <a:bodyPr/>
                        <a:lstStyle/>
                        <a:p>
                          <a:endParaRPr lang="en-US"/>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rotWithShape="1">
                          <a:blip r:embed="rId3"/>
                          <a:stretch>
                            <a:fillRect l="-413" t="-641935" r="-500413" b="-532258"/>
                          </a:stretch>
                        </a:blipFill>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dirty="0" smtClean="0"/>
                            <a:t>2</a:t>
                          </a:r>
                          <a:r>
                            <a:rPr lang="en-US" altLang="en-US" sz="1800" dirty="0" smtClean="0">
                              <a:latin typeface="Century Schoolbook"/>
                            </a:rPr>
                            <a:t></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dirty="0" smtClean="0"/>
                            <a:t>-3</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98082">
                    <a:tc>
                      <a:txBody>
                        <a:bodyPr/>
                        <a:lstStyle/>
                        <a:p>
                          <a:endParaRPr lang="en-US"/>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rotWithShape="1">
                          <a:blip r:embed="rId3"/>
                          <a:stretch>
                            <a:fillRect l="-413" t="-896923" r="-500413" b="-218462"/>
                          </a:stretch>
                        </a:blipFill>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5506">
                    <a:tc>
                      <a:txBody>
                        <a:bodyPr/>
                        <a:lstStyle/>
                        <a:p>
                          <a:pPr algn="ctr"/>
                          <a:r>
                            <a:rPr lang="en-US" altLang="en-US" sz="1800" dirty="0" smtClean="0"/>
                            <a:t>0</a:t>
                          </a: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91605">
                    <a:tc>
                      <a:txBody>
                        <a:bodyPr/>
                        <a:lstStyle/>
                        <a:p>
                          <a:endParaRPr lang="en-US"/>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blipFill rotWithShape="1">
                          <a:blip r:embed="rId3"/>
                          <a:stretch>
                            <a:fillRect l="-413" t="-1109375" r="-500413" b="-25000"/>
                          </a:stretch>
                        </a:blipFill>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en-IE"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mc:Fallback>
      </mc:AlternateContent>
      <p:sp>
        <p:nvSpPr>
          <p:cNvPr id="7" name="Rectangle 6"/>
          <p:cNvSpPr/>
          <p:nvPr/>
        </p:nvSpPr>
        <p:spPr>
          <a:xfrm>
            <a:off x="180000" y="70309"/>
            <a:ext cx="8784000" cy="1224951"/>
          </a:xfrm>
          <a:prstGeom prst="rect">
            <a:avLst/>
          </a:prstGeom>
          <a:solidFill>
            <a:schemeClr val="accent3">
              <a:lumMod val="20000"/>
              <a:lumOff val="80000"/>
            </a:schemeClr>
          </a:solidFill>
          <a:ln w="69850">
            <a:solidFill>
              <a:schemeClr val="accent1"/>
            </a:solidFill>
          </a:ln>
        </p:spPr>
        <p:txBody>
          <a:bodyPr wrap="square">
            <a:spAutoFit/>
          </a:bodyPr>
          <a:lstStyle/>
          <a:p>
            <a:pPr algn="ctr">
              <a:lnSpc>
                <a:spcPct val="80000"/>
              </a:lnSpc>
            </a:pPr>
            <a:r>
              <a:rPr lang="en-US" altLang="en-US" sz="3000" b="1" u="sng" dirty="0">
                <a:solidFill>
                  <a:srgbClr val="0070C0"/>
                </a:solidFill>
              </a:rPr>
              <a:t>Student Activity</a:t>
            </a:r>
          </a:p>
          <a:p>
            <a:pPr>
              <a:lnSpc>
                <a:spcPct val="80000"/>
              </a:lnSpc>
            </a:pPr>
            <a:endParaRPr lang="en-US" altLang="en-US" sz="1400" dirty="0">
              <a:solidFill>
                <a:srgbClr val="00B0F0"/>
              </a:solidFill>
            </a:endParaRPr>
          </a:p>
          <a:p>
            <a:pPr>
              <a:lnSpc>
                <a:spcPct val="80000"/>
              </a:lnSpc>
            </a:pPr>
            <a:r>
              <a:rPr lang="en-US" altLang="en-US" sz="2400" dirty="0">
                <a:solidFill>
                  <a:srgbClr val="0070C0"/>
                </a:solidFill>
              </a:rPr>
              <a:t>Classify all the following numbers as </a:t>
            </a:r>
            <a:r>
              <a:rPr lang="en-US" altLang="en-US" sz="2400" b="1" dirty="0">
                <a:solidFill>
                  <a:srgbClr val="0070C0"/>
                </a:solidFill>
              </a:rPr>
              <a:t>natural</a:t>
            </a:r>
            <a:r>
              <a:rPr lang="en-US" altLang="en-US" sz="2400" dirty="0">
                <a:solidFill>
                  <a:srgbClr val="0070C0"/>
                </a:solidFill>
              </a:rPr>
              <a:t>, </a:t>
            </a:r>
            <a:r>
              <a:rPr lang="en-US" altLang="en-US" sz="2400" b="1" dirty="0">
                <a:solidFill>
                  <a:srgbClr val="0070C0"/>
                </a:solidFill>
              </a:rPr>
              <a:t>integer</a:t>
            </a:r>
            <a:r>
              <a:rPr lang="en-US" altLang="en-US" sz="2400" dirty="0">
                <a:solidFill>
                  <a:srgbClr val="0070C0"/>
                </a:solidFill>
              </a:rPr>
              <a:t>, </a:t>
            </a:r>
            <a:r>
              <a:rPr lang="en-US" altLang="en-US" sz="2400" b="1" dirty="0">
                <a:solidFill>
                  <a:srgbClr val="0070C0"/>
                </a:solidFill>
              </a:rPr>
              <a:t>rational</a:t>
            </a:r>
            <a:r>
              <a:rPr lang="en-US" altLang="en-US" sz="2400" dirty="0">
                <a:solidFill>
                  <a:srgbClr val="0070C0"/>
                </a:solidFill>
              </a:rPr>
              <a:t>, </a:t>
            </a:r>
            <a:r>
              <a:rPr lang="en-US" altLang="en-US" sz="2400" b="1" dirty="0">
                <a:solidFill>
                  <a:srgbClr val="0070C0"/>
                </a:solidFill>
              </a:rPr>
              <a:t>irrational or real </a:t>
            </a:r>
            <a:r>
              <a:rPr lang="en-US" altLang="en-US" sz="2400" dirty="0">
                <a:solidFill>
                  <a:srgbClr val="0070C0"/>
                </a:solidFill>
              </a:rPr>
              <a:t>using the table below. List all that apply.</a:t>
            </a:r>
          </a:p>
        </p:txBody>
      </p:sp>
      <p:graphicFrame>
        <p:nvGraphicFramePr>
          <p:cNvPr id="5" name="Table 4"/>
          <p:cNvGraphicFramePr>
            <a:graphicFrameLocks noGrp="1"/>
          </p:cNvGraphicFramePr>
          <p:nvPr>
            <p:extLst>
              <p:ext uri="{D42A27DB-BD31-4B8C-83A1-F6EECF244321}">
                <p14:modId xmlns:p14="http://schemas.microsoft.com/office/powerpoint/2010/main" val="3199230141"/>
              </p:ext>
            </p:extLst>
          </p:nvPr>
        </p:nvGraphicFramePr>
        <p:xfrm>
          <a:off x="6051950" y="2578925"/>
          <a:ext cx="2952000" cy="375506"/>
        </p:xfrm>
        <a:graphic>
          <a:graphicData uri="http://schemas.openxmlformats.org/drawingml/2006/table">
            <a:tbl>
              <a:tblPr firstRow="1" bandRow="1">
                <a:tableStyleId>{073A0DAA-6AF3-43AB-8588-CEC1D06C72B9}</a:tableStyleId>
              </a:tblPr>
              <a:tblGrid>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549263473"/>
              </p:ext>
            </p:extLst>
          </p:nvPr>
        </p:nvGraphicFramePr>
        <p:xfrm>
          <a:off x="4575950" y="2943101"/>
          <a:ext cx="4428000" cy="375506"/>
        </p:xfrm>
        <a:graphic>
          <a:graphicData uri="http://schemas.openxmlformats.org/drawingml/2006/table">
            <a:tbl>
              <a:tblPr firstRow="1" bandRow="1">
                <a:tableStyleId>{073A0DAA-6AF3-43AB-8588-CEC1D06C72B9}</a:tableStyleId>
              </a:tblPr>
              <a:tblGrid>
                <a:gridCol w="1476000"/>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529715928"/>
              </p:ext>
            </p:extLst>
          </p:nvPr>
        </p:nvGraphicFramePr>
        <p:xfrm>
          <a:off x="4575950" y="3368635"/>
          <a:ext cx="4428000" cy="375506"/>
        </p:xfrm>
        <a:graphic>
          <a:graphicData uri="http://schemas.openxmlformats.org/drawingml/2006/table">
            <a:tbl>
              <a:tblPr firstRow="1" bandRow="1">
                <a:tableStyleId>{073A0DAA-6AF3-43AB-8588-CEC1D06C72B9}</a:tableStyleId>
              </a:tblPr>
              <a:tblGrid>
                <a:gridCol w="1476000"/>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99045096"/>
              </p:ext>
            </p:extLst>
          </p:nvPr>
        </p:nvGraphicFramePr>
        <p:xfrm>
          <a:off x="4575950" y="3808023"/>
          <a:ext cx="4428000" cy="375506"/>
        </p:xfrm>
        <a:graphic>
          <a:graphicData uri="http://schemas.openxmlformats.org/drawingml/2006/table">
            <a:tbl>
              <a:tblPr firstRow="1" bandRow="1">
                <a:tableStyleId>{073A0DAA-6AF3-43AB-8588-CEC1D06C72B9}</a:tableStyleId>
              </a:tblPr>
              <a:tblGrid>
                <a:gridCol w="1476000"/>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92660643"/>
              </p:ext>
            </p:extLst>
          </p:nvPr>
        </p:nvGraphicFramePr>
        <p:xfrm>
          <a:off x="6051950" y="4227617"/>
          <a:ext cx="2952000" cy="375506"/>
        </p:xfrm>
        <a:graphic>
          <a:graphicData uri="http://schemas.openxmlformats.org/drawingml/2006/table">
            <a:tbl>
              <a:tblPr firstRow="1" bandRow="1">
                <a:tableStyleId>{073A0DAA-6AF3-43AB-8588-CEC1D06C72B9}</a:tableStyleId>
              </a:tblPr>
              <a:tblGrid>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95412702"/>
              </p:ext>
            </p:extLst>
          </p:nvPr>
        </p:nvGraphicFramePr>
        <p:xfrm>
          <a:off x="3099950" y="4570020"/>
          <a:ext cx="5904000" cy="375506"/>
        </p:xfrm>
        <a:graphic>
          <a:graphicData uri="http://schemas.openxmlformats.org/drawingml/2006/table">
            <a:tbl>
              <a:tblPr firstRow="1" bandRow="1">
                <a:tableStyleId>{073A0DAA-6AF3-43AB-8588-CEC1D06C72B9}</a:tableStyleId>
              </a:tblPr>
              <a:tblGrid>
                <a:gridCol w="1476000"/>
                <a:gridCol w="1476000"/>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131666728"/>
              </p:ext>
            </p:extLst>
          </p:nvPr>
        </p:nvGraphicFramePr>
        <p:xfrm>
          <a:off x="3099950" y="5351811"/>
          <a:ext cx="5904000" cy="375506"/>
        </p:xfrm>
        <a:graphic>
          <a:graphicData uri="http://schemas.openxmlformats.org/drawingml/2006/table">
            <a:tbl>
              <a:tblPr firstRow="1" bandRow="1">
                <a:tableStyleId>{073A0DAA-6AF3-43AB-8588-CEC1D06C72B9}</a:tableStyleId>
              </a:tblPr>
              <a:tblGrid>
                <a:gridCol w="1476000"/>
                <a:gridCol w="1476000"/>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166177144"/>
              </p:ext>
            </p:extLst>
          </p:nvPr>
        </p:nvGraphicFramePr>
        <p:xfrm>
          <a:off x="6051950" y="5743700"/>
          <a:ext cx="2952000" cy="375506"/>
        </p:xfrm>
        <a:graphic>
          <a:graphicData uri="http://schemas.openxmlformats.org/drawingml/2006/table">
            <a:tbl>
              <a:tblPr firstRow="1" bandRow="1">
                <a:tableStyleId>{073A0DAA-6AF3-43AB-8588-CEC1D06C72B9}</a:tableStyleId>
              </a:tblPr>
              <a:tblGrid>
                <a:gridCol w="1476000"/>
                <a:gridCol w="1476000"/>
              </a:tblGrid>
              <a:tr h="375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12700767"/>
              </p:ext>
            </p:extLst>
          </p:nvPr>
        </p:nvGraphicFramePr>
        <p:xfrm>
          <a:off x="1623950" y="2171205"/>
          <a:ext cx="7380000" cy="375506"/>
        </p:xfrm>
        <a:graphic>
          <a:graphicData uri="http://schemas.openxmlformats.org/drawingml/2006/table">
            <a:tbl>
              <a:tblPr firstRow="1" bandRow="1">
                <a:tableStyleId>{073A0DAA-6AF3-43AB-8588-CEC1D06C72B9}</a:tableStyleId>
              </a:tblPr>
              <a:tblGrid>
                <a:gridCol w="1476000"/>
                <a:gridCol w="1476000"/>
                <a:gridCol w="1476000"/>
                <a:gridCol w="1476000"/>
                <a:gridCol w="1476000"/>
              </a:tblGrid>
              <a:tr h="375506">
                <a:tc>
                  <a:txBody>
                    <a:bodyPr/>
                    <a:lstStyle/>
                    <a:p>
                      <a:pPr algn="ct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831666002"/>
              </p:ext>
            </p:extLst>
          </p:nvPr>
        </p:nvGraphicFramePr>
        <p:xfrm>
          <a:off x="1623950" y="4912426"/>
          <a:ext cx="7380000" cy="375506"/>
        </p:xfrm>
        <a:graphic>
          <a:graphicData uri="http://schemas.openxmlformats.org/drawingml/2006/table">
            <a:tbl>
              <a:tblPr firstRow="1" bandRow="1">
                <a:tableStyleId>{073A0DAA-6AF3-43AB-8588-CEC1D06C72B9}</a:tableStyleId>
              </a:tblPr>
              <a:tblGrid>
                <a:gridCol w="1476000"/>
                <a:gridCol w="1476000"/>
                <a:gridCol w="1476000"/>
                <a:gridCol w="1476000"/>
                <a:gridCol w="1476000"/>
              </a:tblGrid>
              <a:tr h="375506">
                <a:tc>
                  <a:txBody>
                    <a:bodyPr/>
                    <a:lstStyle/>
                    <a:p>
                      <a:pPr algn="ct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E" dirty="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solidFill>
                            <a:srgbClr val="FF0000"/>
                          </a:solidFill>
                          <a:sym typeface="Wingdings"/>
                        </a:rPr>
                        <a:t></a:t>
                      </a:r>
                      <a:endParaRPr lang="en-IE" dirty="0" smtClean="0">
                        <a:solidFill>
                          <a:srgbClr val="FF0000"/>
                        </a:solidFill>
                      </a:endParaRPr>
                    </a:p>
                  </a:txBody>
                  <a:tcPr anchor="ctr">
                    <a:lnL w="3175" cap="flat" cmpd="sng" algn="ctr">
                      <a:solidFill>
                        <a:schemeClr val="bg1"/>
                      </a:solidFill>
                      <a:prstDash val="dot"/>
                      <a:round/>
                      <a:headEnd type="none" w="med" len="med"/>
                      <a:tailEnd type="none" w="med" len="med"/>
                    </a:lnL>
                    <a:lnR w="3175" cap="flat" cmpd="sng" algn="ctr">
                      <a:solidFill>
                        <a:schemeClr val="bg1"/>
                      </a:solidFill>
                      <a:prstDash val="dot"/>
                      <a:round/>
                      <a:headEnd type="none" w="med" len="med"/>
                      <a:tailEnd type="none" w="med" len="med"/>
                    </a:lnR>
                    <a:lnT w="3175" cap="flat" cmpd="sng" algn="ctr">
                      <a:solidFill>
                        <a:schemeClr val="bg1"/>
                      </a:solidFill>
                      <a:prstDash val="dot"/>
                      <a:round/>
                      <a:headEnd type="none" w="med" len="med"/>
                      <a:tailEnd type="none" w="med" len="med"/>
                    </a:lnT>
                    <a:lnB w="3175" cap="flat" cmpd="sng" algn="ctr">
                      <a:solidFill>
                        <a:schemeClr val="bg1"/>
                      </a:solidFill>
                      <a:prstDash val="dot"/>
                      <a:round/>
                      <a:headEnd type="none" w="med" len="med"/>
                      <a:tailEnd type="none" w="med" len="med"/>
                    </a:lnB>
                    <a:noFill/>
                  </a:tcPr>
                </a:tc>
              </a:tr>
            </a:tbl>
          </a:graphicData>
        </a:graphic>
      </p:graphicFrame>
    </p:spTree>
    <p:extLst>
      <p:ext uri="{BB962C8B-B14F-4D97-AF65-F5344CB8AC3E}">
        <p14:creationId xmlns:p14="http://schemas.microsoft.com/office/powerpoint/2010/main" val="266105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1000"/>
                                        <p:tgtEl>
                                          <p:spTgt spid="4"/>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1000"/>
                                        <p:tgtEl>
                                          <p:spTgt spid="10"/>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1000"/>
                                        <p:tgtEl>
                                          <p:spTgt spid="16"/>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1000"/>
                                        <p:tgtEl>
                                          <p:spTgt spid="12"/>
                                        </p:tgtEl>
                                      </p:cBhvr>
                                    </p:animEffect>
                                  </p:childTnLst>
                                </p:cTn>
                              </p:par>
                            </p:childTnLst>
                          </p:cTn>
                        </p:par>
                        <p:par>
                          <p:cTn id="40" fill="hold">
                            <p:stCondLst>
                              <p:cond delay="9000"/>
                            </p:stCondLst>
                            <p:childTnLst>
                              <p:par>
                                <p:cTn id="41" presetID="22" presetClass="entr" presetSubtype="8"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983" y="278064"/>
            <a:ext cx="8352928" cy="584775"/>
          </a:xfrm>
          <a:prstGeom prst="rect">
            <a:avLst/>
          </a:prstGeom>
          <a:solidFill>
            <a:srgbClr val="EAEAEA"/>
          </a:solidFill>
        </p:spPr>
        <p:txBody>
          <a:bodyPr wrap="square">
            <a:spAutoFit/>
          </a:bodyPr>
          <a:lstStyle/>
          <a:p>
            <a:r>
              <a:rPr lang="en-IE" sz="3200" b="1" i="1" dirty="0" smtClean="0">
                <a:solidFill>
                  <a:srgbClr val="00B0F0"/>
                </a:solidFill>
              </a:rPr>
              <a:t>The </a:t>
            </a:r>
            <a:r>
              <a:rPr lang="en-IE" sz="3200" b="1" i="1" u="sng" dirty="0" smtClean="0">
                <a:solidFill>
                  <a:srgbClr val="4E67C8"/>
                </a:solidFill>
              </a:rPr>
              <a:t>Integers  </a:t>
            </a:r>
            <a:r>
              <a:rPr lang="en-IE" sz="3200" b="1" i="1" dirty="0" smtClean="0">
                <a:solidFill>
                  <a:srgbClr val="00B0F0"/>
                </a:solidFill>
              </a:rPr>
              <a:t>are……</a:t>
            </a:r>
          </a:p>
        </p:txBody>
      </p:sp>
      <p:sp>
        <p:nvSpPr>
          <p:cNvPr id="18" name="Oval 17"/>
          <p:cNvSpPr/>
          <p:nvPr/>
        </p:nvSpPr>
        <p:spPr>
          <a:xfrm>
            <a:off x="154142" y="3887782"/>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p:sp>
        <p:nvSpPr>
          <p:cNvPr id="19" name="Oval 18"/>
          <p:cNvSpPr/>
          <p:nvPr/>
        </p:nvSpPr>
        <p:spPr>
          <a:xfrm>
            <a:off x="151081" y="455900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p:sp>
        <p:nvSpPr>
          <p:cNvPr id="23" name="Rectangle 22"/>
          <p:cNvSpPr/>
          <p:nvPr/>
        </p:nvSpPr>
        <p:spPr>
          <a:xfrm>
            <a:off x="741992" y="3790584"/>
            <a:ext cx="6582443" cy="830997"/>
          </a:xfrm>
          <a:prstGeom prst="rect">
            <a:avLst/>
          </a:prstGeom>
        </p:spPr>
        <p:txBody>
          <a:bodyPr wrap="none">
            <a:spAutoFit/>
          </a:bodyPr>
          <a:lstStyle/>
          <a:p>
            <a:r>
              <a:rPr lang="en-IE" sz="2400" b="1" i="1" dirty="0" smtClean="0">
                <a:solidFill>
                  <a:srgbClr val="FFC000"/>
                </a:solidFill>
              </a:rPr>
              <a:t>B.</a:t>
            </a:r>
            <a:r>
              <a:rPr lang="en-IE" sz="2400" b="1" i="1" dirty="0">
                <a:solidFill>
                  <a:prstClr val="black"/>
                </a:solidFill>
              </a:rPr>
              <a:t> </a:t>
            </a:r>
            <a:r>
              <a:rPr lang="en-IE" sz="2400" b="1" i="1" dirty="0" smtClean="0">
                <a:solidFill>
                  <a:prstClr val="black"/>
                </a:solidFill>
              </a:rPr>
              <a:t>    </a:t>
            </a:r>
            <a:r>
              <a:rPr lang="en-IE" sz="2400" b="1" i="1" dirty="0" smtClean="0">
                <a:solidFill>
                  <a:srgbClr val="4E67C8"/>
                </a:solidFill>
              </a:rPr>
              <a:t>The set of all positive whole numbers </a:t>
            </a:r>
            <a:r>
              <a:rPr lang="en-IE" sz="2400" b="1" i="1" dirty="0" smtClean="0">
                <a:solidFill>
                  <a:srgbClr val="00B0F0"/>
                </a:solidFill>
              </a:rPr>
              <a:t>only</a:t>
            </a:r>
            <a:r>
              <a:rPr lang="en-IE" sz="2400" b="1" i="1" dirty="0" smtClean="0">
                <a:solidFill>
                  <a:srgbClr val="4E67C8"/>
                </a:solidFill>
              </a:rPr>
              <a:t>.</a:t>
            </a:r>
            <a:endParaRPr lang="en-IE" sz="2400" b="1" i="1" dirty="0">
              <a:solidFill>
                <a:srgbClr val="4E67C8"/>
              </a:solidFill>
            </a:endParaRPr>
          </a:p>
          <a:p>
            <a:r>
              <a:rPr lang="en-IE" sz="2400" b="1" i="1" dirty="0" smtClean="0">
                <a:solidFill>
                  <a:prstClr val="black"/>
                </a:solidFill>
              </a:rPr>
              <a:t>	</a:t>
            </a:r>
            <a:endParaRPr lang="en-IE" sz="2400" i="1" dirty="0">
              <a:solidFill>
                <a:prstClr val="black"/>
              </a:solidFill>
            </a:endParaRPr>
          </a:p>
        </p:txBody>
      </p:sp>
      <p:pic>
        <p:nvPicPr>
          <p:cNvPr id="21510" name="Picture 6" descr="http://www.wmich.edu/math/m2rap/images/Integ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264" y="936960"/>
            <a:ext cx="4582847" cy="26880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33728" y="2399620"/>
            <a:ext cx="1572683" cy="584775"/>
          </a:xfrm>
          <a:prstGeom prst="rect">
            <a:avLst/>
          </a:prstGeom>
          <a:solidFill>
            <a:schemeClr val="bg1"/>
          </a:solidFill>
        </p:spPr>
        <p:txBody>
          <a:bodyPr wrap="square" rtlCol="0">
            <a:spAutoFit/>
          </a:bodyPr>
          <a:lstStyle/>
          <a:p>
            <a:endParaRPr lang="en-IE" sz="1600" dirty="0" smtClean="0">
              <a:solidFill>
                <a:prstClr val="black"/>
              </a:solidFill>
            </a:endParaRPr>
          </a:p>
          <a:p>
            <a:r>
              <a:rPr lang="en-IE" sz="1600" dirty="0">
                <a:solidFill>
                  <a:prstClr val="black"/>
                </a:solidFill>
              </a:rPr>
              <a:t> </a:t>
            </a:r>
            <a:r>
              <a:rPr lang="en-IE" sz="1600" dirty="0" smtClean="0">
                <a:solidFill>
                  <a:prstClr val="black"/>
                </a:solidFill>
              </a:rPr>
              <a:t> </a:t>
            </a:r>
          </a:p>
        </p:txBody>
      </p:sp>
      <p:sp>
        <p:nvSpPr>
          <p:cNvPr id="20" name="TextBox 19"/>
          <p:cNvSpPr txBox="1"/>
          <p:nvPr/>
        </p:nvSpPr>
        <p:spPr>
          <a:xfrm>
            <a:off x="123264" y="2816950"/>
            <a:ext cx="4680383" cy="830997"/>
          </a:xfrm>
          <a:prstGeom prst="rect">
            <a:avLst/>
          </a:prstGeom>
          <a:solidFill>
            <a:schemeClr val="bg1"/>
          </a:solidFill>
        </p:spPr>
        <p:txBody>
          <a:bodyPr wrap="square" rtlCol="0">
            <a:spAutoFit/>
          </a:bodyPr>
          <a:lstStyle/>
          <a:p>
            <a:endParaRPr lang="en-IE" sz="1600" dirty="0" smtClean="0">
              <a:solidFill>
                <a:prstClr val="black"/>
              </a:solidFill>
            </a:endParaRPr>
          </a:p>
          <a:p>
            <a:endParaRPr lang="en-IE" sz="1600" dirty="0">
              <a:solidFill>
                <a:prstClr val="black"/>
              </a:solidFill>
            </a:endParaRPr>
          </a:p>
          <a:p>
            <a:endParaRPr lang="en-IE" sz="1600" dirty="0" smtClean="0">
              <a:solidFill>
                <a:prstClr val="black"/>
              </a:solidFill>
            </a:endParaRPr>
          </a:p>
        </p:txBody>
      </p:sp>
      <p:sp>
        <p:nvSpPr>
          <p:cNvPr id="3" name="TextBox 2"/>
          <p:cNvSpPr txBox="1"/>
          <p:nvPr/>
        </p:nvSpPr>
        <p:spPr>
          <a:xfrm>
            <a:off x="958793" y="988513"/>
            <a:ext cx="2441269" cy="360000"/>
          </a:xfrm>
          <a:prstGeom prst="rect">
            <a:avLst/>
          </a:prstGeom>
          <a:solidFill>
            <a:schemeClr val="bg1"/>
          </a:solidFill>
          <a:ln w="47625">
            <a:noFill/>
          </a:ln>
        </p:spPr>
        <p:txBody>
          <a:bodyPr wrap="square" rtlCol="0">
            <a:spAutoFit/>
          </a:bodyPr>
          <a:lstStyle/>
          <a:p>
            <a:endParaRPr lang="en-IE" sz="2800" b="1" dirty="0" smtClean="0">
              <a:solidFill>
                <a:srgbClr val="0070C0"/>
              </a:solidFill>
            </a:endParaRPr>
          </a:p>
          <a:p>
            <a:endParaRPr lang="en-IE" sz="2800" b="1" dirty="0">
              <a:solidFill>
                <a:srgbClr val="0070C0"/>
              </a:solidFill>
            </a:endParaRPr>
          </a:p>
          <a:p>
            <a:endParaRPr lang="en-IE" sz="2800" b="1" dirty="0" smtClean="0">
              <a:solidFill>
                <a:srgbClr val="0070C0"/>
              </a:solidFill>
            </a:endParaRPr>
          </a:p>
          <a:p>
            <a:endParaRPr lang="en-IE" sz="2800" b="1" dirty="0" smtClean="0">
              <a:solidFill>
                <a:srgbClr val="0070C0"/>
              </a:solidFill>
            </a:endParaRPr>
          </a:p>
        </p:txBody>
      </p:sp>
      <p:sp>
        <p:nvSpPr>
          <p:cNvPr id="17" name="Oval 16"/>
          <p:cNvSpPr/>
          <p:nvPr/>
        </p:nvSpPr>
        <p:spPr>
          <a:xfrm>
            <a:off x="154142" y="3234015"/>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p:sp>
        <p:nvSpPr>
          <p:cNvPr id="21" name="Rectangle 20"/>
          <p:cNvSpPr/>
          <p:nvPr/>
        </p:nvSpPr>
        <p:spPr>
          <a:xfrm>
            <a:off x="757504" y="3111194"/>
            <a:ext cx="8494633" cy="461665"/>
          </a:xfrm>
          <a:prstGeom prst="rect">
            <a:avLst/>
          </a:prstGeom>
        </p:spPr>
        <p:txBody>
          <a:bodyPr wrap="none">
            <a:spAutoFit/>
          </a:bodyPr>
          <a:lstStyle/>
          <a:p>
            <a:r>
              <a:rPr lang="en-IE" sz="2400" b="1" i="1" dirty="0" smtClean="0">
                <a:solidFill>
                  <a:srgbClr val="FFC000"/>
                </a:solidFill>
              </a:rPr>
              <a:t>A.     </a:t>
            </a:r>
            <a:r>
              <a:rPr lang="en-IE" sz="2400" b="1" i="1" dirty="0" smtClean="0">
                <a:solidFill>
                  <a:srgbClr val="4E67C8"/>
                </a:solidFill>
              </a:rPr>
              <a:t>The set of all whole numbers , positive, negative and 0.</a:t>
            </a:r>
            <a:r>
              <a:rPr lang="en-IE" sz="2400" b="1" i="1" dirty="0" smtClean="0">
                <a:solidFill>
                  <a:prstClr val="black"/>
                </a:solidFill>
              </a:rPr>
              <a:t>	</a:t>
            </a:r>
            <a:endParaRPr lang="en-IE" sz="2400" i="1" dirty="0">
              <a:solidFill>
                <a:prstClr val="black"/>
              </a:solidFill>
            </a:endParaRPr>
          </a:p>
        </p:txBody>
      </p:sp>
      <p:sp>
        <p:nvSpPr>
          <p:cNvPr id="24" name="Rectangle 23"/>
          <p:cNvSpPr/>
          <p:nvPr/>
        </p:nvSpPr>
        <p:spPr>
          <a:xfrm>
            <a:off x="727145" y="4452616"/>
            <a:ext cx="6666761" cy="461665"/>
          </a:xfrm>
          <a:prstGeom prst="rect">
            <a:avLst/>
          </a:prstGeom>
        </p:spPr>
        <p:txBody>
          <a:bodyPr wrap="none">
            <a:spAutoFit/>
          </a:bodyPr>
          <a:lstStyle/>
          <a:p>
            <a:r>
              <a:rPr lang="en-IE" sz="2400" b="1" i="1" dirty="0" smtClean="0">
                <a:solidFill>
                  <a:srgbClr val="FFC000"/>
                </a:solidFill>
              </a:rPr>
              <a:t>C.</a:t>
            </a:r>
            <a:r>
              <a:rPr lang="en-IE" sz="2400" b="1" i="1" dirty="0">
                <a:solidFill>
                  <a:prstClr val="black"/>
                </a:solidFill>
              </a:rPr>
              <a:t> </a:t>
            </a:r>
            <a:r>
              <a:rPr lang="en-IE" sz="2400" b="1" i="1" dirty="0" smtClean="0">
                <a:solidFill>
                  <a:prstClr val="black"/>
                </a:solidFill>
              </a:rPr>
              <a:t>    </a:t>
            </a:r>
            <a:r>
              <a:rPr lang="en-IE" sz="2400" b="1" i="1" dirty="0" smtClean="0">
                <a:solidFill>
                  <a:srgbClr val="4E67C8"/>
                </a:solidFill>
              </a:rPr>
              <a:t>The set of all negative whole numbers </a:t>
            </a:r>
            <a:r>
              <a:rPr lang="en-IE" sz="2400" b="1" i="1" dirty="0" smtClean="0">
                <a:solidFill>
                  <a:srgbClr val="00B0F0"/>
                </a:solidFill>
              </a:rPr>
              <a:t>only</a:t>
            </a:r>
            <a:r>
              <a:rPr lang="en-IE" sz="2400" b="1" i="1" dirty="0" smtClean="0">
                <a:solidFill>
                  <a:srgbClr val="4E67C8"/>
                </a:solidFill>
              </a:rPr>
              <a:t>.</a:t>
            </a:r>
            <a:endParaRPr lang="en-IE" sz="2400" b="1" i="1" dirty="0">
              <a:solidFill>
                <a:srgbClr val="4E67C8"/>
              </a:solidFill>
            </a:endParaRPr>
          </a:p>
        </p:txBody>
      </p:sp>
      <p:sp>
        <p:nvSpPr>
          <p:cNvPr id="13" name="Rectangle 12"/>
          <p:cNvSpPr/>
          <p:nvPr/>
        </p:nvSpPr>
        <p:spPr>
          <a:xfrm>
            <a:off x="764764" y="3118454"/>
            <a:ext cx="8494633" cy="461665"/>
          </a:xfrm>
          <a:prstGeom prst="rect">
            <a:avLst/>
          </a:prstGeom>
        </p:spPr>
        <p:txBody>
          <a:bodyPr wrap="none">
            <a:spAutoFit/>
          </a:bodyPr>
          <a:lstStyle/>
          <a:p>
            <a:r>
              <a:rPr lang="en-IE" sz="2400" b="1" i="1" dirty="0" smtClean="0">
                <a:solidFill>
                  <a:srgbClr val="336600"/>
                </a:solidFill>
              </a:rPr>
              <a:t>A.     The set of all whole numbers , positive, negative and 0.	</a:t>
            </a:r>
            <a:endParaRPr lang="en-IE" sz="2400" i="1" dirty="0">
              <a:solidFill>
                <a:srgbClr val="336600"/>
              </a:solidFill>
            </a:endParaRPr>
          </a:p>
        </p:txBody>
      </p:sp>
    </p:spTree>
    <p:extLst>
      <p:ext uri="{BB962C8B-B14F-4D97-AF65-F5344CB8AC3E}">
        <p14:creationId xmlns:p14="http://schemas.microsoft.com/office/powerpoint/2010/main" val="749449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7"/>
                                        </p:tgtEl>
                                        <p:attrNameLst>
                                          <p:attrName>fillcolor</p:attrName>
                                        </p:attrNameLst>
                                      </p:cBhvr>
                                      <p:to>
                                        <a:srgbClr val="008000"/>
                                      </p:to>
                                    </p:animClr>
                                    <p:set>
                                      <p:cBhvr>
                                        <p:cTn id="7" dur="500" fill="hold"/>
                                        <p:tgtEl>
                                          <p:spTgt spid="17"/>
                                        </p:tgtEl>
                                        <p:attrNameLst>
                                          <p:attrName>fill.type</p:attrName>
                                        </p:attrNameLst>
                                      </p:cBhvr>
                                      <p:to>
                                        <p:strVal val="solid"/>
                                      </p:to>
                                    </p:set>
                                    <p:set>
                                      <p:cBhvr>
                                        <p:cTn id="8" dur="500" fill="hold"/>
                                        <p:tgtEl>
                                          <p:spTgt spid="17"/>
                                        </p:tgtEl>
                                        <p:attrNameLst>
                                          <p:attrName>fill.on</p:attrName>
                                        </p:attrNameLst>
                                      </p:cBhvr>
                                      <p:to>
                                        <p:strVal val="true"/>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1000"/>
                            </p:stCondLst>
                            <p:childTnLst>
                              <p:par>
                                <p:cTn id="14" presetID="1" presetClass="emph" presetSubtype="2" fill="hold" nodeType="afterEffect">
                                  <p:stCondLst>
                                    <p:cond delay="0"/>
                                  </p:stCondLst>
                                  <p:childTnLst>
                                    <p:animClr clrSpc="rgb" dir="cw">
                                      <p:cBhvr>
                                        <p:cTn id="15" dur="500" fill="hold"/>
                                        <p:tgtEl>
                                          <p:spTgt spid="18"/>
                                        </p:tgtEl>
                                        <p:attrNameLst>
                                          <p:attrName>fillcolor</p:attrName>
                                        </p:attrNameLst>
                                      </p:cBhvr>
                                      <p:to>
                                        <a:srgbClr val="FF3300"/>
                                      </p:to>
                                    </p:animClr>
                                    <p:set>
                                      <p:cBhvr>
                                        <p:cTn id="16" dur="500" fill="hold"/>
                                        <p:tgtEl>
                                          <p:spTgt spid="18"/>
                                        </p:tgtEl>
                                        <p:attrNameLst>
                                          <p:attrName>fill.type</p:attrName>
                                        </p:attrNameLst>
                                      </p:cBhvr>
                                      <p:to>
                                        <p:strVal val="solid"/>
                                      </p:to>
                                    </p:set>
                                    <p:set>
                                      <p:cBhvr>
                                        <p:cTn id="17" dur="500" fill="hold"/>
                                        <p:tgtEl>
                                          <p:spTgt spid="18"/>
                                        </p:tgtEl>
                                        <p:attrNameLst>
                                          <p:attrName>fill.on</p:attrName>
                                        </p:attrNameLst>
                                      </p:cBhvr>
                                      <p:to>
                                        <p:strVal val="true"/>
                                      </p:to>
                                    </p:set>
                                  </p:childTnLst>
                                </p:cTn>
                              </p:par>
                            </p:childTnLst>
                          </p:cTn>
                        </p:par>
                        <p:par>
                          <p:cTn id="18" fill="hold">
                            <p:stCondLst>
                              <p:cond delay="1500"/>
                            </p:stCondLst>
                            <p:childTnLst>
                              <p:par>
                                <p:cTn id="19" presetID="1" presetClass="emph" presetSubtype="2" fill="hold" nodeType="afterEffect">
                                  <p:stCondLst>
                                    <p:cond delay="0"/>
                                  </p:stCondLst>
                                  <p:childTnLst>
                                    <p:animClr clrSpc="rgb" dir="cw">
                                      <p:cBhvr>
                                        <p:cTn id="20" dur="500" fill="hold"/>
                                        <p:tgtEl>
                                          <p:spTgt spid="19"/>
                                        </p:tgtEl>
                                        <p:attrNameLst>
                                          <p:attrName>fillcolor</p:attrName>
                                        </p:attrNameLst>
                                      </p:cBhvr>
                                      <p:to>
                                        <a:srgbClr val="FF3300"/>
                                      </p:to>
                                    </p:animClr>
                                    <p:set>
                                      <p:cBhvr>
                                        <p:cTn id="21" dur="500" fill="hold"/>
                                        <p:tgtEl>
                                          <p:spTgt spid="19"/>
                                        </p:tgtEl>
                                        <p:attrNameLst>
                                          <p:attrName>fill.type</p:attrName>
                                        </p:attrNameLst>
                                      </p:cBhvr>
                                      <p:to>
                                        <p:strVal val="solid"/>
                                      </p:to>
                                    </p:set>
                                    <p:set>
                                      <p:cBhvr>
                                        <p:cTn id="22" dur="500" fill="hold"/>
                                        <p:tgtEl>
                                          <p:spTgt spid="1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sz="quarter"/>
              </p:nvPr>
            </p:nvSpPr>
            <p:spPr>
              <a:xfrm>
                <a:off x="22264" y="15766"/>
                <a:ext cx="9143999" cy="6842234"/>
              </a:xfrm>
              <a:solidFill>
                <a:srgbClr val="EAEAEA"/>
              </a:solidFill>
              <a:ln w="66675">
                <a:solidFill>
                  <a:schemeClr val="accent1"/>
                </a:solidFill>
              </a:ln>
            </p:spPr>
            <p:txBody>
              <a:bodyPr anchor="t"/>
              <a:lstStyle/>
              <a:p>
                <a:pPr marL="914400" indent="-457200">
                  <a:lnSpc>
                    <a:spcPct val="80000"/>
                  </a:lnSpc>
                </a:pPr>
                <a:r>
                  <a:rPr lang="en-IE" sz="2400" dirty="0" smtClean="0">
                    <a:solidFill>
                      <a:srgbClr val="0070C0"/>
                    </a:solidFill>
                  </a:rPr>
                  <a:t/>
                </a:r>
                <a:br>
                  <a:rPr lang="en-IE" sz="2400" dirty="0" smtClean="0">
                    <a:solidFill>
                      <a:srgbClr val="0070C0"/>
                    </a:solidFill>
                  </a:rPr>
                </a:br>
                <a:r>
                  <a:rPr lang="en-IE" sz="2300" b="0" dirty="0" smtClean="0">
                    <a:solidFill>
                      <a:srgbClr val="0070C0"/>
                    </a:solidFill>
                  </a:rPr>
                  <a:t>The diagram represents the sets: Natural </a:t>
                </a:r>
                <a:r>
                  <a:rPr lang="en-IE" sz="2300" b="0" dirty="0">
                    <a:solidFill>
                      <a:srgbClr val="0070C0"/>
                    </a:solidFill>
                  </a:rPr>
                  <a:t>Numbers </a:t>
                </a:r>
                <a14:m>
                  <m:oMath xmlns:m="http://schemas.openxmlformats.org/officeDocument/2006/math">
                    <m:r>
                      <a:rPr lang="en-IE" sz="2300" b="0" i="1">
                        <a:solidFill>
                          <a:srgbClr val="0070C0"/>
                        </a:solidFill>
                        <a:latin typeface="Cambria Math"/>
                        <a:ea typeface="Cambria Math"/>
                      </a:rPr>
                      <m:t>ℕ</m:t>
                    </m:r>
                    <m:r>
                      <a:rPr lang="en-IE" sz="2300" b="0" i="0" smtClean="0">
                        <a:solidFill>
                          <a:srgbClr val="0070C0"/>
                        </a:solidFill>
                        <a:latin typeface="Cambria Math"/>
                        <a:ea typeface="Cambria Math"/>
                      </a:rPr>
                      <m:t>, </m:t>
                    </m:r>
                  </m:oMath>
                </a14:m>
                <a:r>
                  <a:rPr lang="en-IE" sz="2300" b="0" dirty="0" smtClean="0">
                    <a:solidFill>
                      <a:srgbClr val="0070C0"/>
                    </a:solidFill>
                  </a:rPr>
                  <a:t/>
                </a:r>
                <a:br>
                  <a:rPr lang="en-IE" sz="2300" b="0" dirty="0" smtClean="0">
                    <a:solidFill>
                      <a:srgbClr val="0070C0"/>
                    </a:solidFill>
                  </a:rPr>
                </a:br>
                <a:r>
                  <a:rPr lang="en-IE" sz="2300" b="0" dirty="0" smtClean="0">
                    <a:solidFill>
                      <a:srgbClr val="0070C0"/>
                    </a:solidFill>
                  </a:rPr>
                  <a:t>Integers </a:t>
                </a:r>
                <a14:m>
                  <m:oMath xmlns:m="http://schemas.openxmlformats.org/officeDocument/2006/math">
                    <m:r>
                      <a:rPr lang="en-IE" sz="2300" b="0" i="1">
                        <a:solidFill>
                          <a:srgbClr val="0070C0"/>
                        </a:solidFill>
                        <a:latin typeface="Cambria Math"/>
                        <a:ea typeface="Cambria Math"/>
                      </a:rPr>
                      <m:t>ℤ</m:t>
                    </m:r>
                    <m:r>
                      <a:rPr lang="en-IE" sz="2300" b="0" i="0" smtClean="0">
                        <a:solidFill>
                          <a:srgbClr val="0070C0"/>
                        </a:solidFill>
                        <a:latin typeface="Cambria Math"/>
                        <a:ea typeface="Cambria Math"/>
                      </a:rPr>
                      <m:t>, </m:t>
                    </m:r>
                  </m:oMath>
                </a14:m>
                <a:r>
                  <a:rPr lang="en-IE" sz="2300" b="0" dirty="0">
                    <a:solidFill>
                      <a:srgbClr val="0070C0"/>
                    </a:solidFill>
                  </a:rPr>
                  <a:t>Rational</a:t>
                </a:r>
                <a:r>
                  <a:rPr lang="en-IE" sz="2300" b="0" dirty="0" smtClean="0">
                    <a:solidFill>
                      <a:srgbClr val="0070C0"/>
                    </a:solidFill>
                  </a:rPr>
                  <a:t> </a:t>
                </a:r>
                <a:r>
                  <a:rPr lang="en-IE" sz="2300" b="0" dirty="0">
                    <a:solidFill>
                      <a:srgbClr val="0070C0"/>
                    </a:solidFill>
                  </a:rPr>
                  <a:t>Numbers</a:t>
                </a:r>
                <a14:m>
                  <m:oMath xmlns:m="http://schemas.openxmlformats.org/officeDocument/2006/math">
                    <m:r>
                      <a:rPr lang="en-IE" sz="2300" b="0" i="0" smtClean="0">
                        <a:solidFill>
                          <a:srgbClr val="0070C0"/>
                        </a:solidFill>
                        <a:latin typeface="Cambria Math"/>
                        <a:ea typeface="Cambria Math"/>
                      </a:rPr>
                      <m:t> </m:t>
                    </m:r>
                    <m:r>
                      <a:rPr lang="en-IE" sz="2300" b="0" i="1">
                        <a:solidFill>
                          <a:srgbClr val="0070C0"/>
                        </a:solidFill>
                        <a:latin typeface="Cambria Math"/>
                        <a:ea typeface="Cambria Math"/>
                      </a:rPr>
                      <m:t>ℚ</m:t>
                    </m:r>
                    <m:r>
                      <a:rPr lang="en-IE" sz="2300" b="0" i="1">
                        <a:solidFill>
                          <a:srgbClr val="0070C0"/>
                        </a:solidFill>
                        <a:latin typeface="Cambria Math"/>
                        <a:ea typeface="Cambria Math"/>
                      </a:rPr>
                      <m:t> </m:t>
                    </m:r>
                    <m:r>
                      <a:rPr lang="en-IE" sz="2300" b="0" i="1" smtClean="0">
                        <a:solidFill>
                          <a:srgbClr val="0070C0"/>
                        </a:solidFill>
                        <a:latin typeface="Cambria Math"/>
                        <a:ea typeface="Cambria Math"/>
                      </a:rPr>
                      <m:t>𝑎𝑛𝑑</m:t>
                    </m:r>
                    <m:r>
                      <a:rPr lang="en-IE" sz="2300" b="0" i="1" smtClean="0">
                        <a:solidFill>
                          <a:srgbClr val="0070C0"/>
                        </a:solidFill>
                        <a:latin typeface="Cambria Math"/>
                        <a:ea typeface="Cambria Math"/>
                      </a:rPr>
                      <m:t> </m:t>
                    </m:r>
                  </m:oMath>
                </a14:m>
                <a:r>
                  <a:rPr lang="en-IE" sz="2300" b="0" dirty="0" smtClean="0">
                    <a:solidFill>
                      <a:srgbClr val="0070C0"/>
                    </a:solidFill>
                  </a:rPr>
                  <a:t>Real Numbers </a:t>
                </a:r>
                <a:r>
                  <a:rPr lang="en-IE" sz="2300" b="0" dirty="0">
                    <a:solidFill>
                      <a:srgbClr val="0070C0"/>
                    </a:solidFill>
                    <a:ea typeface="Cambria Math"/>
                  </a:rPr>
                  <a:t>ℝ</a:t>
                </a:r>
                <a:r>
                  <a:rPr lang="en-IE" sz="2300" b="0" dirty="0" smtClean="0">
                    <a:solidFill>
                      <a:srgbClr val="0070C0"/>
                    </a:solidFill>
                  </a:rPr>
                  <a:t>. </a:t>
                </a:r>
                <a:br>
                  <a:rPr lang="en-IE" sz="2300" b="0" dirty="0" smtClean="0">
                    <a:solidFill>
                      <a:srgbClr val="0070C0"/>
                    </a:solidFill>
                  </a:rPr>
                </a:br>
                <a:r>
                  <a:rPr lang="en-IE" sz="2300" b="0" dirty="0">
                    <a:solidFill>
                      <a:srgbClr val="0070C0"/>
                    </a:solidFill>
                  </a:rPr>
                  <a:t/>
                </a:r>
                <a:br>
                  <a:rPr lang="en-IE" sz="2300" b="0" dirty="0">
                    <a:solidFill>
                      <a:srgbClr val="0070C0"/>
                    </a:solidFill>
                  </a:rPr>
                </a:br>
                <a:r>
                  <a:rPr lang="en-IE" sz="2300" b="0" dirty="0" smtClean="0">
                    <a:solidFill>
                      <a:srgbClr val="0070C0"/>
                    </a:solidFill>
                  </a:rPr>
                  <a:t>Insert </a:t>
                </a:r>
                <a:r>
                  <a:rPr lang="en-IE" sz="2300" b="0" dirty="0">
                    <a:solidFill>
                      <a:srgbClr val="0070C0"/>
                    </a:solidFill>
                  </a:rPr>
                  <a:t>each of the following numbers in </a:t>
                </a:r>
                <a:r>
                  <a:rPr lang="en-IE" sz="2300" b="0" dirty="0" smtClean="0">
                    <a:solidFill>
                      <a:srgbClr val="0070C0"/>
                    </a:solidFill>
                  </a:rPr>
                  <a:t>the </a:t>
                </a:r>
                <a:r>
                  <a:rPr lang="en-IE" sz="2300" b="0" dirty="0">
                    <a:solidFill>
                      <a:srgbClr val="0070C0"/>
                    </a:solidFill>
                  </a:rPr>
                  <a:t>correct place on the diagram</a:t>
                </a:r>
                <a:r>
                  <a:rPr lang="en-IE" sz="2300" b="0" dirty="0" smtClean="0">
                    <a:solidFill>
                      <a:srgbClr val="0070C0"/>
                    </a:solidFill>
                  </a:rPr>
                  <a:t>:</a:t>
                </a:r>
                <a:br>
                  <a:rPr lang="en-IE" sz="2300" b="0" dirty="0" smtClean="0">
                    <a:solidFill>
                      <a:srgbClr val="0070C0"/>
                    </a:solidFill>
                  </a:rPr>
                </a:br>
                <a:r>
                  <a:rPr lang="en-IE" sz="2300" b="0" dirty="0">
                    <a:solidFill>
                      <a:srgbClr val="00B0F0"/>
                    </a:solidFill>
                  </a:rPr>
                  <a:t/>
                </a:r>
                <a:br>
                  <a:rPr lang="en-IE" sz="2300" b="0" dirty="0">
                    <a:solidFill>
                      <a:srgbClr val="00B0F0"/>
                    </a:solidFill>
                  </a:rPr>
                </a:br>
                <a:r>
                  <a:rPr lang="en-IE" sz="2400" b="0" dirty="0" smtClean="0">
                    <a:solidFill>
                      <a:schemeClr val="tx1"/>
                    </a:solidFill>
                  </a:rPr>
                  <a:t>5</a:t>
                </a:r>
                <a14:m>
                  <m:oMath xmlns:m="http://schemas.openxmlformats.org/officeDocument/2006/math">
                    <m:r>
                      <a:rPr lang="en-IE" sz="2400" b="0" i="1" dirty="0">
                        <a:solidFill>
                          <a:schemeClr val="tx1"/>
                        </a:solidFill>
                        <a:latin typeface="Cambria Math"/>
                      </a:rPr>
                      <m:t>, </m:t>
                    </m:r>
                    <m:r>
                      <a:rPr lang="en-IE" sz="2400" b="0" i="1" dirty="0" smtClean="0">
                        <a:solidFill>
                          <a:schemeClr val="tx1"/>
                        </a:solidFill>
                        <a:latin typeface="Cambria Math"/>
                      </a:rPr>
                      <m:t>1+</m:t>
                    </m:r>
                    <m:rad>
                      <m:radPr>
                        <m:degHide m:val="on"/>
                        <m:ctrlPr>
                          <a:rPr lang="en-IE" sz="2400" b="0" i="1" dirty="0">
                            <a:solidFill>
                              <a:schemeClr val="tx1"/>
                            </a:solidFill>
                            <a:latin typeface="Cambria Math"/>
                          </a:rPr>
                        </m:ctrlPr>
                      </m:radPr>
                      <m:deg/>
                      <m:e>
                        <m:r>
                          <a:rPr lang="en-IE" sz="2400" b="0" i="1" dirty="0">
                            <a:solidFill>
                              <a:schemeClr val="tx1"/>
                            </a:solidFill>
                            <a:latin typeface="Cambria Math"/>
                          </a:rPr>
                          <m:t>2</m:t>
                        </m:r>
                      </m:e>
                    </m:rad>
                    <m:r>
                      <a:rPr lang="en-IE" sz="2400" b="0" i="1" dirty="0">
                        <a:solidFill>
                          <a:schemeClr val="tx1"/>
                        </a:solidFill>
                        <a:latin typeface="Cambria Math"/>
                      </a:rPr>
                      <m:t>,  </m:t>
                    </m:r>
                    <m:r>
                      <a:rPr lang="en-IE" sz="2400" b="0" i="1" dirty="0" smtClean="0">
                        <a:solidFill>
                          <a:schemeClr val="tx1"/>
                        </a:solidFill>
                        <a:latin typeface="Cambria Math"/>
                      </a:rPr>
                      <m:t> −9.6403915..…, −</m:t>
                    </m:r>
                  </m:oMath>
                </a14:m>
                <a:r>
                  <a:rPr lang="en-US" altLang="en-US" sz="2400" b="0" dirty="0" smtClean="0">
                    <a:solidFill>
                      <a:schemeClr val="tx1"/>
                    </a:solidFill>
                  </a:rPr>
                  <a:t> </a:t>
                </a:r>
                <a14:m>
                  <m:oMath xmlns:m="http://schemas.openxmlformats.org/officeDocument/2006/math">
                    <m:f>
                      <m:fPr>
                        <m:ctrlPr>
                          <a:rPr lang="en-US" altLang="en-US" sz="2400" b="0" i="1" smtClean="0">
                            <a:solidFill>
                              <a:schemeClr val="tx1"/>
                            </a:solidFill>
                            <a:latin typeface="Cambria Math"/>
                            <a:cs typeface="Arial" charset="0"/>
                          </a:rPr>
                        </m:ctrlPr>
                      </m:fPr>
                      <m:num>
                        <m:r>
                          <a:rPr lang="en-IE" altLang="en-US" sz="2400" b="0" i="1" smtClean="0">
                            <a:solidFill>
                              <a:schemeClr val="tx1"/>
                            </a:solidFill>
                            <a:latin typeface="Cambria Math"/>
                            <a:cs typeface="Arial" charset="0"/>
                          </a:rPr>
                          <m:t>1</m:t>
                        </m:r>
                      </m:num>
                      <m:den>
                        <m:r>
                          <a:rPr lang="en-IE" altLang="en-US" sz="2400" b="0" i="1" smtClean="0">
                            <a:solidFill>
                              <a:schemeClr val="tx1"/>
                            </a:solidFill>
                            <a:latin typeface="Cambria Math"/>
                            <a:cs typeface="Arial" charset="0"/>
                          </a:rPr>
                          <m:t>2</m:t>
                        </m:r>
                      </m:den>
                    </m:f>
                    <m:r>
                      <a:rPr lang="en-US" altLang="en-US" sz="2400" b="0" i="1" smtClean="0">
                        <a:solidFill>
                          <a:schemeClr val="tx1"/>
                        </a:solidFill>
                        <a:latin typeface="Cambria Math"/>
                        <a:cs typeface="Arial" charset="0"/>
                      </a:rPr>
                      <m:t> </m:t>
                    </m:r>
                  </m:oMath>
                </a14:m>
                <a:r>
                  <a:rPr lang="en-US" altLang="en-US" sz="2400" b="0" dirty="0" smtClean="0">
                    <a:solidFill>
                      <a:schemeClr val="tx1"/>
                    </a:solidFill>
                  </a:rPr>
                  <a:t>, </a:t>
                </a:r>
                <a:r>
                  <a:rPr lang="en-US" altLang="en-US" sz="2400" b="0" dirty="0">
                    <a:solidFill>
                      <a:schemeClr val="tx1"/>
                    </a:solidFill>
                  </a:rPr>
                  <a:t>6.</a:t>
                </a:r>
                <a14:m>
                  <m:oMath xmlns:m="http://schemas.openxmlformats.org/officeDocument/2006/math">
                    <m:acc>
                      <m:accPr>
                        <m:chr m:val="̇"/>
                        <m:ctrlPr>
                          <a:rPr lang="en-US" altLang="en-US" sz="2400" b="0" i="1">
                            <a:solidFill>
                              <a:schemeClr val="tx1"/>
                            </a:solidFill>
                            <a:latin typeface="Cambria Math"/>
                          </a:rPr>
                        </m:ctrlPr>
                      </m:accPr>
                      <m:e>
                        <m:r>
                          <a:rPr lang="en-IE" altLang="en-US" sz="2400" b="0" i="1">
                            <a:solidFill>
                              <a:schemeClr val="tx1"/>
                            </a:solidFill>
                            <a:latin typeface="Cambria Math"/>
                          </a:rPr>
                          <m:t>3</m:t>
                        </m:r>
                      </m:e>
                    </m:acc>
                    <m:acc>
                      <m:accPr>
                        <m:chr m:val="̇"/>
                        <m:ctrlPr>
                          <a:rPr lang="en-US" altLang="en-US" sz="2400" b="0" i="1">
                            <a:solidFill>
                              <a:schemeClr val="tx1"/>
                            </a:solidFill>
                            <a:latin typeface="Cambria Math"/>
                          </a:rPr>
                        </m:ctrlPr>
                      </m:accPr>
                      <m:e>
                        <m:r>
                          <a:rPr lang="en-IE" altLang="en-US" sz="2400" b="0" i="1">
                            <a:solidFill>
                              <a:schemeClr val="tx1"/>
                            </a:solidFill>
                            <a:latin typeface="Cambria Math"/>
                          </a:rPr>
                          <m:t>6</m:t>
                        </m:r>
                      </m:e>
                    </m:acc>
                  </m:oMath>
                </a14:m>
                <a:r>
                  <a:rPr lang="en-US" altLang="en-US" sz="2400" b="0" dirty="0" smtClean="0">
                    <a:solidFill>
                      <a:schemeClr val="tx1"/>
                    </a:solidFill>
                  </a:rPr>
                  <a:t> , 2</a:t>
                </a:r>
                <a14:m>
                  <m:oMath xmlns:m="http://schemas.openxmlformats.org/officeDocument/2006/math">
                    <m:r>
                      <a:rPr lang="en-US" altLang="en-US" sz="2400" b="0" i="1" smtClean="0">
                        <a:solidFill>
                          <a:schemeClr val="tx1"/>
                        </a:solidFill>
                        <a:latin typeface="Cambria Math"/>
                        <a:ea typeface="Cambria Math"/>
                      </a:rPr>
                      <m:t>𝜋</m:t>
                    </m:r>
                  </m:oMath>
                </a14:m>
                <a:r>
                  <a:rPr lang="en-US" altLang="en-US" sz="2400" b="0" dirty="0" smtClean="0">
                    <a:solidFill>
                      <a:schemeClr val="tx1"/>
                    </a:solidFill>
                    <a:latin typeface="Century Schoolbook"/>
                  </a:rPr>
                  <a:t>,</a:t>
                </a:r>
                <a:r>
                  <a:rPr lang="en-US" altLang="en-US" sz="2400" b="0" dirty="0" smtClean="0">
                    <a:solidFill>
                      <a:schemeClr val="tx1"/>
                    </a:solidFill>
                  </a:rPr>
                  <a:t> -3, </a:t>
                </a:r>
                <a14:m>
                  <m:oMath xmlns:m="http://schemas.openxmlformats.org/officeDocument/2006/math">
                    <m:rad>
                      <m:radPr>
                        <m:ctrlPr>
                          <a:rPr lang="en-US" altLang="en-US" sz="2400" b="0" i="1" smtClean="0">
                            <a:solidFill>
                              <a:schemeClr val="tx1"/>
                            </a:solidFill>
                            <a:latin typeface="Cambria Math"/>
                          </a:rPr>
                        </m:ctrlPr>
                      </m:radPr>
                      <m:deg>
                        <m:r>
                          <m:rPr>
                            <m:brk m:alnAt="7"/>
                          </m:rPr>
                          <a:rPr lang="en-IE" altLang="en-US" sz="2400" b="0" i="1" smtClean="0">
                            <a:solidFill>
                              <a:schemeClr val="tx1"/>
                            </a:solidFill>
                            <a:latin typeface="Cambria Math"/>
                          </a:rPr>
                          <m:t>3</m:t>
                        </m:r>
                      </m:deg>
                      <m:e>
                        <m:r>
                          <a:rPr lang="en-IE" altLang="en-US" sz="2400" b="0" i="1" smtClean="0">
                            <a:solidFill>
                              <a:schemeClr val="tx1"/>
                            </a:solidFill>
                            <a:latin typeface="Cambria Math"/>
                          </a:rPr>
                          <m:t>8</m:t>
                        </m:r>
                      </m:e>
                    </m:rad>
                  </m:oMath>
                </a14:m>
                <a:r>
                  <a:rPr lang="en-US" altLang="en-US" sz="2400" b="0" dirty="0" smtClean="0">
                    <a:solidFill>
                      <a:schemeClr val="tx1"/>
                    </a:solidFill>
                  </a:rPr>
                  <a:t>, 0 and -</a:t>
                </a:r>
                <a14:m>
                  <m:oMath xmlns:m="http://schemas.openxmlformats.org/officeDocument/2006/math">
                    <m:rad>
                      <m:radPr>
                        <m:degHide m:val="on"/>
                        <m:ctrlPr>
                          <a:rPr lang="en-US" altLang="en-US" sz="2400" b="0" i="1" smtClean="0">
                            <a:solidFill>
                              <a:schemeClr val="tx1"/>
                            </a:solidFill>
                            <a:latin typeface="Cambria Math"/>
                          </a:rPr>
                        </m:ctrlPr>
                      </m:radPr>
                      <m:deg/>
                      <m:e>
                        <m:r>
                          <a:rPr lang="en-IE" altLang="en-US" sz="2400" b="0" i="1" smtClean="0">
                            <a:solidFill>
                              <a:schemeClr val="tx1"/>
                            </a:solidFill>
                            <a:latin typeface="Cambria Math"/>
                          </a:rPr>
                          <m:t>3</m:t>
                        </m:r>
                      </m:e>
                    </m:rad>
                    <m:r>
                      <a:rPr lang="en-IE" altLang="en-US" sz="2400" b="0" i="1" smtClean="0">
                        <a:solidFill>
                          <a:schemeClr val="tx1"/>
                        </a:solidFill>
                        <a:latin typeface="Cambria Math"/>
                      </a:rPr>
                      <m:t>.</m:t>
                    </m:r>
                  </m:oMath>
                </a14:m>
                <a:r>
                  <a:rPr lang="en-US" altLang="en-US" sz="2400" b="0" dirty="0" smtClean="0">
                    <a:solidFill>
                      <a:srgbClr val="00B0F0"/>
                    </a:solidFill>
                  </a:rPr>
                  <a:t>	 	</a:t>
                </a:r>
                <a:r>
                  <a:rPr lang="en-US" altLang="en-US" sz="2400" dirty="0">
                    <a:solidFill>
                      <a:srgbClr val="00B0F0"/>
                    </a:solidFill>
                  </a:rPr>
                  <a:t>	</a:t>
                </a:r>
                <a:r>
                  <a:rPr lang="en-US" altLang="en-US" sz="2400" dirty="0" smtClean="0">
                    <a:solidFill>
                      <a:srgbClr val="00B0F0"/>
                    </a:solidFill>
                  </a:rPr>
                  <a:t/>
                </a:r>
                <a:br>
                  <a:rPr lang="en-US" altLang="en-US" sz="2400" dirty="0" smtClean="0">
                    <a:solidFill>
                      <a:srgbClr val="00B0F0"/>
                    </a:solidFill>
                  </a:rPr>
                </a:br>
                <a:r>
                  <a:rPr lang="en-US" altLang="en-US" sz="2400" b="0" dirty="0" smtClean="0">
                    <a:solidFill>
                      <a:srgbClr val="00B0F0"/>
                    </a:solidFill>
                  </a:rPr>
                  <a:t/>
                </a:r>
                <a:br>
                  <a:rPr lang="en-US" altLang="en-US" sz="2400" b="0" dirty="0" smtClean="0">
                    <a:solidFill>
                      <a:srgbClr val="00B0F0"/>
                    </a:solidFill>
                  </a:rPr>
                </a:br>
                <a:r>
                  <a:rPr lang="en-US" altLang="en-US" sz="2400" dirty="0">
                    <a:solidFill>
                      <a:srgbClr val="00B0F0"/>
                    </a:solidFill>
                    <a:cs typeface="Arial" charset="0"/>
                  </a:rPr>
                  <a:t/>
                </a:r>
                <a:br>
                  <a:rPr lang="en-US" altLang="en-US" sz="2400" dirty="0">
                    <a:solidFill>
                      <a:srgbClr val="00B0F0"/>
                    </a:solidFill>
                    <a:cs typeface="Arial" charset="0"/>
                  </a:rPr>
                </a:br>
                <a:r>
                  <a:rPr lang="en-IE" sz="2400" i="1" dirty="0">
                    <a:latin typeface="Cambria Math"/>
                  </a:rPr>
                  <a:t/>
                </a:r>
                <a:br>
                  <a:rPr lang="en-IE" sz="2400" i="1" dirty="0">
                    <a:latin typeface="Cambria Math"/>
                  </a:rPr>
                </a:br>
                <a:endParaRPr lang="en-IE" sz="2400" dirty="0">
                  <a:latin typeface="Century Gothic" panose="020B0502020202020204" pitchFamily="34" charset="0"/>
                </a:endParaRPr>
              </a:p>
            </p:txBody>
          </p:sp>
        </mc:Choice>
        <mc:Fallback xmlns="">
          <p:sp>
            <p:nvSpPr>
              <p:cNvPr id="2" name="Title 1"/>
              <p:cNvSpPr>
                <a:spLocks noGrp="1" noRot="1" noChangeAspect="1" noMove="1" noResize="1" noEditPoints="1" noAdjustHandles="1" noChangeArrowheads="1" noChangeShapeType="1" noTextEdit="1"/>
              </p:cNvSpPr>
              <p:nvPr>
                <p:ph type="title" sz="quarter"/>
              </p:nvPr>
            </p:nvSpPr>
            <p:spPr>
              <a:xfrm>
                <a:off x="22264" y="15766"/>
                <a:ext cx="9143999" cy="6842234"/>
              </a:xfrm>
              <a:blipFill rotWithShape="1">
                <a:blip r:embed="rId3"/>
                <a:stretch>
                  <a:fillRect/>
                </a:stretch>
              </a:blipFill>
              <a:ln w="66675">
                <a:solidFill>
                  <a:schemeClr val="accent1"/>
                </a:solidFill>
              </a:ln>
            </p:spPr>
            <p:txBody>
              <a:bodyPr/>
              <a:lstStyle/>
              <a:p>
                <a:r>
                  <a:rPr lang="en-IE">
                    <a:noFill/>
                  </a:rPr>
                  <a:t> </a:t>
                </a:r>
              </a:p>
            </p:txBody>
          </p:sp>
        </mc:Fallback>
      </mc:AlternateContent>
      <p:sp>
        <p:nvSpPr>
          <p:cNvPr id="3" name="Rectangle 2"/>
          <p:cNvSpPr/>
          <p:nvPr/>
        </p:nvSpPr>
        <p:spPr>
          <a:xfrm>
            <a:off x="6594872" y="4484912"/>
            <a:ext cx="575799" cy="492443"/>
          </a:xfrm>
          <a:prstGeom prst="rect">
            <a:avLst/>
          </a:prstGeom>
        </p:spPr>
        <p:txBody>
          <a:bodyPr wrap="none">
            <a:spAutoFit/>
          </a:bodyPr>
          <a:lstStyle/>
          <a:p>
            <a:pPr algn="ctr"/>
            <a:r>
              <a:rPr lang="en-IE" sz="2600" dirty="0">
                <a:solidFill>
                  <a:prstClr val="white"/>
                </a:solidFill>
                <a:latin typeface="Calibri" panose="020F0502020204030204" pitchFamily="34" charset="0"/>
              </a:rPr>
              <a:t> </a:t>
            </a:r>
            <a:r>
              <a:rPr lang="en-IE" sz="2600" dirty="0">
                <a:solidFill>
                  <a:prstClr val="white"/>
                </a:solidFill>
                <a:latin typeface="Cambria Math"/>
                <a:ea typeface="Cambria Math"/>
              </a:rPr>
              <a:t>ℕ</a:t>
            </a:r>
            <a:r>
              <a:rPr lang="en-IE" sz="2600" dirty="0">
                <a:solidFill>
                  <a:prstClr val="white"/>
                </a:solidFill>
                <a:latin typeface="Calibri" panose="020F0502020204030204" pitchFamily="34" charset="0"/>
              </a:rPr>
              <a:t> </a:t>
            </a:r>
          </a:p>
        </p:txBody>
      </p:sp>
      <p:sp>
        <p:nvSpPr>
          <p:cNvPr id="21" name="Rectangle 20"/>
          <p:cNvSpPr/>
          <p:nvPr/>
        </p:nvSpPr>
        <p:spPr>
          <a:xfrm>
            <a:off x="2536519" y="4168374"/>
            <a:ext cx="445212" cy="569756"/>
          </a:xfrm>
          <a:prstGeom prst="rect">
            <a:avLst/>
          </a:prstGeom>
          <a:noFill/>
        </p:spPr>
        <p:txBody>
          <a:bodyPr wrap="none">
            <a:spAutoFit/>
          </a:bodyPr>
          <a:lstStyle/>
          <a:p>
            <a:pPr algn="ctr"/>
            <a:r>
              <a:rPr lang="en-IE" sz="2400" dirty="0" smtClean="0">
                <a:solidFill>
                  <a:prstClr val="black"/>
                </a:solidFill>
                <a:latin typeface="Calibri" panose="020F0502020204030204" pitchFamily="34" charset="0"/>
                <a:ea typeface="Cambria Math"/>
              </a:rPr>
              <a:t>ℚ</a:t>
            </a:r>
            <a:endParaRPr lang="en-IE" sz="2400" dirty="0">
              <a:solidFill>
                <a:prstClr val="black"/>
              </a:solidFill>
              <a:latin typeface="Calibri" panose="020F0502020204030204" pitchFamily="34" charset="0"/>
            </a:endParaRPr>
          </a:p>
        </p:txBody>
      </p:sp>
      <p:grpSp>
        <p:nvGrpSpPr>
          <p:cNvPr id="22" name="Group 21"/>
          <p:cNvGrpSpPr/>
          <p:nvPr/>
        </p:nvGrpSpPr>
        <p:grpSpPr>
          <a:xfrm>
            <a:off x="187982" y="3003172"/>
            <a:ext cx="8614400" cy="3657600"/>
            <a:chOff x="389973" y="1752469"/>
            <a:chExt cx="8694218" cy="4608512"/>
          </a:xfrm>
          <a:solidFill>
            <a:schemeClr val="bg1"/>
          </a:solidFill>
        </p:grpSpPr>
        <p:sp>
          <p:nvSpPr>
            <p:cNvPr id="23" name="Oval 22"/>
            <p:cNvSpPr/>
            <p:nvPr/>
          </p:nvSpPr>
          <p:spPr>
            <a:xfrm>
              <a:off x="443231" y="1752469"/>
              <a:ext cx="8640960" cy="460851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24" name="Oval 23"/>
            <p:cNvSpPr/>
            <p:nvPr/>
          </p:nvSpPr>
          <p:spPr>
            <a:xfrm>
              <a:off x="2539255" y="2748138"/>
              <a:ext cx="6065196" cy="21538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25" name="Rectangle 24"/>
            <p:cNvSpPr/>
            <p:nvPr/>
          </p:nvSpPr>
          <p:spPr>
            <a:xfrm>
              <a:off x="389973" y="2476779"/>
              <a:ext cx="543591" cy="774836"/>
            </a:xfrm>
            <a:prstGeom prst="rect">
              <a:avLst/>
            </a:prstGeom>
            <a:noFill/>
          </p:spPr>
          <p:txBody>
            <a:bodyPr wrap="none">
              <a:spAutoFit/>
            </a:bodyPr>
            <a:lstStyle/>
            <a:p>
              <a:pPr algn="ctr"/>
              <a:r>
                <a:rPr lang="en-IE" sz="2600" dirty="0" smtClean="0">
                  <a:solidFill>
                    <a:prstClr val="black"/>
                  </a:solidFill>
                  <a:latin typeface="Calibri" panose="020F0502020204030204" pitchFamily="34" charset="0"/>
                </a:rPr>
                <a:t> </a:t>
              </a:r>
              <a:r>
                <a:rPr lang="en-IE" sz="2600" dirty="0">
                  <a:solidFill>
                    <a:prstClr val="black"/>
                  </a:solidFill>
                  <a:latin typeface="Calibri" panose="020F0502020204030204" pitchFamily="34" charset="0"/>
                  <a:ea typeface="Cambria Math"/>
                </a:rPr>
                <a:t>ℝ</a:t>
              </a:r>
              <a:endParaRPr lang="en-IE" sz="2600" dirty="0">
                <a:solidFill>
                  <a:prstClr val="black"/>
                </a:solidFill>
                <a:latin typeface="Calibri" panose="020F0502020204030204" pitchFamily="34" charset="0"/>
              </a:endParaRPr>
            </a:p>
          </p:txBody>
        </p:sp>
        <p:sp>
          <p:nvSpPr>
            <p:cNvPr id="26" name="Oval 25"/>
            <p:cNvSpPr/>
            <p:nvPr/>
          </p:nvSpPr>
          <p:spPr>
            <a:xfrm>
              <a:off x="5023430" y="2993740"/>
              <a:ext cx="3528391" cy="16626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27" name="Oval 26"/>
            <p:cNvSpPr/>
            <p:nvPr/>
          </p:nvSpPr>
          <p:spPr>
            <a:xfrm>
              <a:off x="6584953" y="3245768"/>
              <a:ext cx="1880592" cy="115855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solidFill>
                    <a:prstClr val="white"/>
                  </a:solidFill>
                  <a:latin typeface="Calibri" panose="020F0502020204030204" pitchFamily="34" charset="0"/>
                </a:rPr>
                <a:t> </a:t>
              </a:r>
            </a:p>
          </p:txBody>
        </p:sp>
        <p:sp>
          <p:nvSpPr>
            <p:cNvPr id="28" name="Rectangle 27"/>
            <p:cNvSpPr/>
            <p:nvPr/>
          </p:nvSpPr>
          <p:spPr>
            <a:xfrm>
              <a:off x="2442029" y="2705154"/>
              <a:ext cx="449337" cy="726409"/>
            </a:xfrm>
            <a:prstGeom prst="rect">
              <a:avLst/>
            </a:prstGeom>
            <a:noFill/>
          </p:spPr>
          <p:txBody>
            <a:bodyPr wrap="none">
              <a:spAutoFit/>
            </a:bodyPr>
            <a:lstStyle/>
            <a:p>
              <a:pPr algn="ctr"/>
              <a:r>
                <a:rPr lang="en-IE" sz="2400" dirty="0" smtClean="0">
                  <a:solidFill>
                    <a:prstClr val="black"/>
                  </a:solidFill>
                  <a:latin typeface="Calibri" panose="020F0502020204030204" pitchFamily="34" charset="0"/>
                  <a:ea typeface="Cambria Math"/>
                </a:rPr>
                <a:t>ℚ</a:t>
              </a:r>
              <a:endParaRPr lang="en-IE" sz="2400" dirty="0">
                <a:solidFill>
                  <a:prstClr val="black"/>
                </a:solidFill>
                <a:latin typeface="Calibri" panose="020F0502020204030204" pitchFamily="34" charset="0"/>
              </a:endParaRPr>
            </a:p>
          </p:txBody>
        </p:sp>
      </p:grpSp>
      <p:sp>
        <p:nvSpPr>
          <p:cNvPr id="29" name="Rectangle 28"/>
          <p:cNvSpPr/>
          <p:nvPr/>
        </p:nvSpPr>
        <p:spPr>
          <a:xfrm>
            <a:off x="5876417" y="4268424"/>
            <a:ext cx="575799" cy="492443"/>
          </a:xfrm>
          <a:prstGeom prst="rect">
            <a:avLst/>
          </a:prstGeom>
        </p:spPr>
        <p:txBody>
          <a:bodyPr wrap="none">
            <a:spAutoFit/>
          </a:bodyPr>
          <a:lstStyle/>
          <a:p>
            <a:pPr algn="ctr"/>
            <a:r>
              <a:rPr lang="en-IE" sz="2600" dirty="0">
                <a:solidFill>
                  <a:prstClr val="black"/>
                </a:solidFill>
                <a:latin typeface="Calibri" panose="020F0502020204030204" pitchFamily="34" charset="0"/>
              </a:rPr>
              <a:t> </a:t>
            </a:r>
            <a:r>
              <a:rPr lang="en-IE" sz="2600" dirty="0">
                <a:solidFill>
                  <a:prstClr val="black"/>
                </a:solidFill>
                <a:latin typeface="Cambria Math"/>
                <a:ea typeface="Cambria Math"/>
              </a:rPr>
              <a:t>ℕ</a:t>
            </a:r>
            <a:r>
              <a:rPr lang="en-IE" sz="2600" dirty="0">
                <a:solidFill>
                  <a:prstClr val="black"/>
                </a:solidFill>
                <a:latin typeface="Calibri" panose="020F0502020204030204" pitchFamily="34" charset="0"/>
              </a:rPr>
              <a:t> </a:t>
            </a:r>
          </a:p>
        </p:txBody>
      </p:sp>
      <p:sp>
        <p:nvSpPr>
          <p:cNvPr id="30" name="Rectangle 29"/>
          <p:cNvSpPr/>
          <p:nvPr/>
        </p:nvSpPr>
        <p:spPr>
          <a:xfrm>
            <a:off x="4478911" y="4126530"/>
            <a:ext cx="370614" cy="461665"/>
          </a:xfrm>
          <a:prstGeom prst="rect">
            <a:avLst/>
          </a:prstGeom>
        </p:spPr>
        <p:txBody>
          <a:bodyPr wrap="none">
            <a:spAutoFit/>
          </a:bodyPr>
          <a:lstStyle/>
          <a:p>
            <a:pPr algn="ctr"/>
            <a:r>
              <a:rPr lang="en-IE" sz="2400" dirty="0">
                <a:solidFill>
                  <a:prstClr val="black"/>
                </a:solidFill>
                <a:latin typeface="Cambria Math"/>
                <a:ea typeface="Cambria Math"/>
              </a:rPr>
              <a:t>ℤ</a:t>
            </a:r>
            <a:endParaRPr lang="en-IE" sz="24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3324989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Title 1"/>
              <p:cNvSpPr>
                <a:spLocks noGrp="1"/>
              </p:cNvSpPr>
              <p:nvPr>
                <p:ph type="title" sz="quarter"/>
              </p:nvPr>
            </p:nvSpPr>
            <p:spPr>
              <a:xfrm>
                <a:off x="22264" y="15766"/>
                <a:ext cx="9143999" cy="6842234"/>
              </a:xfrm>
              <a:solidFill>
                <a:schemeClr val="bg1">
                  <a:lumMod val="95000"/>
                </a:schemeClr>
              </a:solidFill>
              <a:ln w="66675">
                <a:solidFill>
                  <a:schemeClr val="accent1"/>
                </a:solidFill>
              </a:ln>
            </p:spPr>
            <p:txBody>
              <a:bodyPr anchor="t"/>
              <a:lstStyle/>
              <a:p>
                <a:pPr marL="914400" indent="-457200">
                  <a:lnSpc>
                    <a:spcPct val="80000"/>
                  </a:lnSpc>
                </a:pPr>
                <a:r>
                  <a:rPr lang="en-IE" sz="2300" dirty="0" smtClean="0"/>
                  <a:t>        </a:t>
                </a:r>
                <a:br>
                  <a:rPr lang="en-IE" sz="2300" dirty="0" smtClean="0"/>
                </a:br>
                <a:r>
                  <a:rPr lang="en-IE" sz="2200" b="0" dirty="0" smtClean="0">
                    <a:solidFill>
                      <a:srgbClr val="0070C0"/>
                    </a:solidFill>
                  </a:rPr>
                  <a:t>The diagram represents the sets: Natural </a:t>
                </a:r>
                <a:r>
                  <a:rPr lang="en-IE" sz="2200" b="0" dirty="0">
                    <a:solidFill>
                      <a:srgbClr val="0070C0"/>
                    </a:solidFill>
                  </a:rPr>
                  <a:t>Numbers </a:t>
                </a:r>
                <a14:m>
                  <m:oMath xmlns:m="http://schemas.openxmlformats.org/officeDocument/2006/math">
                    <m:r>
                      <a:rPr lang="en-IE" sz="2200" b="0" i="1">
                        <a:solidFill>
                          <a:srgbClr val="0070C0"/>
                        </a:solidFill>
                        <a:latin typeface="Cambria Math"/>
                        <a:ea typeface="Cambria Math"/>
                      </a:rPr>
                      <m:t>ℕ</m:t>
                    </m:r>
                    <m:r>
                      <a:rPr lang="en-IE" sz="2200" b="0" i="0" smtClean="0">
                        <a:solidFill>
                          <a:srgbClr val="0070C0"/>
                        </a:solidFill>
                        <a:latin typeface="Cambria Math"/>
                        <a:ea typeface="Cambria Math"/>
                      </a:rPr>
                      <m:t>, </m:t>
                    </m:r>
                  </m:oMath>
                </a14:m>
                <a:r>
                  <a:rPr lang="en-IE" sz="2200" b="0" dirty="0" smtClean="0">
                    <a:solidFill>
                      <a:srgbClr val="0070C0"/>
                    </a:solidFill>
                  </a:rPr>
                  <a:t/>
                </a:r>
                <a:br>
                  <a:rPr lang="en-IE" sz="2200" b="0" dirty="0" smtClean="0">
                    <a:solidFill>
                      <a:srgbClr val="0070C0"/>
                    </a:solidFill>
                  </a:rPr>
                </a:br>
                <a:r>
                  <a:rPr lang="en-IE" sz="2200" b="0" dirty="0" smtClean="0">
                    <a:solidFill>
                      <a:srgbClr val="0070C0"/>
                    </a:solidFill>
                  </a:rPr>
                  <a:t>Integers </a:t>
                </a:r>
                <a14:m>
                  <m:oMath xmlns:m="http://schemas.openxmlformats.org/officeDocument/2006/math">
                    <m:r>
                      <a:rPr lang="en-IE" sz="2200" b="0" i="1">
                        <a:solidFill>
                          <a:srgbClr val="0070C0"/>
                        </a:solidFill>
                        <a:latin typeface="Cambria Math"/>
                        <a:ea typeface="Cambria Math"/>
                      </a:rPr>
                      <m:t>ℤ</m:t>
                    </m:r>
                    <m:r>
                      <a:rPr lang="en-IE" sz="2200" b="0" i="0" smtClean="0">
                        <a:solidFill>
                          <a:srgbClr val="0070C0"/>
                        </a:solidFill>
                        <a:latin typeface="Cambria Math"/>
                        <a:ea typeface="Cambria Math"/>
                      </a:rPr>
                      <m:t>, </m:t>
                    </m:r>
                  </m:oMath>
                </a14:m>
                <a:r>
                  <a:rPr lang="en-IE" sz="2200" b="0" dirty="0">
                    <a:solidFill>
                      <a:srgbClr val="0070C0"/>
                    </a:solidFill>
                  </a:rPr>
                  <a:t>Rational</a:t>
                </a:r>
                <a:r>
                  <a:rPr lang="en-IE" sz="2200" b="0" dirty="0" smtClean="0">
                    <a:solidFill>
                      <a:srgbClr val="0070C0"/>
                    </a:solidFill>
                  </a:rPr>
                  <a:t> </a:t>
                </a:r>
                <a:r>
                  <a:rPr lang="en-IE" sz="2200" b="0" dirty="0">
                    <a:solidFill>
                      <a:srgbClr val="0070C0"/>
                    </a:solidFill>
                  </a:rPr>
                  <a:t>Numbers</a:t>
                </a:r>
                <a14:m>
                  <m:oMath xmlns:m="http://schemas.openxmlformats.org/officeDocument/2006/math">
                    <m:r>
                      <a:rPr lang="en-IE" sz="2200" b="0" i="0" smtClean="0">
                        <a:solidFill>
                          <a:srgbClr val="0070C0"/>
                        </a:solidFill>
                        <a:latin typeface="Cambria Math"/>
                        <a:ea typeface="Cambria Math"/>
                      </a:rPr>
                      <m:t> </m:t>
                    </m:r>
                    <m:r>
                      <a:rPr lang="en-IE" sz="2200" b="0" i="1">
                        <a:solidFill>
                          <a:srgbClr val="0070C0"/>
                        </a:solidFill>
                        <a:latin typeface="Cambria Math"/>
                        <a:ea typeface="Cambria Math"/>
                      </a:rPr>
                      <m:t>ℚ</m:t>
                    </m:r>
                    <m:r>
                      <a:rPr lang="en-IE" sz="2200" b="0" i="1">
                        <a:solidFill>
                          <a:srgbClr val="0070C0"/>
                        </a:solidFill>
                        <a:latin typeface="Cambria Math"/>
                        <a:ea typeface="Cambria Math"/>
                      </a:rPr>
                      <m:t> </m:t>
                    </m:r>
                    <m:r>
                      <a:rPr lang="en-IE" sz="2200" b="0" i="1" smtClean="0">
                        <a:solidFill>
                          <a:srgbClr val="0070C0"/>
                        </a:solidFill>
                        <a:latin typeface="Cambria Math"/>
                        <a:ea typeface="Cambria Math"/>
                      </a:rPr>
                      <m:t>𝑎𝑛𝑑</m:t>
                    </m:r>
                    <m:r>
                      <a:rPr lang="en-IE" sz="2200" b="0" i="1" smtClean="0">
                        <a:solidFill>
                          <a:srgbClr val="0070C0"/>
                        </a:solidFill>
                        <a:latin typeface="Cambria Math"/>
                        <a:ea typeface="Cambria Math"/>
                      </a:rPr>
                      <m:t> </m:t>
                    </m:r>
                  </m:oMath>
                </a14:m>
                <a:r>
                  <a:rPr lang="en-IE" sz="2200" b="0" dirty="0" smtClean="0">
                    <a:solidFill>
                      <a:srgbClr val="0070C0"/>
                    </a:solidFill>
                  </a:rPr>
                  <a:t>Real Numbers </a:t>
                </a:r>
                <a:r>
                  <a:rPr lang="en-IE" sz="2200" b="0" dirty="0">
                    <a:solidFill>
                      <a:srgbClr val="0070C0"/>
                    </a:solidFill>
                    <a:ea typeface="Cambria Math"/>
                  </a:rPr>
                  <a:t>ℝ</a:t>
                </a:r>
                <a:r>
                  <a:rPr lang="en-IE" sz="2200" b="0" dirty="0" smtClean="0">
                    <a:solidFill>
                      <a:srgbClr val="0070C0"/>
                    </a:solidFill>
                  </a:rPr>
                  <a:t>. </a:t>
                </a:r>
                <a:br>
                  <a:rPr lang="en-IE" sz="2200" b="0" dirty="0" smtClean="0">
                    <a:solidFill>
                      <a:srgbClr val="0070C0"/>
                    </a:solidFill>
                  </a:rPr>
                </a:br>
                <a:r>
                  <a:rPr lang="en-IE" sz="2200" b="0" dirty="0" smtClean="0">
                    <a:solidFill>
                      <a:srgbClr val="0070C0"/>
                    </a:solidFill>
                  </a:rPr>
                  <a:t/>
                </a:r>
                <a:br>
                  <a:rPr lang="en-IE" sz="2200" b="0" dirty="0" smtClean="0">
                    <a:solidFill>
                      <a:srgbClr val="0070C0"/>
                    </a:solidFill>
                  </a:rPr>
                </a:br>
                <a:r>
                  <a:rPr lang="en-IE" sz="2200" b="0" dirty="0" smtClean="0">
                    <a:solidFill>
                      <a:srgbClr val="0070C0"/>
                    </a:solidFill>
                  </a:rPr>
                  <a:t>Insert </a:t>
                </a:r>
                <a:r>
                  <a:rPr lang="en-IE" sz="2200" b="0" dirty="0">
                    <a:solidFill>
                      <a:srgbClr val="0070C0"/>
                    </a:solidFill>
                  </a:rPr>
                  <a:t>each of the following numbers in </a:t>
                </a:r>
                <a:r>
                  <a:rPr lang="en-IE" sz="2200" b="0" dirty="0" smtClean="0">
                    <a:solidFill>
                      <a:srgbClr val="0070C0"/>
                    </a:solidFill>
                  </a:rPr>
                  <a:t>the </a:t>
                </a:r>
                <a:r>
                  <a:rPr lang="en-IE" sz="2200" b="0" dirty="0">
                    <a:solidFill>
                      <a:srgbClr val="0070C0"/>
                    </a:solidFill>
                  </a:rPr>
                  <a:t>correct place on the diagram</a:t>
                </a:r>
                <a:r>
                  <a:rPr lang="en-IE" sz="2200" b="0" dirty="0" smtClean="0">
                    <a:solidFill>
                      <a:srgbClr val="0070C0"/>
                    </a:solidFill>
                  </a:rPr>
                  <a:t>:</a:t>
                </a:r>
                <a:br>
                  <a:rPr lang="en-IE" sz="2200" b="0" dirty="0" smtClean="0">
                    <a:solidFill>
                      <a:srgbClr val="0070C0"/>
                    </a:solidFill>
                  </a:rPr>
                </a:br>
                <a:r>
                  <a:rPr lang="en-IE" sz="2300" b="0" dirty="0">
                    <a:solidFill>
                      <a:srgbClr val="0070C0"/>
                    </a:solidFill>
                  </a:rPr>
                  <a:t/>
                </a:r>
                <a:br>
                  <a:rPr lang="en-IE" sz="2300" b="0" dirty="0">
                    <a:solidFill>
                      <a:srgbClr val="0070C0"/>
                    </a:solidFill>
                  </a:rPr>
                </a:br>
                <a:r>
                  <a:rPr lang="en-IE" sz="2300" dirty="0" smtClean="0">
                    <a:solidFill>
                      <a:schemeClr val="tx1"/>
                    </a:solidFill>
                  </a:rPr>
                  <a:t>5</a:t>
                </a:r>
                <a14:m>
                  <m:oMath xmlns:m="http://schemas.openxmlformats.org/officeDocument/2006/math">
                    <m:r>
                      <a:rPr lang="en-IE" sz="2300" b="1" i="1" dirty="0">
                        <a:solidFill>
                          <a:schemeClr val="tx1"/>
                        </a:solidFill>
                        <a:latin typeface="Cambria Math"/>
                      </a:rPr>
                      <m:t>, </m:t>
                    </m:r>
                    <m:r>
                      <a:rPr lang="en-IE" sz="2300" b="1" i="1" dirty="0" smtClean="0">
                        <a:solidFill>
                          <a:schemeClr val="tx1"/>
                        </a:solidFill>
                        <a:latin typeface="Cambria Math"/>
                      </a:rPr>
                      <m:t>𝟏</m:t>
                    </m:r>
                    <m:r>
                      <a:rPr lang="en-IE" sz="2300" b="1" i="1" dirty="0" smtClean="0">
                        <a:solidFill>
                          <a:schemeClr val="tx1"/>
                        </a:solidFill>
                        <a:latin typeface="Cambria Math"/>
                      </a:rPr>
                      <m:t>+</m:t>
                    </m:r>
                    <m:rad>
                      <m:radPr>
                        <m:degHide m:val="on"/>
                        <m:ctrlPr>
                          <a:rPr lang="en-IE" sz="2300" i="1" dirty="0">
                            <a:solidFill>
                              <a:schemeClr val="tx1"/>
                            </a:solidFill>
                            <a:latin typeface="Cambria Math"/>
                          </a:rPr>
                        </m:ctrlPr>
                      </m:radPr>
                      <m:deg/>
                      <m:e>
                        <m:r>
                          <a:rPr lang="en-IE" sz="2300" b="1" i="1" dirty="0">
                            <a:solidFill>
                              <a:schemeClr val="tx1"/>
                            </a:solidFill>
                            <a:latin typeface="Cambria Math"/>
                          </a:rPr>
                          <m:t>𝟐</m:t>
                        </m:r>
                      </m:e>
                    </m:rad>
                    <m:r>
                      <a:rPr lang="en-IE" sz="2300" b="1" i="1" dirty="0">
                        <a:solidFill>
                          <a:schemeClr val="tx1"/>
                        </a:solidFill>
                        <a:latin typeface="Cambria Math"/>
                      </a:rPr>
                      <m:t>,  </m:t>
                    </m:r>
                    <m:r>
                      <a:rPr lang="en-IE" sz="2300" b="1" i="1" dirty="0" smtClean="0">
                        <a:solidFill>
                          <a:schemeClr val="tx1"/>
                        </a:solidFill>
                        <a:latin typeface="Cambria Math"/>
                      </a:rPr>
                      <m:t>−</m:t>
                    </m:r>
                    <m:r>
                      <a:rPr lang="en-IE" sz="2300" b="1" i="1" dirty="0" smtClean="0">
                        <a:solidFill>
                          <a:schemeClr val="tx1"/>
                        </a:solidFill>
                        <a:latin typeface="Cambria Math"/>
                      </a:rPr>
                      <m:t>𝟗</m:t>
                    </m:r>
                    <m:r>
                      <a:rPr lang="en-IE" sz="2300" b="1" i="1" dirty="0" smtClean="0">
                        <a:solidFill>
                          <a:schemeClr val="tx1"/>
                        </a:solidFill>
                        <a:latin typeface="Cambria Math"/>
                      </a:rPr>
                      <m:t>.</m:t>
                    </m:r>
                    <m:r>
                      <a:rPr lang="en-IE" sz="2300" b="1" i="1" dirty="0" smtClean="0">
                        <a:solidFill>
                          <a:schemeClr val="tx1"/>
                        </a:solidFill>
                        <a:latin typeface="Cambria Math"/>
                      </a:rPr>
                      <m:t>𝟔𝟒𝟎𝟑𝟗𝟏𝟓</m:t>
                    </m:r>
                    <m:r>
                      <a:rPr lang="en-IE" sz="2300" b="1" i="1" dirty="0" smtClean="0">
                        <a:solidFill>
                          <a:schemeClr val="tx1"/>
                        </a:solidFill>
                        <a:latin typeface="Cambria Math"/>
                      </a:rPr>
                      <m:t>..…, −</m:t>
                    </m:r>
                  </m:oMath>
                </a14:m>
                <a:r>
                  <a:rPr lang="en-US" altLang="en-US" sz="2300" dirty="0" smtClean="0">
                    <a:solidFill>
                      <a:schemeClr val="tx1"/>
                    </a:solidFill>
                  </a:rPr>
                  <a:t> </a:t>
                </a:r>
                <a14:m>
                  <m:oMath xmlns:m="http://schemas.openxmlformats.org/officeDocument/2006/math">
                    <m:f>
                      <m:fPr>
                        <m:ctrlPr>
                          <a:rPr lang="en-US" altLang="en-US" sz="2300" i="1" smtClean="0">
                            <a:solidFill>
                              <a:schemeClr val="tx1"/>
                            </a:solidFill>
                            <a:latin typeface="Cambria Math"/>
                            <a:cs typeface="Arial" charset="0"/>
                          </a:rPr>
                        </m:ctrlPr>
                      </m:fPr>
                      <m:num>
                        <m:r>
                          <a:rPr lang="en-IE" altLang="en-US" sz="2300" b="1" i="1" smtClean="0">
                            <a:solidFill>
                              <a:schemeClr val="tx1"/>
                            </a:solidFill>
                            <a:latin typeface="Cambria Math"/>
                            <a:cs typeface="Arial" charset="0"/>
                          </a:rPr>
                          <m:t>𝟏</m:t>
                        </m:r>
                      </m:num>
                      <m:den>
                        <m:r>
                          <a:rPr lang="en-IE" altLang="en-US" sz="2300" b="1" i="1" smtClean="0">
                            <a:solidFill>
                              <a:schemeClr val="tx1"/>
                            </a:solidFill>
                            <a:latin typeface="Cambria Math"/>
                            <a:cs typeface="Arial" charset="0"/>
                          </a:rPr>
                          <m:t>𝟐</m:t>
                        </m:r>
                      </m:den>
                    </m:f>
                    <m:r>
                      <a:rPr lang="en-US" altLang="en-US" sz="2300" b="1" i="1" smtClean="0">
                        <a:solidFill>
                          <a:schemeClr val="tx1"/>
                        </a:solidFill>
                        <a:latin typeface="Cambria Math"/>
                        <a:cs typeface="Arial" charset="0"/>
                      </a:rPr>
                      <m:t> </m:t>
                    </m:r>
                  </m:oMath>
                </a14:m>
                <a:r>
                  <a:rPr lang="en-US" altLang="en-US" sz="2300" dirty="0">
                    <a:solidFill>
                      <a:schemeClr val="tx1"/>
                    </a:solidFill>
                  </a:rPr>
                  <a:t>, </a:t>
                </a:r>
                <a:r>
                  <a:rPr lang="en-US" altLang="en-US" sz="2300" dirty="0" smtClean="0">
                    <a:solidFill>
                      <a:schemeClr val="tx1"/>
                    </a:solidFill>
                  </a:rPr>
                  <a:t>6.</a:t>
                </a:r>
                <a14:m>
                  <m:oMath xmlns:m="http://schemas.openxmlformats.org/officeDocument/2006/math">
                    <m:acc>
                      <m:accPr>
                        <m:chr m:val="̇"/>
                        <m:ctrlPr>
                          <a:rPr lang="en-US" altLang="en-US" sz="2300" i="1" smtClean="0">
                            <a:solidFill>
                              <a:schemeClr val="tx1"/>
                            </a:solidFill>
                            <a:latin typeface="Cambria Math"/>
                          </a:rPr>
                        </m:ctrlPr>
                      </m:accPr>
                      <m:e>
                        <m:r>
                          <a:rPr lang="en-IE" altLang="en-US" sz="2300" b="1" i="1" smtClean="0">
                            <a:solidFill>
                              <a:schemeClr val="tx1"/>
                            </a:solidFill>
                            <a:latin typeface="Cambria Math"/>
                          </a:rPr>
                          <m:t>𝟑</m:t>
                        </m:r>
                      </m:e>
                    </m:acc>
                    <m:acc>
                      <m:accPr>
                        <m:chr m:val="̇"/>
                        <m:ctrlPr>
                          <a:rPr lang="en-US" altLang="en-US" sz="2300" i="1" smtClean="0">
                            <a:solidFill>
                              <a:schemeClr val="tx1"/>
                            </a:solidFill>
                            <a:latin typeface="Cambria Math"/>
                          </a:rPr>
                        </m:ctrlPr>
                      </m:accPr>
                      <m:e>
                        <m:r>
                          <a:rPr lang="en-IE" altLang="en-US" sz="2300" b="1" i="1" smtClean="0">
                            <a:solidFill>
                              <a:schemeClr val="tx1"/>
                            </a:solidFill>
                            <a:latin typeface="Cambria Math"/>
                          </a:rPr>
                          <m:t>𝟔</m:t>
                        </m:r>
                      </m:e>
                    </m:acc>
                  </m:oMath>
                </a14:m>
                <a:r>
                  <a:rPr lang="en-US" altLang="en-US" sz="2300" dirty="0" smtClean="0">
                    <a:solidFill>
                      <a:schemeClr val="tx1"/>
                    </a:solidFill>
                  </a:rPr>
                  <a:t>, 2</a:t>
                </a:r>
                <a14:m>
                  <m:oMath xmlns:m="http://schemas.openxmlformats.org/officeDocument/2006/math">
                    <m:r>
                      <a:rPr lang="en-US" altLang="en-US" sz="2300" i="1" dirty="0" smtClean="0">
                        <a:solidFill>
                          <a:schemeClr val="tx1"/>
                        </a:solidFill>
                        <a:latin typeface="Cambria Math"/>
                        <a:ea typeface="Cambria Math"/>
                      </a:rPr>
                      <m:t>𝝅</m:t>
                    </m:r>
                  </m:oMath>
                </a14:m>
                <a:r>
                  <a:rPr lang="en-US" altLang="en-US" sz="2300" dirty="0" smtClean="0">
                    <a:solidFill>
                      <a:schemeClr val="tx1"/>
                    </a:solidFill>
                  </a:rPr>
                  <a:t> , -3,</a:t>
                </a:r>
                <a:r>
                  <a:rPr lang="en-US" altLang="en-US" sz="2300" dirty="0">
                    <a:solidFill>
                      <a:schemeClr val="tx1"/>
                    </a:solidFill>
                  </a:rPr>
                  <a:t> </a:t>
                </a:r>
                <a:r>
                  <a:rPr lang="en-US" altLang="en-US" sz="2300" dirty="0" smtClean="0">
                    <a:solidFill>
                      <a:schemeClr val="tx1"/>
                    </a:solidFill>
                  </a:rPr>
                  <a:t> </a:t>
                </a:r>
                <a14:m>
                  <m:oMath xmlns:m="http://schemas.openxmlformats.org/officeDocument/2006/math">
                    <m:rad>
                      <m:radPr>
                        <m:ctrlPr>
                          <a:rPr lang="en-US" altLang="en-US" sz="2300" i="1">
                            <a:solidFill>
                              <a:schemeClr val="tx1"/>
                            </a:solidFill>
                            <a:latin typeface="Cambria Math"/>
                          </a:rPr>
                        </m:ctrlPr>
                      </m:radPr>
                      <m:deg>
                        <m:r>
                          <m:rPr>
                            <m:brk m:alnAt="7"/>
                          </m:rPr>
                          <a:rPr lang="en-IE" altLang="en-US" sz="2300" b="1" i="1">
                            <a:solidFill>
                              <a:schemeClr val="tx1"/>
                            </a:solidFill>
                            <a:latin typeface="Cambria Math"/>
                          </a:rPr>
                          <m:t>𝟑</m:t>
                        </m:r>
                      </m:deg>
                      <m:e>
                        <m:r>
                          <a:rPr lang="en-IE" altLang="en-US" sz="2300" b="1" i="1">
                            <a:solidFill>
                              <a:schemeClr val="tx1"/>
                            </a:solidFill>
                            <a:latin typeface="Cambria Math"/>
                          </a:rPr>
                          <m:t>𝟖</m:t>
                        </m:r>
                      </m:e>
                    </m:rad>
                  </m:oMath>
                </a14:m>
                <a:r>
                  <a:rPr lang="en-US" altLang="en-US" sz="2300" dirty="0" smtClean="0">
                    <a:solidFill>
                      <a:schemeClr val="tx1"/>
                    </a:solidFill>
                  </a:rPr>
                  <a:t> , 0 and -</a:t>
                </a:r>
                <a14:m>
                  <m:oMath xmlns:m="http://schemas.openxmlformats.org/officeDocument/2006/math">
                    <m:rad>
                      <m:radPr>
                        <m:degHide m:val="on"/>
                        <m:ctrlPr>
                          <a:rPr lang="en-US" altLang="en-US" sz="2300" i="1" smtClean="0">
                            <a:solidFill>
                              <a:schemeClr val="tx1"/>
                            </a:solidFill>
                            <a:latin typeface="Cambria Math"/>
                          </a:rPr>
                        </m:ctrlPr>
                      </m:radPr>
                      <m:deg/>
                      <m:e>
                        <m:r>
                          <a:rPr lang="en-IE" altLang="en-US" sz="2300" b="1" i="1" smtClean="0">
                            <a:solidFill>
                              <a:schemeClr val="tx1"/>
                            </a:solidFill>
                            <a:latin typeface="Cambria Math"/>
                          </a:rPr>
                          <m:t>𝟑</m:t>
                        </m:r>
                      </m:e>
                    </m:rad>
                    <m:r>
                      <a:rPr lang="en-IE" altLang="en-US" sz="2300" b="1" i="1" smtClean="0">
                        <a:solidFill>
                          <a:schemeClr val="tx1"/>
                        </a:solidFill>
                        <a:latin typeface="Cambria Math"/>
                      </a:rPr>
                      <m:t>.</m:t>
                    </m:r>
                  </m:oMath>
                </a14:m>
                <a:r>
                  <a:rPr lang="en-US" altLang="en-US" sz="2300" b="0" dirty="0" smtClean="0">
                    <a:solidFill>
                      <a:srgbClr val="00B0F0"/>
                    </a:solidFill>
                  </a:rPr>
                  <a:t>	</a:t>
                </a:r>
                <a:r>
                  <a:rPr lang="en-US" altLang="en-US" sz="2400" b="0" dirty="0" smtClean="0">
                    <a:solidFill>
                      <a:srgbClr val="00B0F0"/>
                    </a:solidFill>
                  </a:rPr>
                  <a:t> 	</a:t>
                </a:r>
                <a:r>
                  <a:rPr lang="en-US" altLang="en-US" sz="2400" b="0" dirty="0">
                    <a:solidFill>
                      <a:srgbClr val="00B0F0"/>
                    </a:solidFill>
                  </a:rPr>
                  <a:t>	</a:t>
                </a:r>
                <a:r>
                  <a:rPr lang="en-US" altLang="en-US" sz="2400" b="0" dirty="0" smtClean="0">
                    <a:solidFill>
                      <a:srgbClr val="00B0F0"/>
                    </a:solidFill>
                  </a:rPr>
                  <a:t/>
                </a:r>
                <a:br>
                  <a:rPr lang="en-US" altLang="en-US" sz="2400" b="0" dirty="0" smtClean="0">
                    <a:solidFill>
                      <a:srgbClr val="00B0F0"/>
                    </a:solidFill>
                  </a:rPr>
                </a:br>
                <a:r>
                  <a:rPr lang="en-US" altLang="en-US" sz="2400" b="0" dirty="0" smtClean="0">
                    <a:solidFill>
                      <a:srgbClr val="00B0F0"/>
                    </a:solidFill>
                  </a:rPr>
                  <a:t/>
                </a:r>
                <a:br>
                  <a:rPr lang="en-US" altLang="en-US" sz="2400" b="0" dirty="0" smtClean="0">
                    <a:solidFill>
                      <a:srgbClr val="00B0F0"/>
                    </a:solidFill>
                  </a:rPr>
                </a:br>
                <a:r>
                  <a:rPr lang="en-US" altLang="en-US" sz="2400" dirty="0">
                    <a:solidFill>
                      <a:srgbClr val="00B0F0"/>
                    </a:solidFill>
                    <a:cs typeface="Arial" charset="0"/>
                  </a:rPr>
                  <a:t/>
                </a:r>
                <a:br>
                  <a:rPr lang="en-US" altLang="en-US" sz="2400" dirty="0">
                    <a:solidFill>
                      <a:srgbClr val="00B0F0"/>
                    </a:solidFill>
                    <a:cs typeface="Arial" charset="0"/>
                  </a:rPr>
                </a:br>
                <a:r>
                  <a:rPr lang="en-IE" sz="2400" i="1" dirty="0">
                    <a:latin typeface="Cambria Math"/>
                  </a:rPr>
                  <a:t/>
                </a:r>
                <a:br>
                  <a:rPr lang="en-IE" sz="2400" i="1" dirty="0">
                    <a:latin typeface="Cambria Math"/>
                  </a:rPr>
                </a:br>
                <a:endParaRPr lang="en-IE" sz="2400" dirty="0">
                  <a:latin typeface="Century Gothic" panose="020B0502020202020204" pitchFamily="34" charset="0"/>
                </a:endParaRPr>
              </a:p>
            </p:txBody>
          </p:sp>
        </mc:Choice>
        <mc:Fallback xmlns="">
          <p:sp>
            <p:nvSpPr>
              <p:cNvPr id="25" name="Title 1"/>
              <p:cNvSpPr>
                <a:spLocks noGrp="1" noRot="1" noChangeAspect="1" noMove="1" noResize="1" noEditPoints="1" noAdjustHandles="1" noChangeArrowheads="1" noChangeShapeType="1" noTextEdit="1"/>
              </p:cNvSpPr>
              <p:nvPr>
                <p:ph type="title" sz="quarter"/>
              </p:nvPr>
            </p:nvSpPr>
            <p:spPr>
              <a:xfrm>
                <a:off x="22264" y="15766"/>
                <a:ext cx="9143999" cy="6842234"/>
              </a:xfrm>
              <a:blipFill rotWithShape="1">
                <a:blip r:embed="rId3"/>
                <a:stretch>
                  <a:fillRect/>
                </a:stretch>
              </a:blipFill>
              <a:ln w="66675">
                <a:solidFill>
                  <a:schemeClr val="accent1"/>
                </a:solidFill>
              </a:ln>
            </p:spPr>
            <p:txBody>
              <a:bodyPr/>
              <a:lstStyle/>
              <a:p>
                <a:r>
                  <a:rPr lang="en-IE">
                    <a:noFill/>
                  </a:rPr>
                  <a:t> </a:t>
                </a:r>
              </a:p>
            </p:txBody>
          </p:sp>
        </mc:Fallback>
      </mc:AlternateContent>
      <p:grpSp>
        <p:nvGrpSpPr>
          <p:cNvPr id="6" name="Group 5"/>
          <p:cNvGrpSpPr/>
          <p:nvPr/>
        </p:nvGrpSpPr>
        <p:grpSpPr>
          <a:xfrm>
            <a:off x="187982" y="2822031"/>
            <a:ext cx="8614400" cy="3614670"/>
            <a:chOff x="389973" y="1752469"/>
            <a:chExt cx="8694218" cy="4608512"/>
          </a:xfrm>
          <a:solidFill>
            <a:schemeClr val="bg1"/>
          </a:solidFill>
        </p:grpSpPr>
        <p:sp>
          <p:nvSpPr>
            <p:cNvPr id="8" name="Oval 7"/>
            <p:cNvSpPr/>
            <p:nvPr/>
          </p:nvSpPr>
          <p:spPr>
            <a:xfrm>
              <a:off x="443231" y="1752469"/>
              <a:ext cx="8640960" cy="460851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1" name="Oval 10"/>
            <p:cNvSpPr/>
            <p:nvPr/>
          </p:nvSpPr>
          <p:spPr>
            <a:xfrm>
              <a:off x="2539255" y="2748138"/>
              <a:ext cx="6065196" cy="215381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2" name="Rectangle 11"/>
            <p:cNvSpPr/>
            <p:nvPr/>
          </p:nvSpPr>
          <p:spPr>
            <a:xfrm>
              <a:off x="389973" y="2258265"/>
              <a:ext cx="543591" cy="774836"/>
            </a:xfrm>
            <a:prstGeom prst="rect">
              <a:avLst/>
            </a:prstGeom>
            <a:noFill/>
          </p:spPr>
          <p:txBody>
            <a:bodyPr wrap="none">
              <a:spAutoFit/>
            </a:bodyPr>
            <a:lstStyle/>
            <a:p>
              <a:pPr algn="ctr"/>
              <a:r>
                <a:rPr lang="en-IE" sz="2600" dirty="0" smtClean="0">
                  <a:solidFill>
                    <a:prstClr val="black"/>
                  </a:solidFill>
                  <a:latin typeface="Calibri" panose="020F0502020204030204" pitchFamily="34" charset="0"/>
                </a:rPr>
                <a:t> </a:t>
              </a:r>
              <a:r>
                <a:rPr lang="en-IE" sz="2600" dirty="0">
                  <a:solidFill>
                    <a:prstClr val="black"/>
                  </a:solidFill>
                  <a:latin typeface="Calibri" panose="020F0502020204030204" pitchFamily="34" charset="0"/>
                  <a:ea typeface="Cambria Math"/>
                </a:rPr>
                <a:t>ℝ</a:t>
              </a:r>
              <a:endParaRPr lang="en-IE" sz="2600" dirty="0">
                <a:solidFill>
                  <a:prstClr val="black"/>
                </a:solidFill>
                <a:latin typeface="Calibri" panose="020F0502020204030204" pitchFamily="34" charset="0"/>
              </a:endParaRPr>
            </a:p>
          </p:txBody>
        </p:sp>
        <p:sp>
          <p:nvSpPr>
            <p:cNvPr id="13" name="Oval 12"/>
            <p:cNvSpPr/>
            <p:nvPr/>
          </p:nvSpPr>
          <p:spPr>
            <a:xfrm>
              <a:off x="5023430" y="2993740"/>
              <a:ext cx="3528391" cy="166260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5" name="Oval 14"/>
            <p:cNvSpPr/>
            <p:nvPr/>
          </p:nvSpPr>
          <p:spPr>
            <a:xfrm>
              <a:off x="6584953" y="3245768"/>
              <a:ext cx="1880592" cy="115855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solidFill>
                    <a:prstClr val="white"/>
                  </a:solidFill>
                  <a:latin typeface="Calibri" panose="020F0502020204030204" pitchFamily="34" charset="0"/>
                </a:rPr>
                <a:t> </a:t>
              </a:r>
            </a:p>
          </p:txBody>
        </p:sp>
        <p:sp>
          <p:nvSpPr>
            <p:cNvPr id="17" name="Rectangle 16"/>
            <p:cNvSpPr/>
            <p:nvPr/>
          </p:nvSpPr>
          <p:spPr>
            <a:xfrm>
              <a:off x="2442029" y="2705154"/>
              <a:ext cx="449337" cy="726409"/>
            </a:xfrm>
            <a:prstGeom prst="rect">
              <a:avLst/>
            </a:prstGeom>
            <a:noFill/>
          </p:spPr>
          <p:txBody>
            <a:bodyPr wrap="none">
              <a:spAutoFit/>
            </a:bodyPr>
            <a:lstStyle/>
            <a:p>
              <a:pPr algn="ctr"/>
              <a:r>
                <a:rPr lang="en-IE" sz="2400" dirty="0" smtClean="0">
                  <a:solidFill>
                    <a:prstClr val="black"/>
                  </a:solidFill>
                  <a:latin typeface="Calibri" panose="020F0502020204030204" pitchFamily="34" charset="0"/>
                  <a:ea typeface="Cambria Math"/>
                </a:rPr>
                <a:t>ℚ</a:t>
              </a:r>
              <a:endParaRPr lang="en-IE" sz="2400" dirty="0">
                <a:solidFill>
                  <a:prstClr val="black"/>
                </a:solidFill>
                <a:latin typeface="Calibri" panose="020F0502020204030204" pitchFamily="34" charset="0"/>
              </a:endParaRPr>
            </a:p>
          </p:txBody>
        </p:sp>
      </p:grpSp>
      <p:sp>
        <p:nvSpPr>
          <p:cNvPr id="3" name="Rectangle 2"/>
          <p:cNvSpPr/>
          <p:nvPr/>
        </p:nvSpPr>
        <p:spPr>
          <a:xfrm>
            <a:off x="5975124" y="3794010"/>
            <a:ext cx="575799" cy="492443"/>
          </a:xfrm>
          <a:prstGeom prst="rect">
            <a:avLst/>
          </a:prstGeom>
        </p:spPr>
        <p:txBody>
          <a:bodyPr wrap="none">
            <a:spAutoFit/>
          </a:bodyPr>
          <a:lstStyle/>
          <a:p>
            <a:pPr algn="ctr"/>
            <a:r>
              <a:rPr lang="en-IE" sz="2600" dirty="0">
                <a:solidFill>
                  <a:prstClr val="black"/>
                </a:solidFill>
                <a:latin typeface="Calibri" panose="020F0502020204030204" pitchFamily="34" charset="0"/>
              </a:rPr>
              <a:t> </a:t>
            </a:r>
            <a:r>
              <a:rPr lang="en-IE" sz="2600" dirty="0">
                <a:solidFill>
                  <a:prstClr val="black"/>
                </a:solidFill>
                <a:latin typeface="Cambria Math"/>
                <a:ea typeface="Cambria Math"/>
              </a:rPr>
              <a:t>ℕ</a:t>
            </a:r>
            <a:r>
              <a:rPr lang="en-IE" sz="2600" dirty="0">
                <a:solidFill>
                  <a:prstClr val="black"/>
                </a:solidFill>
                <a:latin typeface="Calibri" panose="020F0502020204030204" pitchFamily="34" charset="0"/>
              </a:rPr>
              <a:t> </a:t>
            </a:r>
          </a:p>
        </p:txBody>
      </p:sp>
      <p:sp>
        <p:nvSpPr>
          <p:cNvPr id="4" name="TextBox 3"/>
          <p:cNvSpPr txBox="1"/>
          <p:nvPr/>
        </p:nvSpPr>
        <p:spPr>
          <a:xfrm>
            <a:off x="5159791" y="4040178"/>
            <a:ext cx="728291" cy="492443"/>
          </a:xfrm>
          <a:prstGeom prst="rect">
            <a:avLst/>
          </a:prstGeom>
          <a:noFill/>
        </p:spPr>
        <p:txBody>
          <a:bodyPr wrap="square" rtlCol="0">
            <a:spAutoFit/>
          </a:bodyPr>
          <a:lstStyle/>
          <a:p>
            <a:r>
              <a:rPr lang="en-IE" sz="2600" b="1" dirty="0" smtClean="0">
                <a:solidFill>
                  <a:prstClr val="black"/>
                </a:solidFill>
              </a:rPr>
              <a:t>-3</a:t>
            </a:r>
          </a:p>
        </p:txBody>
      </p:sp>
      <mc:AlternateContent xmlns:mc="http://schemas.openxmlformats.org/markup-compatibility/2006" xmlns:a14="http://schemas.microsoft.com/office/drawing/2010/main">
        <mc:Choice Requires="a14">
          <p:sp>
            <p:nvSpPr>
              <p:cNvPr id="9" name="TextBox 8"/>
              <p:cNvSpPr txBox="1"/>
              <p:nvPr/>
            </p:nvSpPr>
            <p:spPr>
              <a:xfrm>
                <a:off x="726583" y="4550015"/>
                <a:ext cx="648348"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600" b="1" i="1" smtClean="0">
                          <a:solidFill>
                            <a:prstClr val="black"/>
                          </a:solidFill>
                          <a:latin typeface="Cambria Math"/>
                          <a:ea typeface="Cambria Math"/>
                        </a:rPr>
                        <m:t>𝟐</m:t>
                      </m:r>
                      <m:r>
                        <a:rPr lang="en-IE" sz="2600" b="1" i="1" smtClean="0">
                          <a:solidFill>
                            <a:prstClr val="black"/>
                          </a:solidFill>
                          <a:latin typeface="Cambria Math"/>
                          <a:ea typeface="Cambria Math"/>
                        </a:rPr>
                        <m:t>𝝅</m:t>
                      </m:r>
                    </m:oMath>
                  </m:oMathPara>
                </a14:m>
                <a:endParaRPr lang="en-IE" sz="2600" b="1" dirty="0" smtClean="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26583" y="4550015"/>
                <a:ext cx="648348" cy="492443"/>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842896" y="4290741"/>
                <a:ext cx="678670" cy="844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600" b="1" i="1" smtClean="0">
                          <a:solidFill>
                            <a:prstClr val="black"/>
                          </a:solidFill>
                          <a:latin typeface="Cambria Math"/>
                        </a:rPr>
                        <m:t>−</m:t>
                      </m:r>
                      <m:f>
                        <m:fPr>
                          <m:ctrlPr>
                            <a:rPr lang="en-IE" sz="2600" b="1" i="1" smtClean="0">
                              <a:solidFill>
                                <a:prstClr val="black"/>
                              </a:solidFill>
                              <a:latin typeface="Cambria Math"/>
                            </a:rPr>
                          </m:ctrlPr>
                        </m:fPr>
                        <m:num>
                          <m:r>
                            <a:rPr lang="en-IE" sz="2600" b="1" i="1" smtClean="0">
                              <a:solidFill>
                                <a:prstClr val="black"/>
                              </a:solidFill>
                              <a:latin typeface="Cambria Math"/>
                            </a:rPr>
                            <m:t>𝟏</m:t>
                          </m:r>
                        </m:num>
                        <m:den>
                          <m:r>
                            <a:rPr lang="en-IE" sz="2600" b="1" i="1" smtClean="0">
                              <a:solidFill>
                                <a:prstClr val="black"/>
                              </a:solidFill>
                              <a:latin typeface="Cambria Math"/>
                            </a:rPr>
                            <m:t>𝟐</m:t>
                          </m:r>
                        </m:den>
                      </m:f>
                    </m:oMath>
                  </m:oMathPara>
                </a14:m>
                <a:endParaRPr lang="en-IE" sz="2600" b="1" dirty="0" smtClean="0">
                  <a:solidFill>
                    <a:prstClr val="black"/>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842896" y="4290741"/>
                <a:ext cx="678670" cy="844077"/>
              </a:xfrm>
              <a:prstGeom prst="rect">
                <a:avLst/>
              </a:prstGeom>
              <a:blipFill rotWithShape="1">
                <a:blip r:embed="rId5"/>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93102" y="3673590"/>
                <a:ext cx="1333639" cy="531428"/>
              </a:xfrm>
              <a:prstGeom prst="rect">
                <a:avLst/>
              </a:prstGeom>
              <a:noFill/>
            </p:spPr>
            <p:txBody>
              <a:bodyPr wrap="square" rtlCol="0">
                <a:spAutoFit/>
              </a:bodyPr>
              <a:lstStyle/>
              <a:p>
                <a:r>
                  <a:rPr lang="en-IE" sz="2600" b="1" dirty="0" smtClean="0">
                    <a:solidFill>
                      <a:prstClr val="black"/>
                    </a:solidFill>
                  </a:rPr>
                  <a:t>1+</a:t>
                </a:r>
                <a14:m>
                  <m:oMath xmlns:m="http://schemas.openxmlformats.org/officeDocument/2006/math">
                    <m:rad>
                      <m:radPr>
                        <m:degHide m:val="on"/>
                        <m:ctrlPr>
                          <a:rPr lang="en-IE" sz="2600" b="1" i="1" smtClean="0">
                            <a:solidFill>
                              <a:prstClr val="black"/>
                            </a:solidFill>
                            <a:latin typeface="Cambria Math"/>
                          </a:rPr>
                        </m:ctrlPr>
                      </m:radPr>
                      <m:deg/>
                      <m:e>
                        <m:r>
                          <a:rPr lang="en-IE" sz="2600" b="1" i="1" smtClean="0">
                            <a:solidFill>
                              <a:prstClr val="black"/>
                            </a:solidFill>
                            <a:latin typeface="Cambria Math"/>
                          </a:rPr>
                          <m:t>𝟐</m:t>
                        </m:r>
                      </m:e>
                    </m:rad>
                  </m:oMath>
                </a14:m>
                <a:endParaRPr lang="en-IE" sz="2600" b="1" dirty="0" smtClean="0">
                  <a:solidFill>
                    <a:prstClr val="black"/>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893102" y="3673590"/>
                <a:ext cx="1333639" cy="531428"/>
              </a:xfrm>
              <a:prstGeom prst="rect">
                <a:avLst/>
              </a:prstGeom>
              <a:blipFill rotWithShape="1">
                <a:blip r:embed="rId6"/>
                <a:stretch>
                  <a:fillRect l="-8257" t="-3448" b="-2758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971539" y="3958499"/>
                <a:ext cx="1210692" cy="475643"/>
              </a:xfrm>
              <a:prstGeom prst="rect">
                <a:avLst/>
              </a:prstGeom>
              <a:noFill/>
            </p:spPr>
            <p:txBody>
              <a:bodyPr wrap="square" rtlCol="0">
                <a:spAutoFit/>
              </a:bodyPr>
              <a:lstStyle/>
              <a:p>
                <a:r>
                  <a:rPr lang="en-IE" sz="2400" b="1" dirty="0" smtClean="0">
                    <a:solidFill>
                      <a:prstClr val="black"/>
                    </a:solidFill>
                  </a:rPr>
                  <a:t>6.</a:t>
                </a:r>
                <a14:m>
                  <m:oMath xmlns:m="http://schemas.openxmlformats.org/officeDocument/2006/math">
                    <m:acc>
                      <m:accPr>
                        <m:chr m:val="̈"/>
                        <m:ctrlPr>
                          <a:rPr lang="en-IE" sz="2400" b="1" i="1" smtClean="0">
                            <a:solidFill>
                              <a:prstClr val="black"/>
                            </a:solidFill>
                            <a:latin typeface="Cambria Math"/>
                          </a:rPr>
                        </m:ctrlPr>
                      </m:accPr>
                      <m:e>
                        <m:r>
                          <a:rPr lang="en-IE" sz="2400" b="1" i="1" smtClean="0">
                            <a:solidFill>
                              <a:prstClr val="black"/>
                            </a:solidFill>
                            <a:latin typeface="Cambria Math"/>
                          </a:rPr>
                          <m:t>𝟑𝟔</m:t>
                        </m:r>
                      </m:e>
                    </m:acc>
                  </m:oMath>
                </a14:m>
                <a:endParaRPr lang="en-IE" sz="2400" b="1" dirty="0" smtClean="0">
                  <a:solidFill>
                    <a:prstClr val="black"/>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971539" y="3958499"/>
                <a:ext cx="1210692" cy="475643"/>
              </a:xfrm>
              <a:prstGeom prst="rect">
                <a:avLst/>
              </a:prstGeom>
              <a:blipFill rotWithShape="1">
                <a:blip r:embed="rId7"/>
                <a:stretch>
                  <a:fillRect l="-7538" t="-7692" b="-28205"/>
                </a:stretch>
              </a:blipFill>
            </p:spPr>
            <p:txBody>
              <a:bodyPr/>
              <a:lstStyle/>
              <a:p>
                <a:r>
                  <a:rPr lang="en-IE">
                    <a:noFill/>
                  </a:rPr>
                  <a:t> </a:t>
                </a:r>
              </a:p>
            </p:txBody>
          </p:sp>
        </mc:Fallback>
      </mc:AlternateContent>
      <p:sp>
        <p:nvSpPr>
          <p:cNvPr id="21" name="TextBox 20"/>
          <p:cNvSpPr txBox="1"/>
          <p:nvPr/>
        </p:nvSpPr>
        <p:spPr>
          <a:xfrm>
            <a:off x="5685406" y="4434142"/>
            <a:ext cx="579435" cy="492443"/>
          </a:xfrm>
          <a:prstGeom prst="rect">
            <a:avLst/>
          </a:prstGeom>
          <a:noFill/>
        </p:spPr>
        <p:txBody>
          <a:bodyPr wrap="square" rtlCol="0">
            <a:spAutoFit/>
          </a:bodyPr>
          <a:lstStyle/>
          <a:p>
            <a:r>
              <a:rPr lang="en-IE" sz="2600" b="1" dirty="0" smtClean="0">
                <a:solidFill>
                  <a:prstClr val="black"/>
                </a:solidFill>
              </a:rPr>
              <a:t>0</a:t>
            </a:r>
          </a:p>
        </p:txBody>
      </p:sp>
      <p:sp>
        <p:nvSpPr>
          <p:cNvPr id="22" name="TextBox 21"/>
          <p:cNvSpPr txBox="1"/>
          <p:nvPr/>
        </p:nvSpPr>
        <p:spPr>
          <a:xfrm>
            <a:off x="7547468" y="4187920"/>
            <a:ext cx="579435" cy="492443"/>
          </a:xfrm>
          <a:prstGeom prst="rect">
            <a:avLst/>
          </a:prstGeom>
          <a:noFill/>
        </p:spPr>
        <p:txBody>
          <a:bodyPr wrap="square" rtlCol="0">
            <a:spAutoFit/>
          </a:bodyPr>
          <a:lstStyle/>
          <a:p>
            <a:r>
              <a:rPr lang="en-IE" sz="2600" b="1" dirty="0">
                <a:solidFill>
                  <a:prstClr val="black"/>
                </a:solidFill>
              </a:rPr>
              <a:t>5</a:t>
            </a:r>
            <a:endParaRPr lang="en-IE" sz="2600" b="1" dirty="0" smtClean="0">
              <a:solidFill>
                <a:prstClr val="black"/>
              </a:solidFill>
            </a:endParaRPr>
          </a:p>
        </p:txBody>
      </p:sp>
      <p:sp>
        <p:nvSpPr>
          <p:cNvPr id="23" name="TextBox 22"/>
          <p:cNvSpPr txBox="1"/>
          <p:nvPr/>
        </p:nvSpPr>
        <p:spPr>
          <a:xfrm>
            <a:off x="3741189" y="5548947"/>
            <a:ext cx="3888434" cy="492443"/>
          </a:xfrm>
          <a:prstGeom prst="rect">
            <a:avLst/>
          </a:prstGeom>
          <a:noFill/>
        </p:spPr>
        <p:txBody>
          <a:bodyPr wrap="square" rtlCol="0">
            <a:spAutoFit/>
          </a:bodyPr>
          <a:lstStyle/>
          <a:p>
            <a:r>
              <a:rPr lang="en-IE" sz="2600" b="1" dirty="0" smtClean="0">
                <a:solidFill>
                  <a:prstClr val="black"/>
                </a:solidFill>
              </a:rPr>
              <a:t>-9.6403915…</a:t>
            </a:r>
          </a:p>
        </p:txBody>
      </p:sp>
      <mc:AlternateContent xmlns:mc="http://schemas.openxmlformats.org/markup-compatibility/2006" xmlns:a14="http://schemas.microsoft.com/office/drawing/2010/main">
        <mc:Choice Requires="a14">
          <p:sp>
            <p:nvSpPr>
              <p:cNvPr id="24" name="TextBox 23"/>
              <p:cNvSpPr txBox="1"/>
              <p:nvPr/>
            </p:nvSpPr>
            <p:spPr>
              <a:xfrm>
                <a:off x="1716387" y="5305760"/>
                <a:ext cx="1020708" cy="530082"/>
              </a:xfrm>
              <a:prstGeom prst="rect">
                <a:avLst/>
              </a:prstGeom>
              <a:noFill/>
            </p:spPr>
            <p:txBody>
              <a:bodyPr wrap="square" rtlCol="0">
                <a:spAutoFit/>
              </a:bodyPr>
              <a:lstStyle/>
              <a:p>
                <a:r>
                  <a:rPr lang="en-IE" sz="2600" b="1" dirty="0" smtClean="0">
                    <a:solidFill>
                      <a:prstClr val="black"/>
                    </a:solidFill>
                  </a:rPr>
                  <a:t>-</a:t>
                </a:r>
                <a14:m>
                  <m:oMath xmlns:m="http://schemas.openxmlformats.org/officeDocument/2006/math">
                    <m:rad>
                      <m:radPr>
                        <m:degHide m:val="on"/>
                        <m:ctrlPr>
                          <a:rPr lang="en-IE" sz="2600" b="1" i="1" smtClean="0">
                            <a:solidFill>
                              <a:prstClr val="black"/>
                            </a:solidFill>
                            <a:latin typeface="Cambria Math"/>
                          </a:rPr>
                        </m:ctrlPr>
                      </m:radPr>
                      <m:deg/>
                      <m:e>
                        <m:r>
                          <a:rPr lang="en-IE" sz="2600" b="1" i="1" smtClean="0">
                            <a:solidFill>
                              <a:prstClr val="black"/>
                            </a:solidFill>
                            <a:latin typeface="Cambria Math"/>
                          </a:rPr>
                          <m:t>𝟑</m:t>
                        </m:r>
                      </m:e>
                    </m:rad>
                  </m:oMath>
                </a14:m>
                <a:endParaRPr lang="en-IE" sz="2600" b="1" dirty="0" smtClean="0">
                  <a:solidFill>
                    <a:prstClr val="black"/>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716387" y="5305760"/>
                <a:ext cx="1020708" cy="530082"/>
              </a:xfrm>
              <a:prstGeom prst="rect">
                <a:avLst/>
              </a:prstGeom>
              <a:blipFill rotWithShape="1">
                <a:blip r:embed="rId8"/>
                <a:stretch>
                  <a:fillRect l="-10778" t="-3448" b="-27586"/>
                </a:stretch>
              </a:blipFill>
            </p:spPr>
            <p:txBody>
              <a:bodyPr/>
              <a:lstStyle/>
              <a:p>
                <a:r>
                  <a:rPr lang="en-IE">
                    <a:noFill/>
                  </a:rPr>
                  <a:t> </a:t>
                </a:r>
              </a:p>
            </p:txBody>
          </p:sp>
        </mc:Fallback>
      </mc:AlternateContent>
      <p:sp>
        <p:nvSpPr>
          <p:cNvPr id="2" name="Rectangle 1"/>
          <p:cNvSpPr/>
          <p:nvPr/>
        </p:nvSpPr>
        <p:spPr>
          <a:xfrm>
            <a:off x="4660322" y="3679128"/>
            <a:ext cx="370614" cy="461665"/>
          </a:xfrm>
          <a:prstGeom prst="rect">
            <a:avLst/>
          </a:prstGeom>
        </p:spPr>
        <p:txBody>
          <a:bodyPr wrap="none">
            <a:spAutoFit/>
          </a:bodyPr>
          <a:lstStyle/>
          <a:p>
            <a:pPr algn="ctr"/>
            <a:r>
              <a:rPr lang="en-IE" sz="2400" dirty="0">
                <a:solidFill>
                  <a:prstClr val="black"/>
                </a:solidFill>
                <a:latin typeface="Cambria Math"/>
                <a:ea typeface="Cambria Math"/>
              </a:rPr>
              <a:t>ℤ</a:t>
            </a:r>
            <a:endParaRPr lang="en-IE" sz="2400" dirty="0">
              <a:solidFill>
                <a:prstClr val="black"/>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6504531" y="4040178"/>
                <a:ext cx="753220" cy="576568"/>
              </a:xfrm>
              <a:prstGeom prst="rect">
                <a:avLst/>
              </a:prstGeom>
              <a:noFill/>
              <a:ln w="47625">
                <a:noFill/>
              </a:ln>
            </p:spPr>
            <p:txBody>
              <a:bodyPr wrap="none" rtlCol="0">
                <a:spAutoFit/>
              </a:bodyPr>
              <a:lstStyle/>
              <a:p>
                <a:pPr/>
                <a14:m>
                  <m:oMathPara xmlns:m="http://schemas.openxmlformats.org/officeDocument/2006/math">
                    <m:oMathParaPr>
                      <m:jc m:val="centerGroup"/>
                    </m:oMathParaPr>
                    <m:oMath xmlns:m="http://schemas.openxmlformats.org/officeDocument/2006/math">
                      <m:rad>
                        <m:radPr>
                          <m:ctrlPr>
                            <a:rPr lang="en-IE" sz="2800" b="1" i="1" smtClean="0">
                              <a:solidFill>
                                <a:prstClr val="black"/>
                              </a:solidFill>
                              <a:latin typeface="Cambria Math"/>
                            </a:rPr>
                          </m:ctrlPr>
                        </m:radPr>
                        <m:deg>
                          <m:r>
                            <m:rPr>
                              <m:brk m:alnAt="7"/>
                            </m:rPr>
                            <a:rPr lang="en-IE" sz="2800" b="1" i="1" smtClean="0">
                              <a:solidFill>
                                <a:prstClr val="black"/>
                              </a:solidFill>
                              <a:latin typeface="Cambria Math"/>
                            </a:rPr>
                            <m:t>𝟑</m:t>
                          </m:r>
                        </m:deg>
                        <m:e>
                          <m:r>
                            <a:rPr lang="en-IE" sz="2800" b="1" i="1" smtClean="0">
                              <a:solidFill>
                                <a:prstClr val="black"/>
                              </a:solidFill>
                              <a:latin typeface="Cambria Math"/>
                            </a:rPr>
                            <m:t>𝟖</m:t>
                          </m:r>
                        </m:e>
                      </m:rad>
                    </m:oMath>
                  </m:oMathPara>
                </a14:m>
                <a:endParaRPr lang="en-IE" sz="2800" b="1" dirty="0" smtClean="0">
                  <a:solidFill>
                    <a:prstClr val="black"/>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504531" y="4040178"/>
                <a:ext cx="753220" cy="576568"/>
              </a:xfrm>
              <a:prstGeom prst="rect">
                <a:avLst/>
              </a:prstGeom>
              <a:blipFill rotWithShape="1">
                <a:blip r:embed="rId9"/>
                <a:stretch>
                  <a:fillRect/>
                </a:stretch>
              </a:blipFill>
              <a:ln w="47625">
                <a:noFill/>
              </a:ln>
            </p:spPr>
            <p:txBody>
              <a:bodyPr/>
              <a:lstStyle/>
              <a:p>
                <a:r>
                  <a:rPr lang="en-IE">
                    <a:noFill/>
                  </a:rPr>
                  <a:t> </a:t>
                </a:r>
              </a:p>
            </p:txBody>
          </p:sp>
        </mc:Fallback>
      </mc:AlternateContent>
    </p:spTree>
    <p:extLst>
      <p:ext uri="{BB962C8B-B14F-4D97-AF65-F5344CB8AC3E}">
        <p14:creationId xmlns:p14="http://schemas.microsoft.com/office/powerpoint/2010/main" val="1528924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932183" y="3445619"/>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p:sp>
        <p:nvSpPr>
          <p:cNvPr id="6" name="Rectangle 5"/>
          <p:cNvSpPr/>
          <p:nvPr/>
        </p:nvSpPr>
        <p:spPr>
          <a:xfrm>
            <a:off x="1465193" y="3291951"/>
            <a:ext cx="7678807" cy="480131"/>
          </a:xfrm>
          <a:prstGeom prst="rect">
            <a:avLst/>
          </a:prstGeom>
        </p:spPr>
        <p:txBody>
          <a:bodyPr wrap="square">
            <a:spAutoFit/>
          </a:bodyPr>
          <a:lstStyle/>
          <a:p>
            <a:pPr>
              <a:lnSpc>
                <a:spcPct val="90000"/>
              </a:lnSpc>
            </a:pPr>
            <a:r>
              <a:rPr lang="en-IE" sz="2800" b="1" i="1" dirty="0">
                <a:solidFill>
                  <a:srgbClr val="0070C0"/>
                </a:solidFill>
              </a:rPr>
              <a:t>F</a:t>
            </a:r>
            <a:r>
              <a:rPr lang="en-IE" sz="2800" b="1" i="1" dirty="0" smtClean="0">
                <a:solidFill>
                  <a:srgbClr val="0070C0"/>
                </a:solidFill>
              </a:rPr>
              <a:t>ALSE</a:t>
            </a:r>
            <a:endParaRPr lang="en-IE" sz="2800" i="1" dirty="0" smtClean="0">
              <a:solidFill>
                <a:srgbClr val="0070C0"/>
              </a:solidFill>
            </a:endParaRPr>
          </a:p>
        </p:txBody>
      </p:sp>
      <p:sp>
        <p:nvSpPr>
          <p:cNvPr id="7" name="Rectangle 6"/>
          <p:cNvSpPr/>
          <p:nvPr/>
        </p:nvSpPr>
        <p:spPr>
          <a:xfrm>
            <a:off x="1521218" y="2571309"/>
            <a:ext cx="1681358" cy="954107"/>
          </a:xfrm>
          <a:prstGeom prst="rect">
            <a:avLst/>
          </a:prstGeom>
        </p:spPr>
        <p:txBody>
          <a:bodyPr wrap="none">
            <a:spAutoFit/>
          </a:bodyPr>
          <a:lstStyle/>
          <a:p>
            <a:r>
              <a:rPr lang="en-IE" sz="2800" b="1" i="1" dirty="0" smtClean="0">
                <a:solidFill>
                  <a:srgbClr val="0070C0"/>
                </a:solidFill>
              </a:rPr>
              <a:t>TRUE        </a:t>
            </a:r>
            <a:endParaRPr lang="en-IE" sz="2800" i="1" dirty="0">
              <a:solidFill>
                <a:srgbClr val="0070C0"/>
              </a:solidFill>
            </a:endParaRPr>
          </a:p>
          <a:p>
            <a:r>
              <a:rPr lang="en-IE" sz="2800" b="1" i="1" dirty="0" smtClean="0">
                <a:solidFill>
                  <a:srgbClr val="0070C0"/>
                </a:solidFill>
              </a:rPr>
              <a:t>	</a:t>
            </a:r>
            <a:endParaRPr lang="en-IE" sz="2800" i="1" dirty="0">
              <a:solidFill>
                <a:srgbClr val="0070C0"/>
              </a:solidFill>
            </a:endParaRPr>
          </a:p>
        </p:txBody>
      </p:sp>
      <p:sp>
        <p:nvSpPr>
          <p:cNvPr id="18" name="Oval 17"/>
          <p:cNvSpPr/>
          <p:nvPr/>
        </p:nvSpPr>
        <p:spPr>
          <a:xfrm>
            <a:off x="932183" y="2726155"/>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p:sp>
        <p:nvSpPr>
          <p:cNvPr id="12" name="Rectangle 11"/>
          <p:cNvSpPr/>
          <p:nvPr/>
        </p:nvSpPr>
        <p:spPr>
          <a:xfrm>
            <a:off x="53384" y="33971"/>
            <a:ext cx="9090616" cy="1908215"/>
          </a:xfrm>
          <a:prstGeom prst="rect">
            <a:avLst/>
          </a:prstGeom>
          <a:solidFill>
            <a:srgbClr val="EAEAEA"/>
          </a:solidFill>
        </p:spPr>
        <p:txBody>
          <a:bodyPr wrap="square">
            <a:spAutoFit/>
          </a:bodyPr>
          <a:lstStyle/>
          <a:p>
            <a:r>
              <a:rPr lang="en-IE" sz="2800" b="1" i="1" dirty="0" smtClean="0">
                <a:solidFill>
                  <a:srgbClr val="00B0F0"/>
                </a:solidFill>
              </a:rPr>
              <a:t>Answer </a:t>
            </a:r>
            <a:r>
              <a:rPr lang="en-IE" sz="2800" b="1" i="1" u="sng" dirty="0" smtClean="0">
                <a:solidFill>
                  <a:srgbClr val="0070C0"/>
                </a:solidFill>
              </a:rPr>
              <a:t>True</a:t>
            </a:r>
            <a:r>
              <a:rPr lang="en-IE" sz="2800" b="1" i="1" u="sng" dirty="0" smtClean="0">
                <a:solidFill>
                  <a:srgbClr val="00B0F0"/>
                </a:solidFill>
              </a:rPr>
              <a:t> </a:t>
            </a:r>
            <a:r>
              <a:rPr lang="en-IE" sz="2800" b="1" i="1" dirty="0">
                <a:solidFill>
                  <a:srgbClr val="00B0F0"/>
                </a:solidFill>
              </a:rPr>
              <a:t>or </a:t>
            </a:r>
            <a:r>
              <a:rPr lang="en-IE" sz="2800" b="1" i="1" u="sng" dirty="0" smtClean="0">
                <a:solidFill>
                  <a:srgbClr val="0070C0"/>
                </a:solidFill>
              </a:rPr>
              <a:t>False</a:t>
            </a:r>
            <a:r>
              <a:rPr lang="en-IE" sz="2800" b="1" i="1" dirty="0" smtClean="0">
                <a:solidFill>
                  <a:srgbClr val="0070C0"/>
                </a:solidFill>
              </a:rPr>
              <a:t> </a:t>
            </a:r>
            <a:r>
              <a:rPr lang="en-IE" sz="2800" b="1" i="1" dirty="0" smtClean="0">
                <a:solidFill>
                  <a:srgbClr val="00B0F0"/>
                </a:solidFill>
              </a:rPr>
              <a:t>to the following:</a:t>
            </a:r>
            <a:endParaRPr lang="en-IE" sz="2800" b="1" i="1" dirty="0">
              <a:solidFill>
                <a:srgbClr val="00B0F0"/>
              </a:solidFill>
            </a:endParaRPr>
          </a:p>
          <a:p>
            <a:endParaRPr lang="en-IE" sz="3000" b="1" i="1" dirty="0">
              <a:solidFill>
                <a:srgbClr val="0070C0"/>
              </a:solidFill>
            </a:endParaRPr>
          </a:p>
          <a:p>
            <a:r>
              <a:rPr lang="en-IE" sz="2800" b="1" i="1" dirty="0" smtClean="0">
                <a:solidFill>
                  <a:srgbClr val="0070C0"/>
                </a:solidFill>
              </a:rPr>
              <a:t>‘The natural numbers are a </a:t>
            </a:r>
            <a:r>
              <a:rPr lang="en-IE" sz="2800" b="1" i="1" u="sng" dirty="0" smtClean="0">
                <a:solidFill>
                  <a:srgbClr val="0070C0"/>
                </a:solidFill>
              </a:rPr>
              <a:t>subset</a:t>
            </a:r>
            <a:r>
              <a:rPr lang="en-IE" sz="2800" b="1" i="1" dirty="0" smtClean="0">
                <a:solidFill>
                  <a:srgbClr val="0070C0"/>
                </a:solidFill>
              </a:rPr>
              <a:t> of the integers’.</a:t>
            </a:r>
          </a:p>
          <a:p>
            <a:endParaRPr lang="en-IE" sz="3200" b="1" i="1" dirty="0" smtClean="0">
              <a:solidFill>
                <a:srgbClr val="00B0F0"/>
              </a:solidFill>
            </a:endParaRPr>
          </a:p>
        </p:txBody>
      </p:sp>
      <p:pic>
        <p:nvPicPr>
          <p:cNvPr id="23558" name="Picture 6" descr="http://matewikipjm.wikispaces.com/file/view/integers.gif/283696978/intege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514" y="1996551"/>
            <a:ext cx="2181225" cy="25908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13964" y="2564055"/>
            <a:ext cx="1681358" cy="954107"/>
          </a:xfrm>
          <a:prstGeom prst="rect">
            <a:avLst/>
          </a:prstGeom>
        </p:spPr>
        <p:txBody>
          <a:bodyPr wrap="none">
            <a:spAutoFit/>
          </a:bodyPr>
          <a:lstStyle/>
          <a:p>
            <a:r>
              <a:rPr lang="en-IE" sz="2800" b="1" i="1" dirty="0" smtClean="0">
                <a:solidFill>
                  <a:srgbClr val="336600"/>
                </a:solidFill>
              </a:rPr>
              <a:t>TRUE        </a:t>
            </a:r>
            <a:endParaRPr lang="en-IE" sz="2800" i="1" dirty="0">
              <a:solidFill>
                <a:srgbClr val="336600"/>
              </a:solidFill>
            </a:endParaRPr>
          </a:p>
          <a:p>
            <a:r>
              <a:rPr lang="en-IE" sz="2800" b="1" i="1" dirty="0" smtClean="0">
                <a:solidFill>
                  <a:srgbClr val="336600"/>
                </a:solidFill>
              </a:rPr>
              <a:t>	</a:t>
            </a:r>
            <a:endParaRPr lang="en-IE" sz="2800" i="1" dirty="0">
              <a:solidFill>
                <a:srgbClr val="336600"/>
              </a:solidFill>
            </a:endParaRPr>
          </a:p>
        </p:txBody>
      </p:sp>
    </p:spTree>
    <p:extLst>
      <p:ext uri="{BB962C8B-B14F-4D97-AF65-F5344CB8AC3E}">
        <p14:creationId xmlns:p14="http://schemas.microsoft.com/office/powerpoint/2010/main" val="1791672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6"/>
                                        </p:tgtEl>
                                        <p:attrNameLst>
                                          <p:attrName>fillcolor</p:attrName>
                                        </p:attrNameLst>
                                      </p:cBhvr>
                                      <p:to>
                                        <a:srgbClr val="FF3300"/>
                                      </p:to>
                                    </p:animClr>
                                    <p:set>
                                      <p:cBhvr>
                                        <p:cTn id="7" dur="500" fill="hold"/>
                                        <p:tgtEl>
                                          <p:spTgt spid="16"/>
                                        </p:tgtEl>
                                        <p:attrNameLst>
                                          <p:attrName>fill.type</p:attrName>
                                        </p:attrNameLst>
                                      </p:cBhvr>
                                      <p:to>
                                        <p:strVal val="solid"/>
                                      </p:to>
                                    </p:set>
                                    <p:set>
                                      <p:cBhvr>
                                        <p:cTn id="8" dur="500" fill="hold"/>
                                        <p:tgtEl>
                                          <p:spTgt spid="16"/>
                                        </p:tgtEl>
                                        <p:attrNameLst>
                                          <p:attrName>fill.on</p:attrName>
                                        </p:attrNameLst>
                                      </p:cBhvr>
                                      <p:to>
                                        <p:strVal val="true"/>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1" presetClass="emph" presetSubtype="2" fill="hold" nodeType="afterEffect">
                                  <p:stCondLst>
                                    <p:cond delay="0"/>
                                  </p:stCondLst>
                                  <p:childTnLst>
                                    <p:animClr clrSpc="rgb" dir="cw">
                                      <p:cBhvr>
                                        <p:cTn id="15" dur="500" fill="hold"/>
                                        <p:tgtEl>
                                          <p:spTgt spid="18"/>
                                        </p:tgtEl>
                                        <p:attrNameLst>
                                          <p:attrName>fillcolor</p:attrName>
                                        </p:attrNameLst>
                                      </p:cBhvr>
                                      <p:to>
                                        <a:srgbClr val="008000"/>
                                      </p:to>
                                    </p:animClr>
                                    <p:set>
                                      <p:cBhvr>
                                        <p:cTn id="16" dur="500" fill="hold"/>
                                        <p:tgtEl>
                                          <p:spTgt spid="18"/>
                                        </p:tgtEl>
                                        <p:attrNameLst>
                                          <p:attrName>fill.type</p:attrName>
                                        </p:attrNameLst>
                                      </p:cBhvr>
                                      <p:to>
                                        <p:strVal val="solid"/>
                                      </p:to>
                                    </p:set>
                                    <p:set>
                                      <p:cBhvr>
                                        <p:cTn id="17" dur="5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60648"/>
            <a:ext cx="8352928" cy="584775"/>
          </a:xfrm>
          <a:prstGeom prst="rect">
            <a:avLst/>
          </a:prstGeom>
          <a:solidFill>
            <a:srgbClr val="EAEAEA"/>
          </a:solidFill>
        </p:spPr>
        <p:txBody>
          <a:bodyPr wrap="square">
            <a:spAutoFit/>
          </a:bodyPr>
          <a:lstStyle/>
          <a:p>
            <a:r>
              <a:rPr lang="en-IE" sz="3200" b="1" i="1" dirty="0" smtClean="0">
                <a:solidFill>
                  <a:srgbClr val="00B0F0"/>
                </a:solidFill>
              </a:rPr>
              <a:t>The </a:t>
            </a:r>
            <a:r>
              <a:rPr lang="en-IE" sz="3200" b="1" i="1" dirty="0" smtClean="0">
                <a:solidFill>
                  <a:srgbClr val="4E67C8"/>
                </a:solidFill>
              </a:rPr>
              <a:t>Rational numbers </a:t>
            </a:r>
            <a:r>
              <a:rPr lang="en-IE" sz="3200" b="1" i="1" dirty="0" smtClean="0">
                <a:solidFill>
                  <a:srgbClr val="00B0F0"/>
                </a:solidFill>
              </a:rPr>
              <a:t>are…….</a:t>
            </a:r>
          </a:p>
        </p:txBody>
      </p:sp>
      <p:sp>
        <p:nvSpPr>
          <p:cNvPr id="13" name="Oval 12"/>
          <p:cNvSpPr/>
          <p:nvPr/>
        </p:nvSpPr>
        <p:spPr>
          <a:xfrm>
            <a:off x="191657" y="3471063"/>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p:sp>
        <p:nvSpPr>
          <p:cNvPr id="21" name="Oval 20"/>
          <p:cNvSpPr/>
          <p:nvPr/>
        </p:nvSpPr>
        <p:spPr>
          <a:xfrm>
            <a:off x="191657" y="417036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mc:AlternateContent xmlns:mc="http://schemas.openxmlformats.org/markup-compatibility/2006" xmlns:a14="http://schemas.microsoft.com/office/drawing/2010/main">
        <mc:Choice Requires="a14">
          <p:sp>
            <p:nvSpPr>
              <p:cNvPr id="22" name="Rectangle 21"/>
              <p:cNvSpPr/>
              <p:nvPr/>
            </p:nvSpPr>
            <p:spPr>
              <a:xfrm>
                <a:off x="862583" y="3310507"/>
                <a:ext cx="7678807" cy="576633"/>
              </a:xfrm>
              <a:prstGeom prst="rect">
                <a:avLst/>
              </a:prstGeom>
            </p:spPr>
            <p:txBody>
              <a:bodyPr wrap="square">
                <a:spAutoFit/>
              </a:bodyPr>
              <a:lstStyle/>
              <a:p>
                <a:pPr>
                  <a:lnSpc>
                    <a:spcPct val="90000"/>
                  </a:lnSpc>
                </a:pPr>
                <a:r>
                  <a:rPr lang="en-IE" sz="2400" b="1" i="1" dirty="0" smtClean="0">
                    <a:solidFill>
                      <a:srgbClr val="FFC000"/>
                    </a:solidFill>
                  </a:rPr>
                  <a:t>A.</a:t>
                </a:r>
                <a:r>
                  <a:rPr lang="en-IE" sz="2400" b="1" i="1" dirty="0">
                    <a:solidFill>
                      <a:prstClr val="black"/>
                    </a:solidFill>
                  </a:rPr>
                  <a:t> </a:t>
                </a:r>
                <a:r>
                  <a:rPr lang="en-IE" sz="2400" b="1" i="1" dirty="0" smtClean="0">
                    <a:solidFill>
                      <a:prstClr val="black"/>
                    </a:solidFill>
                  </a:rPr>
                  <a:t>     </a:t>
                </a:r>
                <a:r>
                  <a:rPr lang="en-IE" sz="2400" b="1" i="1" dirty="0" smtClean="0">
                    <a:solidFill>
                      <a:srgbClr val="4E67C8"/>
                    </a:solidFill>
                  </a:rPr>
                  <a:t>Any number of the form </a:t>
                </a:r>
                <a14:m>
                  <m:oMath xmlns:m="http://schemas.openxmlformats.org/officeDocument/2006/math">
                    <m:f>
                      <m:fPr>
                        <m:ctrlPr>
                          <a:rPr lang="en-IE" sz="2400" b="1" i="1" smtClean="0">
                            <a:solidFill>
                              <a:srgbClr val="4E67C8"/>
                            </a:solidFill>
                            <a:latin typeface="Cambria Math"/>
                          </a:rPr>
                        </m:ctrlPr>
                      </m:fPr>
                      <m:num>
                        <m:r>
                          <a:rPr lang="en-IE" sz="2400" b="1" i="1" smtClean="0">
                            <a:solidFill>
                              <a:srgbClr val="4E67C8"/>
                            </a:solidFill>
                            <a:latin typeface="Cambria Math"/>
                          </a:rPr>
                          <m:t>𝒑</m:t>
                        </m:r>
                      </m:num>
                      <m:den>
                        <m:r>
                          <a:rPr lang="en-IE" sz="2400" b="1" i="1" smtClean="0">
                            <a:solidFill>
                              <a:srgbClr val="4E67C8"/>
                            </a:solidFill>
                            <a:latin typeface="Cambria Math"/>
                          </a:rPr>
                          <m:t>𝒒</m:t>
                        </m:r>
                        <m:r>
                          <a:rPr lang="en-IE" sz="2400" b="1" i="1" smtClean="0">
                            <a:solidFill>
                              <a:srgbClr val="4E67C8"/>
                            </a:solidFill>
                            <a:latin typeface="Cambria Math"/>
                          </a:rPr>
                          <m:t> </m:t>
                        </m:r>
                      </m:den>
                    </m:f>
                  </m:oMath>
                </a14:m>
                <a:r>
                  <a:rPr lang="en-IE" sz="2400" b="1" i="1" dirty="0" smtClean="0">
                    <a:solidFill>
                      <a:srgbClr val="4E67C8"/>
                    </a:solidFill>
                  </a:rPr>
                  <a:t>, where p, </a:t>
                </a:r>
                <a:r>
                  <a:rPr lang="en-IE" sz="2400" b="1" i="1" dirty="0">
                    <a:solidFill>
                      <a:srgbClr val="4E67C8"/>
                    </a:solidFill>
                  </a:rPr>
                  <a:t>q</a:t>
                </a:r>
                <a:r>
                  <a:rPr lang="en-IE" sz="2400" b="1" i="1" dirty="0" smtClean="0">
                    <a:solidFill>
                      <a:srgbClr val="4E67C8"/>
                    </a:solidFill>
                  </a:rPr>
                  <a:t> </a:t>
                </a:r>
                <a14:m>
                  <m:oMath xmlns:m="http://schemas.openxmlformats.org/officeDocument/2006/math">
                    <m:r>
                      <a:rPr lang="en-IE" sz="2400" b="1" i="1" smtClean="0">
                        <a:solidFill>
                          <a:srgbClr val="4E67C8"/>
                        </a:solidFill>
                        <a:latin typeface="Cambria Math"/>
                        <a:ea typeface="Cambria Math"/>
                      </a:rPr>
                      <m:t>∈</m:t>
                    </m:r>
                  </m:oMath>
                </a14:m>
                <a:r>
                  <a:rPr lang="en-IE" sz="2400" b="1" i="1" dirty="0" smtClean="0">
                    <a:solidFill>
                      <a:srgbClr val="4E67C8"/>
                    </a:solidFill>
                  </a:rPr>
                  <a:t> </a:t>
                </a:r>
                <a:r>
                  <a:rPr lang="en-IE" sz="2400" dirty="0">
                    <a:solidFill>
                      <a:srgbClr val="0070C0"/>
                    </a:solidFill>
                    <a:latin typeface="Cambria Math"/>
                    <a:ea typeface="Cambria Math"/>
                  </a:rPr>
                  <a:t>ℤ</a:t>
                </a:r>
                <a:r>
                  <a:rPr lang="en-IE" sz="2400" b="1" i="1" dirty="0" smtClean="0">
                    <a:solidFill>
                      <a:srgbClr val="4E67C8"/>
                    </a:solidFill>
                  </a:rPr>
                  <a:t> and q≠0.</a:t>
                </a:r>
              </a:p>
            </p:txBody>
          </p:sp>
        </mc:Choice>
        <mc:Fallback xmlns="">
          <p:sp>
            <p:nvSpPr>
              <p:cNvPr id="22" name="Rectangle 21"/>
              <p:cNvSpPr>
                <a:spLocks noRot="1" noChangeAspect="1" noMove="1" noResize="1" noEditPoints="1" noAdjustHandles="1" noChangeArrowheads="1" noChangeShapeType="1" noTextEdit="1"/>
              </p:cNvSpPr>
              <p:nvPr/>
            </p:nvSpPr>
            <p:spPr>
              <a:xfrm>
                <a:off x="862583" y="3310507"/>
                <a:ext cx="7678807" cy="576633"/>
              </a:xfrm>
              <a:prstGeom prst="rect">
                <a:avLst/>
              </a:prstGeom>
              <a:blipFill rotWithShape="1">
                <a:blip r:embed="rId3"/>
                <a:stretch>
                  <a:fillRect l="-1190" t="-9474" r="-317" b="-2105"/>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869843" y="4004308"/>
                <a:ext cx="6611105" cy="999761"/>
              </a:xfrm>
              <a:prstGeom prst="rect">
                <a:avLst/>
              </a:prstGeom>
            </p:spPr>
            <p:txBody>
              <a:bodyPr wrap="none">
                <a:spAutoFit/>
              </a:bodyPr>
              <a:lstStyle/>
              <a:p>
                <a:r>
                  <a:rPr lang="en-IE" sz="2400" b="1" i="1" dirty="0" smtClean="0">
                    <a:solidFill>
                      <a:srgbClr val="FFC000"/>
                    </a:solidFill>
                  </a:rPr>
                  <a:t>B.</a:t>
                </a:r>
                <a:r>
                  <a:rPr lang="en-IE" sz="2400" b="1" i="1" dirty="0">
                    <a:solidFill>
                      <a:prstClr val="black"/>
                    </a:solidFill>
                  </a:rPr>
                  <a:t>  </a:t>
                </a:r>
                <a:r>
                  <a:rPr lang="en-IE" sz="2400" b="1" i="1" dirty="0" smtClean="0">
                    <a:solidFill>
                      <a:prstClr val="black"/>
                    </a:solidFill>
                  </a:rPr>
                  <a:t>    </a:t>
                </a:r>
                <a:r>
                  <a:rPr lang="en-IE" sz="2400" b="1" i="1" dirty="0" smtClean="0">
                    <a:solidFill>
                      <a:srgbClr val="4E67C8"/>
                    </a:solidFill>
                  </a:rPr>
                  <a:t>Any </a:t>
                </a:r>
                <a:r>
                  <a:rPr lang="en-IE" sz="2400" b="1" i="1" dirty="0">
                    <a:solidFill>
                      <a:srgbClr val="4E67C8"/>
                    </a:solidFill>
                  </a:rPr>
                  <a:t>number of </a:t>
                </a:r>
                <a:r>
                  <a:rPr lang="en-IE" sz="2400" b="1" i="1" dirty="0" smtClean="0">
                    <a:solidFill>
                      <a:srgbClr val="4E67C8"/>
                    </a:solidFill>
                  </a:rPr>
                  <a:t>the </a:t>
                </a:r>
                <a:r>
                  <a:rPr lang="en-IE" sz="2400" b="1" i="1" dirty="0">
                    <a:solidFill>
                      <a:srgbClr val="4E67C8"/>
                    </a:solidFill>
                  </a:rPr>
                  <a:t>form </a:t>
                </a:r>
                <a14:m>
                  <m:oMath xmlns:m="http://schemas.openxmlformats.org/officeDocument/2006/math">
                    <m:f>
                      <m:fPr>
                        <m:ctrlPr>
                          <a:rPr lang="en-IE" sz="2400" b="1" i="1">
                            <a:solidFill>
                              <a:srgbClr val="4E67C8"/>
                            </a:solidFill>
                            <a:latin typeface="Cambria Math"/>
                          </a:rPr>
                        </m:ctrlPr>
                      </m:fPr>
                      <m:num>
                        <m:r>
                          <a:rPr lang="en-IE" sz="2400" b="1" i="1">
                            <a:solidFill>
                              <a:srgbClr val="4E67C8"/>
                            </a:solidFill>
                            <a:latin typeface="Cambria Math"/>
                          </a:rPr>
                          <m:t>𝒑</m:t>
                        </m:r>
                      </m:num>
                      <m:den>
                        <m:r>
                          <a:rPr lang="en-IE" sz="2400" b="1" i="1">
                            <a:solidFill>
                              <a:srgbClr val="4E67C8"/>
                            </a:solidFill>
                            <a:latin typeface="Cambria Math"/>
                          </a:rPr>
                          <m:t>𝒒</m:t>
                        </m:r>
                        <m:r>
                          <a:rPr lang="en-IE" sz="2400" b="1" i="1">
                            <a:solidFill>
                              <a:srgbClr val="4E67C8"/>
                            </a:solidFill>
                            <a:latin typeface="Cambria Math"/>
                          </a:rPr>
                          <m:t> </m:t>
                        </m:r>
                      </m:den>
                    </m:f>
                  </m:oMath>
                </a14:m>
                <a:r>
                  <a:rPr lang="en-IE" sz="2400" b="1" i="1" dirty="0">
                    <a:solidFill>
                      <a:srgbClr val="4E67C8"/>
                    </a:solidFill>
                  </a:rPr>
                  <a:t>, where p, q </a:t>
                </a:r>
                <a14:m>
                  <m:oMath xmlns:m="http://schemas.openxmlformats.org/officeDocument/2006/math">
                    <m:r>
                      <a:rPr lang="en-IE" sz="2400" b="1" i="1">
                        <a:solidFill>
                          <a:srgbClr val="4E67C8"/>
                        </a:solidFill>
                        <a:latin typeface="Cambria Math"/>
                        <a:ea typeface="Cambria Math"/>
                      </a:rPr>
                      <m:t>∈</m:t>
                    </m:r>
                  </m:oMath>
                </a14:m>
                <a:r>
                  <a:rPr lang="en-IE" sz="2400" b="1" i="1" dirty="0">
                    <a:solidFill>
                      <a:srgbClr val="4E67C8"/>
                    </a:solidFill>
                  </a:rPr>
                  <a:t> </a:t>
                </a:r>
                <a:r>
                  <a:rPr lang="en-IE" sz="2400" dirty="0">
                    <a:solidFill>
                      <a:srgbClr val="0070C0"/>
                    </a:solidFill>
                    <a:latin typeface="Cambria Math"/>
                    <a:ea typeface="Cambria Math"/>
                  </a:rPr>
                  <a:t>ℤ</a:t>
                </a:r>
                <a:r>
                  <a:rPr lang="en-IE" sz="2400" b="1" i="1" dirty="0" smtClean="0">
                    <a:solidFill>
                      <a:srgbClr val="4E67C8"/>
                    </a:solidFill>
                  </a:rPr>
                  <a:t> </a:t>
                </a:r>
                <a:r>
                  <a:rPr lang="en-IE" sz="2400" b="1" i="1" dirty="0">
                    <a:solidFill>
                      <a:srgbClr val="4E67C8"/>
                    </a:solidFill>
                  </a:rPr>
                  <a:t>.</a:t>
                </a:r>
              </a:p>
              <a:p>
                <a:endParaRPr lang="en-IE" sz="2400" i="1" dirty="0">
                  <a:solidFill>
                    <a:prstClr val="black"/>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869843" y="4004308"/>
                <a:ext cx="6611105" cy="999761"/>
              </a:xfrm>
              <a:prstGeom prst="rect">
                <a:avLst/>
              </a:prstGeom>
              <a:blipFill rotWithShape="1">
                <a:blip r:embed="rId4"/>
                <a:stretch>
                  <a:fillRect l="-1476" t="-1220"/>
                </a:stretch>
              </a:blipFill>
            </p:spPr>
            <p:txBody>
              <a:bodyPr/>
              <a:lstStyle/>
              <a:p>
                <a:r>
                  <a:rPr lang="en-IE">
                    <a:noFill/>
                  </a:rPr>
                  <a:t> </a:t>
                </a:r>
              </a:p>
            </p:txBody>
          </p:sp>
        </mc:Fallback>
      </mc:AlternateContent>
      <p:sp>
        <p:nvSpPr>
          <p:cNvPr id="2" name="AutoShape 2" descr="http://www.karlscalculus.org/rationals.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pic>
        <p:nvPicPr>
          <p:cNvPr id="15" name="Picture 8" descr="https://encrypted-tbn0.gstatic.com/images?q=tbn:ANd9GcQ8pmgA2cTN9C9M6Crp50iaW82NZo_2jszY8JyJAA-LHyGgFZ-wCU5RCc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9769" y="1208273"/>
            <a:ext cx="2110364" cy="160322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Rectangle 11"/>
              <p:cNvSpPr/>
              <p:nvPr/>
            </p:nvSpPr>
            <p:spPr>
              <a:xfrm>
                <a:off x="862588" y="3305272"/>
                <a:ext cx="7678807" cy="576633"/>
              </a:xfrm>
              <a:prstGeom prst="rect">
                <a:avLst/>
              </a:prstGeom>
            </p:spPr>
            <p:txBody>
              <a:bodyPr wrap="square">
                <a:spAutoFit/>
              </a:bodyPr>
              <a:lstStyle/>
              <a:p>
                <a:pPr>
                  <a:lnSpc>
                    <a:spcPct val="90000"/>
                  </a:lnSpc>
                </a:pPr>
                <a:r>
                  <a:rPr lang="en-IE" sz="2400" b="1" i="1" dirty="0" smtClean="0">
                    <a:solidFill>
                      <a:srgbClr val="6EB616"/>
                    </a:solidFill>
                  </a:rPr>
                  <a:t>A.</a:t>
                </a:r>
                <a:r>
                  <a:rPr lang="en-IE" sz="2400" b="1" i="1" dirty="0">
                    <a:solidFill>
                      <a:srgbClr val="6EB616"/>
                    </a:solidFill>
                  </a:rPr>
                  <a:t> </a:t>
                </a:r>
                <a:r>
                  <a:rPr lang="en-IE" sz="2400" b="1" i="1" dirty="0" smtClean="0">
                    <a:solidFill>
                      <a:srgbClr val="6EB616"/>
                    </a:solidFill>
                  </a:rPr>
                  <a:t>     Any number of the form </a:t>
                </a:r>
                <a14:m>
                  <m:oMath xmlns:m="http://schemas.openxmlformats.org/officeDocument/2006/math">
                    <m:f>
                      <m:fPr>
                        <m:ctrlPr>
                          <a:rPr lang="en-IE" sz="2400" b="1" i="1" smtClean="0">
                            <a:solidFill>
                              <a:srgbClr val="6EB616"/>
                            </a:solidFill>
                            <a:latin typeface="Cambria Math"/>
                          </a:rPr>
                        </m:ctrlPr>
                      </m:fPr>
                      <m:num>
                        <m:r>
                          <a:rPr lang="en-IE" sz="2400" b="1" i="1" smtClean="0">
                            <a:solidFill>
                              <a:srgbClr val="6EB616"/>
                            </a:solidFill>
                            <a:latin typeface="Cambria Math"/>
                          </a:rPr>
                          <m:t>𝒑</m:t>
                        </m:r>
                      </m:num>
                      <m:den>
                        <m:r>
                          <a:rPr lang="en-IE" sz="2400" b="1" i="1" smtClean="0">
                            <a:solidFill>
                              <a:srgbClr val="6EB616"/>
                            </a:solidFill>
                            <a:latin typeface="Cambria Math"/>
                          </a:rPr>
                          <m:t>𝒒</m:t>
                        </m:r>
                        <m:r>
                          <a:rPr lang="en-IE" sz="2400" b="1" i="1" smtClean="0">
                            <a:solidFill>
                              <a:srgbClr val="6EB616"/>
                            </a:solidFill>
                            <a:latin typeface="Cambria Math"/>
                          </a:rPr>
                          <m:t> </m:t>
                        </m:r>
                      </m:den>
                    </m:f>
                  </m:oMath>
                </a14:m>
                <a:r>
                  <a:rPr lang="en-IE" sz="2400" b="1" i="1" dirty="0" smtClean="0">
                    <a:solidFill>
                      <a:srgbClr val="6EB616"/>
                    </a:solidFill>
                  </a:rPr>
                  <a:t>, where p, </a:t>
                </a:r>
                <a:r>
                  <a:rPr lang="en-IE" sz="2400" b="1" i="1" dirty="0">
                    <a:solidFill>
                      <a:srgbClr val="6EB616"/>
                    </a:solidFill>
                  </a:rPr>
                  <a:t>q</a:t>
                </a:r>
                <a:r>
                  <a:rPr lang="en-IE" sz="2400" b="1" i="1" dirty="0" smtClean="0">
                    <a:solidFill>
                      <a:srgbClr val="6EB616"/>
                    </a:solidFill>
                  </a:rPr>
                  <a:t> </a:t>
                </a:r>
                <a14:m>
                  <m:oMath xmlns:m="http://schemas.openxmlformats.org/officeDocument/2006/math">
                    <m:r>
                      <a:rPr lang="en-IE" sz="2400" b="1" i="1" smtClean="0">
                        <a:solidFill>
                          <a:srgbClr val="6EB616"/>
                        </a:solidFill>
                        <a:latin typeface="Cambria Math"/>
                        <a:ea typeface="Cambria Math"/>
                      </a:rPr>
                      <m:t>∈</m:t>
                    </m:r>
                  </m:oMath>
                </a14:m>
                <a:r>
                  <a:rPr lang="en-IE" sz="2400" b="1" i="1" dirty="0" smtClean="0">
                    <a:solidFill>
                      <a:srgbClr val="6EB616"/>
                    </a:solidFill>
                  </a:rPr>
                  <a:t> </a:t>
                </a:r>
                <a:r>
                  <a:rPr lang="en-IE" sz="2400" dirty="0">
                    <a:solidFill>
                      <a:srgbClr val="6EB616"/>
                    </a:solidFill>
                    <a:latin typeface="Cambria Math"/>
                    <a:ea typeface="Cambria Math"/>
                  </a:rPr>
                  <a:t>ℤ</a:t>
                </a:r>
                <a:r>
                  <a:rPr lang="en-IE" sz="2400" b="1" i="1" dirty="0" smtClean="0">
                    <a:solidFill>
                      <a:srgbClr val="6EB616"/>
                    </a:solidFill>
                  </a:rPr>
                  <a:t> and q≠0.</a:t>
                </a:r>
              </a:p>
            </p:txBody>
          </p:sp>
        </mc:Choice>
        <mc:Fallback xmlns="">
          <p:sp>
            <p:nvSpPr>
              <p:cNvPr id="12" name="Rectangle 11"/>
              <p:cNvSpPr>
                <a:spLocks noRot="1" noChangeAspect="1" noMove="1" noResize="1" noEditPoints="1" noAdjustHandles="1" noChangeArrowheads="1" noChangeShapeType="1" noTextEdit="1"/>
              </p:cNvSpPr>
              <p:nvPr/>
            </p:nvSpPr>
            <p:spPr>
              <a:xfrm>
                <a:off x="862588" y="3305272"/>
                <a:ext cx="7678807" cy="576633"/>
              </a:xfrm>
              <a:prstGeom prst="rect">
                <a:avLst/>
              </a:prstGeom>
              <a:blipFill rotWithShape="1">
                <a:blip r:embed="rId6"/>
                <a:stretch>
                  <a:fillRect l="-1271" t="-9474" r="-318" b="-2105"/>
                </a:stretch>
              </a:blipFill>
            </p:spPr>
            <p:txBody>
              <a:bodyPr/>
              <a:lstStyle/>
              <a:p>
                <a:r>
                  <a:rPr lang="en-IE">
                    <a:noFill/>
                  </a:rPr>
                  <a:t> </a:t>
                </a:r>
              </a:p>
            </p:txBody>
          </p:sp>
        </mc:Fallback>
      </mc:AlternateContent>
      <p:sp>
        <p:nvSpPr>
          <p:cNvPr id="14" name="Oval 13"/>
          <p:cNvSpPr/>
          <p:nvPr/>
        </p:nvSpPr>
        <p:spPr>
          <a:xfrm rot="5400000">
            <a:off x="6391552" y="2918877"/>
            <a:ext cx="634330" cy="126274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prstClr val="white"/>
              </a:solidFill>
            </a:endParaRPr>
          </a:p>
        </p:txBody>
      </p:sp>
      <p:sp>
        <p:nvSpPr>
          <p:cNvPr id="11" name="Oval 10"/>
          <p:cNvSpPr/>
          <p:nvPr/>
        </p:nvSpPr>
        <p:spPr>
          <a:xfrm>
            <a:off x="169889" y="5033946"/>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mc:AlternateContent xmlns:mc="http://schemas.openxmlformats.org/markup-compatibility/2006" xmlns:a14="http://schemas.microsoft.com/office/drawing/2010/main">
        <mc:Choice Requires="a14">
          <p:sp>
            <p:nvSpPr>
              <p:cNvPr id="16" name="Rectangle 15"/>
              <p:cNvSpPr/>
              <p:nvPr/>
            </p:nvSpPr>
            <p:spPr>
              <a:xfrm>
                <a:off x="848075" y="4867894"/>
                <a:ext cx="6665607" cy="999761"/>
              </a:xfrm>
              <a:prstGeom prst="rect">
                <a:avLst/>
              </a:prstGeom>
            </p:spPr>
            <p:txBody>
              <a:bodyPr wrap="none">
                <a:spAutoFit/>
              </a:bodyPr>
              <a:lstStyle/>
              <a:p>
                <a:r>
                  <a:rPr lang="en-IE" sz="2400" b="1" i="1" dirty="0">
                    <a:solidFill>
                      <a:srgbClr val="FFC000"/>
                    </a:solidFill>
                  </a:rPr>
                  <a:t>C</a:t>
                </a:r>
                <a:r>
                  <a:rPr lang="en-IE" sz="2400" b="1" i="1" dirty="0" smtClean="0">
                    <a:solidFill>
                      <a:srgbClr val="FFC000"/>
                    </a:solidFill>
                  </a:rPr>
                  <a:t>.</a:t>
                </a:r>
                <a:r>
                  <a:rPr lang="en-IE" sz="2400" b="1" i="1" dirty="0" smtClean="0">
                    <a:solidFill>
                      <a:prstClr val="black"/>
                    </a:solidFill>
                  </a:rPr>
                  <a:t>      </a:t>
                </a:r>
                <a:r>
                  <a:rPr lang="en-IE" sz="2400" b="1" i="1" dirty="0" smtClean="0">
                    <a:solidFill>
                      <a:srgbClr val="4E67C8"/>
                    </a:solidFill>
                  </a:rPr>
                  <a:t>Any </a:t>
                </a:r>
                <a:r>
                  <a:rPr lang="en-IE" sz="2400" b="1" i="1" dirty="0">
                    <a:solidFill>
                      <a:srgbClr val="4E67C8"/>
                    </a:solidFill>
                  </a:rPr>
                  <a:t>number of </a:t>
                </a:r>
                <a:r>
                  <a:rPr lang="en-IE" sz="2400" b="1" i="1" dirty="0" smtClean="0">
                    <a:solidFill>
                      <a:srgbClr val="4E67C8"/>
                    </a:solidFill>
                  </a:rPr>
                  <a:t>the </a:t>
                </a:r>
                <a:r>
                  <a:rPr lang="en-IE" sz="2400" b="1" i="1" dirty="0">
                    <a:solidFill>
                      <a:srgbClr val="4E67C8"/>
                    </a:solidFill>
                  </a:rPr>
                  <a:t>form </a:t>
                </a:r>
                <a14:m>
                  <m:oMath xmlns:m="http://schemas.openxmlformats.org/officeDocument/2006/math">
                    <m:f>
                      <m:fPr>
                        <m:ctrlPr>
                          <a:rPr lang="en-IE" sz="2400" b="1" i="1">
                            <a:solidFill>
                              <a:srgbClr val="4E67C8"/>
                            </a:solidFill>
                            <a:latin typeface="Cambria Math"/>
                          </a:rPr>
                        </m:ctrlPr>
                      </m:fPr>
                      <m:num>
                        <m:r>
                          <a:rPr lang="en-IE" sz="2400" b="1" i="1">
                            <a:solidFill>
                              <a:srgbClr val="4E67C8"/>
                            </a:solidFill>
                            <a:latin typeface="Cambria Math"/>
                          </a:rPr>
                          <m:t>𝒑</m:t>
                        </m:r>
                      </m:num>
                      <m:den>
                        <m:r>
                          <a:rPr lang="en-IE" sz="2400" b="1" i="1">
                            <a:solidFill>
                              <a:srgbClr val="4E67C8"/>
                            </a:solidFill>
                            <a:latin typeface="Cambria Math"/>
                          </a:rPr>
                          <m:t>𝒒</m:t>
                        </m:r>
                        <m:r>
                          <a:rPr lang="en-IE" sz="2400" b="1" i="1">
                            <a:solidFill>
                              <a:srgbClr val="4E67C8"/>
                            </a:solidFill>
                            <a:latin typeface="Cambria Math"/>
                          </a:rPr>
                          <m:t> </m:t>
                        </m:r>
                      </m:den>
                    </m:f>
                  </m:oMath>
                </a14:m>
                <a:r>
                  <a:rPr lang="en-IE" sz="2400" b="1" i="1" dirty="0">
                    <a:solidFill>
                      <a:srgbClr val="4E67C8"/>
                    </a:solidFill>
                  </a:rPr>
                  <a:t>, where </a:t>
                </a:r>
                <a:r>
                  <a:rPr lang="en-IE" sz="2400" b="1" i="1" dirty="0" smtClean="0">
                    <a:solidFill>
                      <a:srgbClr val="4E67C8"/>
                    </a:solidFill>
                  </a:rPr>
                  <a:t>p, q </a:t>
                </a:r>
                <a14:m>
                  <m:oMath xmlns:m="http://schemas.openxmlformats.org/officeDocument/2006/math">
                    <m:r>
                      <a:rPr lang="en-IE" sz="2400" b="1" i="1">
                        <a:solidFill>
                          <a:srgbClr val="4E67C8"/>
                        </a:solidFill>
                        <a:latin typeface="Cambria Math"/>
                        <a:ea typeface="Cambria Math"/>
                      </a:rPr>
                      <m:t>∈</m:t>
                    </m:r>
                  </m:oMath>
                </a14:m>
                <a:r>
                  <a:rPr lang="en-IE" sz="2400" dirty="0" smtClean="0">
                    <a:solidFill>
                      <a:srgbClr val="0070C0"/>
                    </a:solidFill>
                    <a:latin typeface="Cambria Math"/>
                    <a:ea typeface="Cambria Math"/>
                  </a:rPr>
                  <a:t> </a:t>
                </a:r>
                <a:r>
                  <a:rPr lang="en-IE" sz="2400" dirty="0">
                    <a:solidFill>
                      <a:srgbClr val="0070C0"/>
                    </a:solidFill>
                    <a:latin typeface="Cambria Math"/>
                    <a:ea typeface="Cambria Math"/>
                  </a:rPr>
                  <a:t>ℕ</a:t>
                </a:r>
                <a:r>
                  <a:rPr lang="en-IE" sz="2400" b="1" i="1" dirty="0">
                    <a:solidFill>
                      <a:srgbClr val="4E67C8"/>
                    </a:solidFill>
                  </a:rPr>
                  <a:t> </a:t>
                </a:r>
                <a:r>
                  <a:rPr lang="en-IE" sz="2400" b="1" i="1" dirty="0" smtClean="0">
                    <a:solidFill>
                      <a:srgbClr val="4E67C8"/>
                    </a:solidFill>
                  </a:rPr>
                  <a:t> </a:t>
                </a:r>
                <a:r>
                  <a:rPr lang="en-IE" sz="2400" b="1" i="1" dirty="0">
                    <a:solidFill>
                      <a:srgbClr val="4E67C8"/>
                    </a:solidFill>
                  </a:rPr>
                  <a:t>.</a:t>
                </a:r>
              </a:p>
              <a:p>
                <a:endParaRPr lang="en-IE" sz="2400" i="1" dirty="0">
                  <a:solidFill>
                    <a:prstClr val="black"/>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848075" y="4867894"/>
                <a:ext cx="6665607" cy="999761"/>
              </a:xfrm>
              <a:prstGeom prst="rect">
                <a:avLst/>
              </a:prstGeom>
              <a:blipFill rotWithShape="1">
                <a:blip r:embed="rId7"/>
                <a:stretch>
                  <a:fillRect l="-1371" t="-1220" r="-91"/>
                </a:stretch>
              </a:blipFill>
            </p:spPr>
            <p:txBody>
              <a:bodyPr/>
              <a:lstStyle/>
              <a:p>
                <a:r>
                  <a:rPr lang="en-IE">
                    <a:noFill/>
                  </a:rPr>
                  <a:t> </a:t>
                </a:r>
              </a:p>
            </p:txBody>
          </p:sp>
        </mc:Fallback>
      </mc:AlternateContent>
    </p:spTree>
    <p:extLst>
      <p:ext uri="{BB962C8B-B14F-4D97-AF65-F5344CB8AC3E}">
        <p14:creationId xmlns:p14="http://schemas.microsoft.com/office/powerpoint/2010/main" val="1788545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3"/>
                                        </p:tgtEl>
                                        <p:attrNameLst>
                                          <p:attrName>fillcolor</p:attrName>
                                        </p:attrNameLst>
                                      </p:cBhvr>
                                      <p:to>
                                        <a:srgbClr val="008000"/>
                                      </p:to>
                                    </p:animClr>
                                    <p:set>
                                      <p:cBhvr>
                                        <p:cTn id="7" dur="500" fill="hold"/>
                                        <p:tgtEl>
                                          <p:spTgt spid="13"/>
                                        </p:tgtEl>
                                        <p:attrNameLst>
                                          <p:attrName>fill.type</p:attrName>
                                        </p:attrNameLst>
                                      </p:cBhvr>
                                      <p:to>
                                        <p:strVal val="solid"/>
                                      </p:to>
                                    </p:set>
                                    <p:set>
                                      <p:cBhvr>
                                        <p:cTn id="8" dur="500" fill="hold"/>
                                        <p:tgtEl>
                                          <p:spTgt spid="13"/>
                                        </p:tgtEl>
                                        <p:attrNameLst>
                                          <p:attrName>fill.on</p:attrName>
                                        </p:attrNameLst>
                                      </p:cBhvr>
                                      <p:to>
                                        <p:strVal val="true"/>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1" presetClass="emph" presetSubtype="2" fill="hold" nodeType="afterEffect">
                                  <p:stCondLst>
                                    <p:cond delay="0"/>
                                  </p:stCondLst>
                                  <p:childTnLst>
                                    <p:animClr clrSpc="rgb" dir="cw">
                                      <p:cBhvr>
                                        <p:cTn id="15" dur="500" fill="hold"/>
                                        <p:tgtEl>
                                          <p:spTgt spid="21"/>
                                        </p:tgtEl>
                                        <p:attrNameLst>
                                          <p:attrName>fillcolor</p:attrName>
                                        </p:attrNameLst>
                                      </p:cBhvr>
                                      <p:to>
                                        <a:srgbClr val="FF3300"/>
                                      </p:to>
                                    </p:animClr>
                                    <p:set>
                                      <p:cBhvr>
                                        <p:cTn id="16" dur="500" fill="hold"/>
                                        <p:tgtEl>
                                          <p:spTgt spid="21"/>
                                        </p:tgtEl>
                                        <p:attrNameLst>
                                          <p:attrName>fill.type</p:attrName>
                                        </p:attrNameLst>
                                      </p:cBhvr>
                                      <p:to>
                                        <p:strVal val="solid"/>
                                      </p:to>
                                    </p:set>
                                    <p:set>
                                      <p:cBhvr>
                                        <p:cTn id="17" dur="500" fill="hold"/>
                                        <p:tgtEl>
                                          <p:spTgt spid="21"/>
                                        </p:tgtEl>
                                        <p:attrNameLst>
                                          <p:attrName>fill.on</p:attrName>
                                        </p:attrNameLst>
                                      </p:cBhvr>
                                      <p:to>
                                        <p:strVal val="true"/>
                                      </p:to>
                                    </p:set>
                                  </p:childTnLst>
                                </p:cTn>
                              </p:par>
                            </p:childTnLst>
                          </p:cTn>
                        </p:par>
                        <p:par>
                          <p:cTn id="18" fill="hold">
                            <p:stCondLst>
                              <p:cond delay="1500"/>
                            </p:stCondLst>
                            <p:childTnLst>
                              <p:par>
                                <p:cTn id="19" presetID="1" presetClass="emph" presetSubtype="2" fill="hold" nodeType="afterEffect">
                                  <p:stCondLst>
                                    <p:cond delay="0"/>
                                  </p:stCondLst>
                                  <p:childTnLst>
                                    <p:animClr clrSpc="rgb" dir="cw">
                                      <p:cBhvr>
                                        <p:cTn id="20" dur="500" fill="hold"/>
                                        <p:tgtEl>
                                          <p:spTgt spid="11"/>
                                        </p:tgtEl>
                                        <p:attrNameLst>
                                          <p:attrName>fillcolor</p:attrName>
                                        </p:attrNameLst>
                                      </p:cBhvr>
                                      <p:to>
                                        <a:srgbClr val="FF3300"/>
                                      </p:to>
                                    </p:animClr>
                                    <p:set>
                                      <p:cBhvr>
                                        <p:cTn id="21" dur="500" fill="hold"/>
                                        <p:tgtEl>
                                          <p:spTgt spid="11"/>
                                        </p:tgtEl>
                                        <p:attrNameLst>
                                          <p:attrName>fill.type</p:attrName>
                                        </p:attrNameLst>
                                      </p:cBhvr>
                                      <p:to>
                                        <p:strVal val="solid"/>
                                      </p:to>
                                    </p:set>
                                    <p:set>
                                      <p:cBhvr>
                                        <p:cTn id="22" dur="500" fill="hold"/>
                                        <p:tgtEl>
                                          <p:spTgt spid="11"/>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23163"/>
            <a:ext cx="8676456" cy="584775"/>
          </a:xfrm>
          <a:prstGeom prst="rect">
            <a:avLst/>
          </a:prstGeom>
          <a:solidFill>
            <a:srgbClr val="EAEAEA"/>
          </a:solidFill>
        </p:spPr>
        <p:txBody>
          <a:bodyPr wrap="square">
            <a:spAutoFit/>
          </a:bodyPr>
          <a:lstStyle/>
          <a:p>
            <a:r>
              <a:rPr lang="en-IE" sz="3200" b="1" i="1" dirty="0" smtClean="0">
                <a:solidFill>
                  <a:srgbClr val="00B0F0"/>
                </a:solidFill>
              </a:rPr>
              <a:t>Which number is </a:t>
            </a:r>
            <a:r>
              <a:rPr lang="en-IE" sz="3200" b="1" i="1" u="sng" dirty="0" smtClean="0">
                <a:solidFill>
                  <a:srgbClr val="4E67C8"/>
                </a:solidFill>
              </a:rPr>
              <a:t>not</a:t>
            </a:r>
            <a:r>
              <a:rPr lang="en-IE" sz="3200" b="1" i="1" dirty="0" smtClean="0">
                <a:solidFill>
                  <a:srgbClr val="00B0F0"/>
                </a:solidFill>
              </a:rPr>
              <a:t> a rational number?</a:t>
            </a:r>
          </a:p>
        </p:txBody>
      </p:sp>
      <mc:AlternateContent xmlns:mc="http://schemas.openxmlformats.org/markup-compatibility/2006" xmlns:a14="http://schemas.microsoft.com/office/drawing/2010/main">
        <mc:Choice Requires="a14">
          <p:sp>
            <p:nvSpPr>
              <p:cNvPr id="5" name="Rectangle 4"/>
              <p:cNvSpPr/>
              <p:nvPr/>
            </p:nvSpPr>
            <p:spPr>
              <a:xfrm>
                <a:off x="1190132" y="1898980"/>
                <a:ext cx="2031325" cy="714683"/>
              </a:xfrm>
              <a:prstGeom prst="rect">
                <a:avLst/>
              </a:prstGeom>
            </p:spPr>
            <p:txBody>
              <a:bodyPr wrap="none">
                <a:spAutoFit/>
              </a:bodyPr>
              <a:lstStyle/>
              <a:p>
                <a:r>
                  <a:rPr lang="en-IE" sz="2800" b="1" i="1" dirty="0">
                    <a:solidFill>
                      <a:srgbClr val="FFC000"/>
                    </a:solidFill>
                  </a:rPr>
                  <a:t>B</a:t>
                </a:r>
                <a:r>
                  <a:rPr lang="en-IE" sz="2800" b="1" i="1" dirty="0" smtClean="0">
                    <a:solidFill>
                      <a:srgbClr val="FFC000"/>
                    </a:solidFill>
                  </a:rPr>
                  <a:t>.	</a:t>
                </a:r>
                <a:r>
                  <a:rPr lang="en-IE" sz="2800" b="1" i="1" dirty="0" smtClean="0">
                    <a:solidFill>
                      <a:srgbClr val="4E67C8"/>
                    </a:solidFill>
                  </a:rPr>
                  <a:t>  </a:t>
                </a:r>
                <a14:m>
                  <m:oMath xmlns:m="http://schemas.openxmlformats.org/officeDocument/2006/math">
                    <m:f>
                      <m:fPr>
                        <m:ctrlPr>
                          <a:rPr lang="en-IE" sz="2800" b="1" i="1" smtClean="0">
                            <a:solidFill>
                              <a:srgbClr val="4E67C8"/>
                            </a:solidFill>
                            <a:latin typeface="Cambria Math"/>
                          </a:rPr>
                        </m:ctrlPr>
                      </m:fPr>
                      <m:num>
                        <m:r>
                          <a:rPr lang="en-IE" sz="2800" b="1" i="1" smtClean="0">
                            <a:solidFill>
                              <a:srgbClr val="4E67C8"/>
                            </a:solidFill>
                            <a:latin typeface="Cambria Math"/>
                          </a:rPr>
                          <m:t>𝟐</m:t>
                        </m:r>
                      </m:num>
                      <m:den>
                        <m:r>
                          <a:rPr lang="en-IE" sz="2800" b="1" i="1" smtClean="0">
                            <a:solidFill>
                              <a:srgbClr val="4E67C8"/>
                            </a:solidFill>
                            <a:latin typeface="Cambria Math"/>
                          </a:rPr>
                          <m:t>𝟓</m:t>
                        </m:r>
                      </m:den>
                    </m:f>
                  </m:oMath>
                </a14:m>
                <a:r>
                  <a:rPr lang="en-IE" sz="2800" b="1" i="1" dirty="0" smtClean="0">
                    <a:solidFill>
                      <a:prstClr val="black"/>
                    </a:solidFill>
                  </a:rPr>
                  <a:t>	</a:t>
                </a:r>
                <a:endParaRPr lang="en-IE" sz="2800" i="1" dirty="0">
                  <a:solidFill>
                    <a:prstClr val="black"/>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190132" y="1898980"/>
                <a:ext cx="2031325" cy="714683"/>
              </a:xfrm>
              <a:prstGeom prst="rect">
                <a:avLst/>
              </a:prstGeom>
              <a:blipFill rotWithShape="1">
                <a:blip r:embed="rId3"/>
                <a:stretch>
                  <a:fillRect l="-6006" b="-8547"/>
                </a:stretch>
              </a:blipFill>
            </p:spPr>
            <p:txBody>
              <a:bodyPr/>
              <a:lstStyle/>
              <a:p>
                <a:r>
                  <a:rPr lang="en-IE">
                    <a:noFill/>
                  </a:rPr>
                  <a:t> </a:t>
                </a:r>
              </a:p>
            </p:txBody>
          </p:sp>
        </mc:Fallback>
      </mc:AlternateContent>
      <p:sp>
        <p:nvSpPr>
          <p:cNvPr id="16" name="Oval 15"/>
          <p:cNvSpPr/>
          <p:nvPr/>
        </p:nvSpPr>
        <p:spPr>
          <a:xfrm>
            <a:off x="601097" y="1441106"/>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p:sp>
        <p:nvSpPr>
          <p:cNvPr id="6" name="Rectangle 5"/>
          <p:cNvSpPr/>
          <p:nvPr/>
        </p:nvSpPr>
        <p:spPr>
          <a:xfrm>
            <a:off x="1190132" y="1333626"/>
            <a:ext cx="7678807" cy="480131"/>
          </a:xfrm>
          <a:prstGeom prst="rect">
            <a:avLst/>
          </a:prstGeom>
        </p:spPr>
        <p:txBody>
          <a:bodyPr wrap="square">
            <a:spAutoFit/>
          </a:bodyPr>
          <a:lstStyle/>
          <a:p>
            <a:pPr>
              <a:lnSpc>
                <a:spcPct val="90000"/>
              </a:lnSpc>
            </a:pPr>
            <a:r>
              <a:rPr lang="en-IE" sz="2800" b="1" i="1" dirty="0">
                <a:solidFill>
                  <a:srgbClr val="FFC000"/>
                </a:solidFill>
              </a:rPr>
              <a:t>A</a:t>
            </a:r>
            <a:r>
              <a:rPr lang="en-IE" sz="2800" b="1" i="1" dirty="0" smtClean="0">
                <a:solidFill>
                  <a:srgbClr val="FFC000"/>
                </a:solidFill>
              </a:rPr>
              <a:t>.</a:t>
            </a:r>
            <a:r>
              <a:rPr lang="en-IE" sz="2800" b="1" i="1" dirty="0" smtClean="0">
                <a:solidFill>
                  <a:prstClr val="black"/>
                </a:solidFill>
              </a:rPr>
              <a:t>	</a:t>
            </a:r>
            <a:r>
              <a:rPr lang="en-IE" sz="2800" i="1" dirty="0">
                <a:solidFill>
                  <a:srgbClr val="00B0F0"/>
                </a:solidFill>
              </a:rPr>
              <a:t> </a:t>
            </a:r>
            <a:r>
              <a:rPr lang="en-IE" sz="2800" b="1" i="1" dirty="0" smtClean="0">
                <a:solidFill>
                  <a:srgbClr val="4E67C8"/>
                </a:solidFill>
              </a:rPr>
              <a:t>0.3</a:t>
            </a:r>
          </a:p>
        </p:txBody>
      </p:sp>
      <p:sp>
        <p:nvSpPr>
          <p:cNvPr id="17" name="Oval 16"/>
          <p:cNvSpPr/>
          <p:nvPr/>
        </p:nvSpPr>
        <p:spPr>
          <a:xfrm>
            <a:off x="601097" y="2180465"/>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mc:AlternateContent xmlns:mc="http://schemas.openxmlformats.org/markup-compatibility/2006" xmlns:a14="http://schemas.microsoft.com/office/drawing/2010/main">
        <mc:Choice Requires="a14">
          <p:sp>
            <p:nvSpPr>
              <p:cNvPr id="7" name="Rectangle 6"/>
              <p:cNvSpPr/>
              <p:nvPr/>
            </p:nvSpPr>
            <p:spPr>
              <a:xfrm>
                <a:off x="1163278" y="4363770"/>
                <a:ext cx="1673856" cy="970458"/>
              </a:xfrm>
              <a:prstGeom prst="rect">
                <a:avLst/>
              </a:prstGeom>
            </p:spPr>
            <p:txBody>
              <a:bodyPr wrap="none">
                <a:spAutoFit/>
              </a:bodyPr>
              <a:lstStyle/>
              <a:p>
                <a:r>
                  <a:rPr lang="en-IE" sz="2800" b="1" i="1" dirty="0" smtClean="0">
                    <a:solidFill>
                      <a:srgbClr val="FFC000"/>
                    </a:solidFill>
                  </a:rPr>
                  <a:t>E.</a:t>
                </a:r>
                <a:r>
                  <a:rPr lang="en-IE" sz="2800" b="1" i="1" dirty="0" smtClean="0">
                    <a:solidFill>
                      <a:prstClr val="black"/>
                    </a:solidFill>
                  </a:rPr>
                  <a:t>         </a:t>
                </a:r>
                <a:r>
                  <a:rPr lang="en-IE" sz="2800" b="1" i="1" dirty="0" smtClean="0">
                    <a:solidFill>
                      <a:srgbClr val="4E67C8"/>
                    </a:solidFill>
                  </a:rPr>
                  <a:t>0.</a:t>
                </a:r>
                <a14:m>
                  <m:oMath xmlns:m="http://schemas.openxmlformats.org/officeDocument/2006/math">
                    <m:acc>
                      <m:accPr>
                        <m:chr m:val="̇"/>
                        <m:ctrlPr>
                          <a:rPr lang="en-IE" sz="2800" b="1" i="1" smtClean="0">
                            <a:solidFill>
                              <a:srgbClr val="4E67C8"/>
                            </a:solidFill>
                            <a:latin typeface="Cambria Math"/>
                          </a:rPr>
                        </m:ctrlPr>
                      </m:accPr>
                      <m:e>
                        <m:r>
                          <a:rPr lang="en-IE" sz="2800" b="1" i="1" smtClean="0">
                            <a:solidFill>
                              <a:srgbClr val="4E67C8"/>
                            </a:solidFill>
                            <a:latin typeface="Cambria Math"/>
                          </a:rPr>
                          <m:t>𝟏</m:t>
                        </m:r>
                      </m:e>
                    </m:acc>
                  </m:oMath>
                </a14:m>
                <a:endParaRPr lang="en-IE" sz="2800" b="1" i="1" dirty="0">
                  <a:solidFill>
                    <a:srgbClr val="4E67C8"/>
                  </a:solidFill>
                </a:endParaRPr>
              </a:p>
              <a:p>
                <a:r>
                  <a:rPr lang="en-IE" sz="2800" b="1" i="1" dirty="0" smtClean="0">
                    <a:solidFill>
                      <a:prstClr val="black"/>
                    </a:solidFill>
                  </a:rPr>
                  <a:t>	</a:t>
                </a:r>
                <a:endParaRPr lang="en-IE" sz="2800" i="1" dirty="0">
                  <a:solidFill>
                    <a:prstClr val="black"/>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163278" y="4363770"/>
                <a:ext cx="1673856" cy="970458"/>
              </a:xfrm>
              <a:prstGeom prst="rect">
                <a:avLst/>
              </a:prstGeom>
              <a:blipFill rotWithShape="1">
                <a:blip r:embed="rId4"/>
                <a:stretch>
                  <a:fillRect l="-7664" t="-5031"/>
                </a:stretch>
              </a:blipFill>
            </p:spPr>
            <p:txBody>
              <a:bodyPr/>
              <a:lstStyle/>
              <a:p>
                <a:r>
                  <a:rPr lang="en-IE">
                    <a:noFill/>
                  </a:rPr>
                  <a:t> </a:t>
                </a:r>
              </a:p>
            </p:txBody>
          </p:sp>
        </mc:Fallback>
      </mc:AlternateContent>
      <p:sp>
        <p:nvSpPr>
          <p:cNvPr id="18" name="Oval 17"/>
          <p:cNvSpPr/>
          <p:nvPr/>
        </p:nvSpPr>
        <p:spPr>
          <a:xfrm>
            <a:off x="648961" y="5358394"/>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mc:AlternateContent xmlns:mc="http://schemas.openxmlformats.org/markup-compatibility/2006" xmlns:a14="http://schemas.microsoft.com/office/drawing/2010/main">
        <mc:Choice Requires="a14">
          <p:sp>
            <p:nvSpPr>
              <p:cNvPr id="8" name="Rectangle 7"/>
              <p:cNvSpPr/>
              <p:nvPr/>
            </p:nvSpPr>
            <p:spPr>
              <a:xfrm>
                <a:off x="1177161" y="3571539"/>
                <a:ext cx="1851982" cy="563744"/>
              </a:xfrm>
              <a:prstGeom prst="rect">
                <a:avLst/>
              </a:prstGeom>
            </p:spPr>
            <p:txBody>
              <a:bodyPr wrap="none">
                <a:spAutoFit/>
              </a:bodyPr>
              <a:lstStyle/>
              <a:p>
                <a:r>
                  <a:rPr lang="en-IE" sz="2800" b="1" i="1" dirty="0">
                    <a:solidFill>
                      <a:srgbClr val="FFC000"/>
                    </a:solidFill>
                  </a:rPr>
                  <a:t>D</a:t>
                </a:r>
                <a:r>
                  <a:rPr lang="en-IE" sz="2800" b="1" i="1" dirty="0" smtClean="0">
                    <a:solidFill>
                      <a:srgbClr val="FFC000"/>
                    </a:solidFill>
                  </a:rPr>
                  <a:t>.</a:t>
                </a:r>
                <a:r>
                  <a:rPr lang="en-IE" sz="2800" b="1" i="1" dirty="0" smtClean="0">
                    <a:solidFill>
                      <a:prstClr val="black"/>
                    </a:solidFill>
                  </a:rPr>
                  <a:t>	</a:t>
                </a:r>
                <a:r>
                  <a:rPr lang="en-IE" sz="2800" b="1" i="1" dirty="0" smtClean="0">
                    <a:solidFill>
                      <a:srgbClr val="4E67C8"/>
                    </a:solidFill>
                  </a:rPr>
                  <a:t> </a:t>
                </a:r>
                <a14:m>
                  <m:oMath xmlns:m="http://schemas.openxmlformats.org/officeDocument/2006/math">
                    <m:rad>
                      <m:radPr>
                        <m:degHide m:val="on"/>
                        <m:ctrlPr>
                          <a:rPr lang="en-IE" sz="2800" b="1" i="1" smtClean="0">
                            <a:solidFill>
                              <a:srgbClr val="4E67C8"/>
                            </a:solidFill>
                            <a:latin typeface="Cambria Math"/>
                          </a:rPr>
                        </m:ctrlPr>
                      </m:radPr>
                      <m:deg/>
                      <m:e>
                        <m:r>
                          <a:rPr lang="en-IE" sz="2800" b="1" i="1" smtClean="0">
                            <a:solidFill>
                              <a:srgbClr val="4E67C8"/>
                            </a:solidFill>
                            <a:latin typeface="Cambria Math"/>
                          </a:rPr>
                          <m:t>𝟏𝟔</m:t>
                        </m:r>
                      </m:e>
                    </m:rad>
                  </m:oMath>
                </a14:m>
                <a:endParaRPr lang="en-IE" sz="2800" b="1" i="1" dirty="0">
                  <a:solidFill>
                    <a:srgbClr val="4E67C8"/>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177161" y="3571539"/>
                <a:ext cx="1851982" cy="563744"/>
              </a:xfrm>
              <a:prstGeom prst="rect">
                <a:avLst/>
              </a:prstGeom>
              <a:blipFill rotWithShape="1">
                <a:blip r:embed="rId5"/>
                <a:stretch>
                  <a:fillRect l="-6579" t="-4348" b="-29348"/>
                </a:stretch>
              </a:blipFill>
            </p:spPr>
            <p:txBody>
              <a:bodyPr/>
              <a:lstStyle/>
              <a:p>
                <a:r>
                  <a:rPr lang="en-IE">
                    <a:noFill/>
                  </a:rPr>
                  <a:t> </a:t>
                </a:r>
              </a:p>
            </p:txBody>
          </p:sp>
        </mc:Fallback>
      </mc:AlternateContent>
      <p:sp>
        <p:nvSpPr>
          <p:cNvPr id="19" name="Oval 18"/>
          <p:cNvSpPr/>
          <p:nvPr/>
        </p:nvSpPr>
        <p:spPr>
          <a:xfrm>
            <a:off x="630125" y="3782784"/>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p:sp>
        <p:nvSpPr>
          <p:cNvPr id="15" name="Oval 14"/>
          <p:cNvSpPr/>
          <p:nvPr/>
        </p:nvSpPr>
        <p:spPr>
          <a:xfrm>
            <a:off x="631377" y="4553539"/>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mc:AlternateContent xmlns:mc="http://schemas.openxmlformats.org/markup-compatibility/2006" xmlns:a14="http://schemas.microsoft.com/office/drawing/2010/main">
        <mc:Choice Requires="a14">
          <p:sp>
            <p:nvSpPr>
              <p:cNvPr id="20" name="Rectangle 19"/>
              <p:cNvSpPr/>
              <p:nvPr/>
            </p:nvSpPr>
            <p:spPr>
              <a:xfrm>
                <a:off x="1169117" y="5223033"/>
                <a:ext cx="7678807" cy="534634"/>
              </a:xfrm>
              <a:prstGeom prst="rect">
                <a:avLst/>
              </a:prstGeom>
            </p:spPr>
            <p:txBody>
              <a:bodyPr wrap="square">
                <a:spAutoFit/>
              </a:bodyPr>
              <a:lstStyle/>
              <a:p>
                <a:pPr>
                  <a:lnSpc>
                    <a:spcPct val="90000"/>
                  </a:lnSpc>
                </a:pPr>
                <a:r>
                  <a:rPr lang="en-IE" sz="2800" b="1" i="1" dirty="0">
                    <a:solidFill>
                      <a:srgbClr val="FFC000"/>
                    </a:solidFill>
                  </a:rPr>
                  <a:t>F</a:t>
                </a:r>
                <a:r>
                  <a:rPr lang="en-IE" sz="2800" b="1" i="1" dirty="0" smtClean="0">
                    <a:solidFill>
                      <a:srgbClr val="FFC000"/>
                    </a:solidFill>
                  </a:rPr>
                  <a:t>.</a:t>
                </a:r>
                <a:r>
                  <a:rPr lang="en-IE" sz="2800" b="1" i="1" dirty="0" smtClean="0">
                    <a:solidFill>
                      <a:prstClr val="black"/>
                    </a:solidFill>
                  </a:rPr>
                  <a:t>	</a:t>
                </a:r>
                <a14:m>
                  <m:oMath xmlns:m="http://schemas.openxmlformats.org/officeDocument/2006/math">
                    <m:rad>
                      <m:radPr>
                        <m:degHide m:val="on"/>
                        <m:ctrlPr>
                          <a:rPr lang="en-IE" sz="2800" b="1" i="1" smtClean="0">
                            <a:solidFill>
                              <a:srgbClr val="0070C0"/>
                            </a:solidFill>
                            <a:latin typeface="Cambria Math"/>
                          </a:rPr>
                        </m:ctrlPr>
                      </m:radPr>
                      <m:deg/>
                      <m:e>
                        <m:r>
                          <a:rPr lang="en-IE" sz="2800" b="1" i="1" smtClean="0">
                            <a:solidFill>
                              <a:srgbClr val="0070C0"/>
                            </a:solidFill>
                            <a:latin typeface="Cambria Math"/>
                          </a:rPr>
                          <m:t>𝟐</m:t>
                        </m:r>
                      </m:e>
                    </m:rad>
                  </m:oMath>
                </a14:m>
                <a:endParaRPr lang="en-IE" sz="2800" b="1" i="1" dirty="0" smtClean="0">
                  <a:solidFill>
                    <a:srgbClr val="4E67C8"/>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1169117" y="5223033"/>
                <a:ext cx="7678807" cy="534634"/>
              </a:xfrm>
              <a:prstGeom prst="rect">
                <a:avLst/>
              </a:prstGeom>
              <a:blipFill rotWithShape="1">
                <a:blip r:embed="rId6"/>
                <a:stretch>
                  <a:fillRect l="-1668" t="-12644" b="-28736"/>
                </a:stretch>
              </a:blipFill>
            </p:spPr>
            <p:txBody>
              <a:bodyPr/>
              <a:lstStyle/>
              <a:p>
                <a:r>
                  <a:rPr lang="en-IE">
                    <a:noFill/>
                  </a:rPr>
                  <a:t> </a:t>
                </a:r>
              </a:p>
            </p:txBody>
          </p:sp>
        </mc:Fallback>
      </mc:AlternateContent>
      <p:pic>
        <p:nvPicPr>
          <p:cNvPr id="13" name="Picture 4" descr="http://www.karlscalculus.org/rationals.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2726" y="852555"/>
            <a:ext cx="2181225" cy="1930065"/>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624126" y="3001436"/>
            <a:ext cx="216024" cy="1824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i="1" dirty="0">
              <a:solidFill>
                <a:prstClr val="white"/>
              </a:solidFill>
            </a:endParaRPr>
          </a:p>
        </p:txBody>
      </p:sp>
      <mc:AlternateContent xmlns:mc="http://schemas.openxmlformats.org/markup-compatibility/2006" xmlns:a14="http://schemas.microsoft.com/office/drawing/2010/main">
        <mc:Choice Requires="a14">
          <p:sp>
            <p:nvSpPr>
              <p:cNvPr id="21" name="Rectangle 20"/>
              <p:cNvSpPr/>
              <p:nvPr/>
            </p:nvSpPr>
            <p:spPr>
              <a:xfrm>
                <a:off x="1163278" y="2782620"/>
                <a:ext cx="1600118" cy="1143646"/>
              </a:xfrm>
              <a:prstGeom prst="rect">
                <a:avLst/>
              </a:prstGeom>
            </p:spPr>
            <p:txBody>
              <a:bodyPr wrap="none">
                <a:spAutoFit/>
              </a:bodyPr>
              <a:lstStyle/>
              <a:p>
                <a:r>
                  <a:rPr lang="en-IE" sz="2800" b="1" i="1" dirty="0" smtClean="0">
                    <a:solidFill>
                      <a:srgbClr val="FFC000"/>
                    </a:solidFill>
                  </a:rPr>
                  <a:t>C.</a:t>
                </a:r>
                <a:r>
                  <a:rPr lang="en-IE" sz="2800" b="1" i="1" dirty="0" smtClean="0">
                    <a:solidFill>
                      <a:prstClr val="black"/>
                    </a:solidFill>
                  </a:rPr>
                  <a:t>       </a:t>
                </a:r>
                <a:r>
                  <a:rPr lang="en-IE" sz="2800" b="1" i="1" dirty="0" smtClean="0">
                    <a:solidFill>
                      <a:srgbClr val="4E67C8"/>
                    </a:solidFill>
                  </a:rPr>
                  <a:t> -</a:t>
                </a:r>
                <a:r>
                  <a:rPr lang="en-IE" sz="2400" b="1" i="1" dirty="0" smtClean="0">
                    <a:solidFill>
                      <a:srgbClr val="4E67C8"/>
                    </a:solidFill>
                  </a:rPr>
                  <a:t>1 </a:t>
                </a:r>
                <a14:m>
                  <m:oMath xmlns:m="http://schemas.openxmlformats.org/officeDocument/2006/math">
                    <m:f>
                      <m:fPr>
                        <m:ctrlPr>
                          <a:rPr lang="en-IE" sz="2800" b="1" i="1" smtClean="0">
                            <a:solidFill>
                              <a:srgbClr val="4E67C8"/>
                            </a:solidFill>
                            <a:latin typeface="Cambria Math"/>
                          </a:rPr>
                        </m:ctrlPr>
                      </m:fPr>
                      <m:num>
                        <m:r>
                          <a:rPr lang="en-IE" sz="2800" b="1" i="1" smtClean="0">
                            <a:solidFill>
                              <a:srgbClr val="4E67C8"/>
                            </a:solidFill>
                            <a:latin typeface="Cambria Math"/>
                          </a:rPr>
                          <m:t>𝟑</m:t>
                        </m:r>
                      </m:num>
                      <m:den>
                        <m:r>
                          <a:rPr lang="en-IE" sz="2800" b="1" i="1" smtClean="0">
                            <a:solidFill>
                              <a:srgbClr val="4E67C8"/>
                            </a:solidFill>
                            <a:latin typeface="Cambria Math"/>
                          </a:rPr>
                          <m:t>𝟒</m:t>
                        </m:r>
                      </m:den>
                    </m:f>
                  </m:oMath>
                </a14:m>
                <a:endParaRPr lang="en-IE" sz="2800" b="1" i="1" dirty="0">
                  <a:solidFill>
                    <a:srgbClr val="4E67C8"/>
                  </a:solidFill>
                </a:endParaRPr>
              </a:p>
              <a:p>
                <a:r>
                  <a:rPr lang="en-IE" sz="2800" b="1" i="1" dirty="0" smtClean="0">
                    <a:solidFill>
                      <a:prstClr val="black"/>
                    </a:solidFill>
                  </a:rPr>
                  <a:t>	</a:t>
                </a:r>
                <a:endParaRPr lang="en-IE" sz="2800" i="1" dirty="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1163278" y="2782620"/>
                <a:ext cx="1600118" cy="1143646"/>
              </a:xfrm>
              <a:prstGeom prst="rect">
                <a:avLst/>
              </a:prstGeom>
              <a:blipFill rotWithShape="1">
                <a:blip r:embed="rId8"/>
                <a:stretch>
                  <a:fillRect l="-8015"/>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692441" y="5207435"/>
                <a:ext cx="3781688" cy="523220"/>
              </a:xfrm>
              <a:prstGeom prst="rect">
                <a:avLst/>
              </a:prstGeom>
              <a:noFill/>
              <a:ln w="47625">
                <a:noFill/>
              </a:ln>
            </p:spPr>
            <p:txBody>
              <a:bodyPr wrap="square" rtlCol="0">
                <a:spAutoFit/>
              </a:bodyPr>
              <a:lstStyle/>
              <a:p>
                <a14:m>
                  <m:oMath xmlns:m="http://schemas.openxmlformats.org/officeDocument/2006/math">
                    <m:r>
                      <m:rPr>
                        <m:nor/>
                      </m:rPr>
                      <a:rPr lang="en-IE" sz="2800" b="1" smtClean="0">
                        <a:solidFill>
                          <a:srgbClr val="4E67C8"/>
                        </a:solidFill>
                      </a:rPr>
                      <m:t> =1.41421356237</m:t>
                    </m:r>
                  </m:oMath>
                </a14:m>
                <a:r>
                  <a:rPr lang="en-IE" sz="2800" b="1" dirty="0" smtClean="0">
                    <a:solidFill>
                      <a:srgbClr val="4E67C8"/>
                    </a:solidFill>
                  </a:rPr>
                  <a:t>..</a:t>
                </a:r>
                <a:endParaRPr lang="en-IE" sz="2800" b="1" dirty="0">
                  <a:solidFill>
                    <a:srgbClr val="4E67C8"/>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692441" y="5207435"/>
                <a:ext cx="3781688" cy="523220"/>
              </a:xfrm>
              <a:prstGeom prst="rect">
                <a:avLst/>
              </a:prstGeom>
              <a:blipFill rotWithShape="1">
                <a:blip r:embed="rId9"/>
                <a:stretch>
                  <a:fillRect t="-11628" b="-31395"/>
                </a:stretch>
              </a:blipFill>
              <a:ln w="47625">
                <a:noFill/>
              </a:ln>
            </p:spPr>
            <p:txBody>
              <a:bodyPr/>
              <a:lstStyle/>
              <a:p>
                <a:r>
                  <a:rPr lang="en-IE">
                    <a:noFill/>
                  </a:rPr>
                  <a:t> </a:t>
                </a:r>
              </a:p>
            </p:txBody>
          </p:sp>
        </mc:Fallback>
      </mc:AlternateContent>
      <p:grpSp>
        <p:nvGrpSpPr>
          <p:cNvPr id="23" name="Group 22"/>
          <p:cNvGrpSpPr/>
          <p:nvPr/>
        </p:nvGrpSpPr>
        <p:grpSpPr>
          <a:xfrm>
            <a:off x="3067967" y="1197076"/>
            <a:ext cx="2047550" cy="707886"/>
            <a:chOff x="7066127" y="2224160"/>
            <a:chExt cx="2047550" cy="707886"/>
          </a:xfrm>
        </p:grpSpPr>
        <p:sp>
          <p:nvSpPr>
            <p:cNvPr id="24" name="TextBox 23"/>
            <p:cNvSpPr txBox="1"/>
            <p:nvPr/>
          </p:nvSpPr>
          <p:spPr>
            <a:xfrm>
              <a:off x="7606470" y="2224160"/>
              <a:ext cx="1507207" cy="707886"/>
            </a:xfrm>
            <a:prstGeom prst="rect">
              <a:avLst/>
            </a:prstGeom>
            <a:solidFill>
              <a:schemeClr val="accent3">
                <a:lumMod val="20000"/>
                <a:lumOff val="80000"/>
              </a:schemeClr>
            </a:solidFill>
            <a:ln w="60325">
              <a:solidFill>
                <a:srgbClr val="FF0000"/>
              </a:solidFill>
            </a:ln>
          </p:spPr>
          <p:txBody>
            <a:bodyPr wrap="none" rtlCol="0">
              <a:spAutoFit/>
            </a:bodyPr>
            <a:lstStyle/>
            <a:p>
              <a:pPr algn="ctr"/>
              <a:r>
                <a:rPr lang="en-IE" sz="2000" b="1" dirty="0" smtClean="0">
                  <a:solidFill>
                    <a:srgbClr val="00B050"/>
                  </a:solidFill>
                  <a:latin typeface="Cambria Math"/>
                </a:rPr>
                <a:t>Terminating</a:t>
              </a:r>
            </a:p>
            <a:p>
              <a:pPr algn="ctr"/>
              <a:r>
                <a:rPr lang="en-IE" sz="2000" b="1" dirty="0" smtClean="0">
                  <a:solidFill>
                    <a:srgbClr val="00B050"/>
                  </a:solidFill>
                  <a:latin typeface="Cambria Math"/>
                </a:rPr>
                <a:t>Decimal</a:t>
              </a:r>
            </a:p>
          </p:txBody>
        </p:sp>
        <p:cxnSp>
          <p:nvCxnSpPr>
            <p:cNvPr id="25" name="Straight Arrow Connector 24"/>
            <p:cNvCxnSpPr/>
            <p:nvPr/>
          </p:nvCxnSpPr>
          <p:spPr bwMode="auto">
            <a:xfrm flipH="1">
              <a:off x="7066127" y="2577785"/>
              <a:ext cx="456626" cy="1"/>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p:grpSp>
        <p:nvGrpSpPr>
          <p:cNvPr id="29" name="Group 28"/>
          <p:cNvGrpSpPr/>
          <p:nvPr/>
        </p:nvGrpSpPr>
        <p:grpSpPr>
          <a:xfrm>
            <a:off x="3067967" y="2676521"/>
            <a:ext cx="2047550" cy="707886"/>
            <a:chOff x="7066127" y="2224160"/>
            <a:chExt cx="2047550" cy="707886"/>
          </a:xfrm>
        </p:grpSpPr>
        <p:sp>
          <p:nvSpPr>
            <p:cNvPr id="30" name="TextBox 29"/>
            <p:cNvSpPr txBox="1"/>
            <p:nvPr/>
          </p:nvSpPr>
          <p:spPr>
            <a:xfrm>
              <a:off x="7606470" y="2224160"/>
              <a:ext cx="1507207" cy="707886"/>
            </a:xfrm>
            <a:prstGeom prst="rect">
              <a:avLst/>
            </a:prstGeom>
            <a:solidFill>
              <a:schemeClr val="accent3">
                <a:lumMod val="20000"/>
                <a:lumOff val="80000"/>
              </a:schemeClr>
            </a:solidFill>
            <a:ln w="60325">
              <a:solidFill>
                <a:srgbClr val="FF0000"/>
              </a:solidFill>
            </a:ln>
          </p:spPr>
          <p:txBody>
            <a:bodyPr wrap="none" rtlCol="0">
              <a:spAutoFit/>
            </a:bodyPr>
            <a:lstStyle/>
            <a:p>
              <a:pPr algn="ctr"/>
              <a:r>
                <a:rPr lang="en-IE" sz="2000" b="1" dirty="0" smtClean="0">
                  <a:solidFill>
                    <a:srgbClr val="00B050"/>
                  </a:solidFill>
                  <a:latin typeface="Cambria Math"/>
                </a:rPr>
                <a:t>Terminating</a:t>
              </a:r>
            </a:p>
            <a:p>
              <a:pPr algn="ctr"/>
              <a:r>
                <a:rPr lang="en-IE" sz="2000" b="1" dirty="0" smtClean="0">
                  <a:solidFill>
                    <a:srgbClr val="00B050"/>
                  </a:solidFill>
                  <a:latin typeface="Cambria Math"/>
                </a:rPr>
                <a:t>Decimal</a:t>
              </a:r>
            </a:p>
          </p:txBody>
        </p:sp>
        <p:cxnSp>
          <p:nvCxnSpPr>
            <p:cNvPr id="31" name="Straight Arrow Connector 30"/>
            <p:cNvCxnSpPr/>
            <p:nvPr/>
          </p:nvCxnSpPr>
          <p:spPr bwMode="auto">
            <a:xfrm flipH="1">
              <a:off x="7066127" y="2577785"/>
              <a:ext cx="456626" cy="1"/>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p:grpSp>
        <p:nvGrpSpPr>
          <p:cNvPr id="32" name="Group 31"/>
          <p:cNvGrpSpPr/>
          <p:nvPr/>
        </p:nvGrpSpPr>
        <p:grpSpPr>
          <a:xfrm>
            <a:off x="3133283" y="4339895"/>
            <a:ext cx="1788153" cy="707886"/>
            <a:chOff x="7066127" y="2209646"/>
            <a:chExt cx="1788153" cy="707886"/>
          </a:xfrm>
        </p:grpSpPr>
        <p:sp>
          <p:nvSpPr>
            <p:cNvPr id="33" name="TextBox 32"/>
            <p:cNvSpPr txBox="1"/>
            <p:nvPr/>
          </p:nvSpPr>
          <p:spPr>
            <a:xfrm>
              <a:off x="7598615" y="2209646"/>
              <a:ext cx="1255665" cy="707886"/>
            </a:xfrm>
            <a:prstGeom prst="rect">
              <a:avLst/>
            </a:prstGeom>
            <a:solidFill>
              <a:schemeClr val="accent3">
                <a:lumMod val="20000"/>
                <a:lumOff val="80000"/>
              </a:schemeClr>
            </a:solidFill>
            <a:ln w="60325">
              <a:solidFill>
                <a:srgbClr val="FF0000"/>
              </a:solidFill>
            </a:ln>
          </p:spPr>
          <p:txBody>
            <a:bodyPr wrap="none" rtlCol="0">
              <a:spAutoFit/>
            </a:bodyPr>
            <a:lstStyle/>
            <a:p>
              <a:pPr algn="ctr"/>
              <a:r>
                <a:rPr lang="en-IE" sz="2000" b="1" dirty="0" smtClean="0">
                  <a:solidFill>
                    <a:srgbClr val="00B050"/>
                  </a:solidFill>
                  <a:latin typeface="Cambria Math"/>
                </a:rPr>
                <a:t>Recurring</a:t>
              </a:r>
            </a:p>
            <a:p>
              <a:pPr algn="ctr"/>
              <a:r>
                <a:rPr lang="en-IE" sz="2000" b="1" dirty="0" smtClean="0">
                  <a:solidFill>
                    <a:srgbClr val="00B050"/>
                  </a:solidFill>
                  <a:latin typeface="Cambria Math"/>
                </a:rPr>
                <a:t>Decimal</a:t>
              </a:r>
            </a:p>
          </p:txBody>
        </p:sp>
        <p:cxnSp>
          <p:nvCxnSpPr>
            <p:cNvPr id="34" name="Straight Arrow Connector 33"/>
            <p:cNvCxnSpPr/>
            <p:nvPr/>
          </p:nvCxnSpPr>
          <p:spPr bwMode="auto">
            <a:xfrm flipH="1">
              <a:off x="7066127" y="2577785"/>
              <a:ext cx="456626" cy="1"/>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mc:AlternateContent xmlns:mc="http://schemas.openxmlformats.org/markup-compatibility/2006" xmlns:a14="http://schemas.microsoft.com/office/drawing/2010/main">
        <mc:Choice Requires="a14">
          <p:sp>
            <p:nvSpPr>
              <p:cNvPr id="35" name="Rectangle 34"/>
              <p:cNvSpPr/>
              <p:nvPr/>
            </p:nvSpPr>
            <p:spPr>
              <a:xfrm>
                <a:off x="1176377" y="5215779"/>
                <a:ext cx="7678807" cy="534634"/>
              </a:xfrm>
              <a:prstGeom prst="rect">
                <a:avLst/>
              </a:prstGeom>
            </p:spPr>
            <p:txBody>
              <a:bodyPr wrap="square">
                <a:spAutoFit/>
              </a:bodyPr>
              <a:lstStyle/>
              <a:p>
                <a:pPr>
                  <a:lnSpc>
                    <a:spcPct val="90000"/>
                  </a:lnSpc>
                </a:pPr>
                <a:r>
                  <a:rPr lang="en-IE" sz="2800" b="1" i="1" dirty="0" smtClean="0">
                    <a:solidFill>
                      <a:srgbClr val="336600"/>
                    </a:solidFill>
                  </a:rPr>
                  <a:t>F.	</a:t>
                </a:r>
                <a14:m>
                  <m:oMath xmlns:m="http://schemas.openxmlformats.org/officeDocument/2006/math">
                    <m:rad>
                      <m:radPr>
                        <m:degHide m:val="on"/>
                        <m:ctrlPr>
                          <a:rPr lang="en-IE" sz="2800" b="1" i="1" smtClean="0">
                            <a:solidFill>
                              <a:srgbClr val="336600"/>
                            </a:solidFill>
                            <a:latin typeface="Cambria Math"/>
                          </a:rPr>
                        </m:ctrlPr>
                      </m:radPr>
                      <m:deg/>
                      <m:e>
                        <m:r>
                          <a:rPr lang="en-IE" sz="2800" b="1" i="1" smtClean="0">
                            <a:solidFill>
                              <a:srgbClr val="336600"/>
                            </a:solidFill>
                            <a:latin typeface="Cambria Math"/>
                          </a:rPr>
                          <m:t>𝟐</m:t>
                        </m:r>
                      </m:e>
                    </m:rad>
                  </m:oMath>
                </a14:m>
                <a:endParaRPr lang="en-IE" sz="2800" b="1" i="1" dirty="0" smtClean="0">
                  <a:solidFill>
                    <a:srgbClr val="336600"/>
                  </a:solidFill>
                </a:endParaRPr>
              </a:p>
            </p:txBody>
          </p:sp>
        </mc:Choice>
        <mc:Fallback xmlns="">
          <p:sp>
            <p:nvSpPr>
              <p:cNvPr id="35" name="Rectangle 34"/>
              <p:cNvSpPr>
                <a:spLocks noRot="1" noChangeAspect="1" noMove="1" noResize="1" noEditPoints="1" noAdjustHandles="1" noChangeArrowheads="1" noChangeShapeType="1" noTextEdit="1"/>
              </p:cNvSpPr>
              <p:nvPr/>
            </p:nvSpPr>
            <p:spPr>
              <a:xfrm>
                <a:off x="1176377" y="5215779"/>
                <a:ext cx="7678807" cy="534634"/>
              </a:xfrm>
              <a:prstGeom prst="rect">
                <a:avLst/>
              </a:prstGeom>
              <a:blipFill rotWithShape="1">
                <a:blip r:embed="rId10"/>
                <a:stretch>
                  <a:fillRect l="-1667" t="-12644" b="-28736"/>
                </a:stretch>
              </a:blipFill>
            </p:spPr>
            <p:txBody>
              <a:bodyPr/>
              <a:lstStyle/>
              <a:p>
                <a:r>
                  <a:rPr lang="en-IE">
                    <a:noFill/>
                  </a:rPr>
                  <a:t> </a:t>
                </a:r>
              </a:p>
            </p:txBody>
          </p:sp>
        </mc:Fallback>
      </mc:AlternateContent>
      <p:grpSp>
        <p:nvGrpSpPr>
          <p:cNvPr id="36" name="Group 35"/>
          <p:cNvGrpSpPr/>
          <p:nvPr/>
        </p:nvGrpSpPr>
        <p:grpSpPr>
          <a:xfrm>
            <a:off x="3075227" y="1915522"/>
            <a:ext cx="2047550" cy="707886"/>
            <a:chOff x="7066127" y="2224160"/>
            <a:chExt cx="2047550" cy="707886"/>
          </a:xfrm>
        </p:grpSpPr>
        <p:sp>
          <p:nvSpPr>
            <p:cNvPr id="37" name="TextBox 36"/>
            <p:cNvSpPr txBox="1"/>
            <p:nvPr/>
          </p:nvSpPr>
          <p:spPr>
            <a:xfrm>
              <a:off x="7606470" y="2224160"/>
              <a:ext cx="1507207" cy="707886"/>
            </a:xfrm>
            <a:prstGeom prst="rect">
              <a:avLst/>
            </a:prstGeom>
            <a:solidFill>
              <a:schemeClr val="accent3">
                <a:lumMod val="20000"/>
                <a:lumOff val="80000"/>
              </a:schemeClr>
            </a:solidFill>
            <a:ln w="60325">
              <a:solidFill>
                <a:srgbClr val="FF0000"/>
              </a:solidFill>
            </a:ln>
          </p:spPr>
          <p:txBody>
            <a:bodyPr wrap="none" rtlCol="0">
              <a:spAutoFit/>
            </a:bodyPr>
            <a:lstStyle/>
            <a:p>
              <a:pPr algn="ctr"/>
              <a:r>
                <a:rPr lang="en-IE" sz="2000" b="1" dirty="0" smtClean="0">
                  <a:solidFill>
                    <a:srgbClr val="00B050"/>
                  </a:solidFill>
                  <a:latin typeface="Cambria Math"/>
                </a:rPr>
                <a:t>Terminating</a:t>
              </a:r>
            </a:p>
            <a:p>
              <a:pPr algn="ctr"/>
              <a:r>
                <a:rPr lang="en-IE" sz="2000" b="1" dirty="0" smtClean="0">
                  <a:solidFill>
                    <a:srgbClr val="00B050"/>
                  </a:solidFill>
                  <a:latin typeface="Cambria Math"/>
                </a:rPr>
                <a:t>Decimal</a:t>
              </a:r>
            </a:p>
          </p:txBody>
        </p:sp>
        <p:cxnSp>
          <p:nvCxnSpPr>
            <p:cNvPr id="38" name="Straight Arrow Connector 37"/>
            <p:cNvCxnSpPr/>
            <p:nvPr/>
          </p:nvCxnSpPr>
          <p:spPr bwMode="auto">
            <a:xfrm flipH="1">
              <a:off x="7066127" y="2577785"/>
              <a:ext cx="456626" cy="1"/>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p:grpSp>
        <p:nvGrpSpPr>
          <p:cNvPr id="39" name="Group 38"/>
          <p:cNvGrpSpPr/>
          <p:nvPr/>
        </p:nvGrpSpPr>
        <p:grpSpPr>
          <a:xfrm>
            <a:off x="3076740" y="3443355"/>
            <a:ext cx="2047550" cy="707886"/>
            <a:chOff x="7066127" y="2224160"/>
            <a:chExt cx="2047550" cy="707886"/>
          </a:xfrm>
        </p:grpSpPr>
        <p:sp>
          <p:nvSpPr>
            <p:cNvPr id="40" name="TextBox 39"/>
            <p:cNvSpPr txBox="1"/>
            <p:nvPr/>
          </p:nvSpPr>
          <p:spPr>
            <a:xfrm>
              <a:off x="7606470" y="2224160"/>
              <a:ext cx="1507207" cy="707886"/>
            </a:xfrm>
            <a:prstGeom prst="rect">
              <a:avLst/>
            </a:prstGeom>
            <a:solidFill>
              <a:schemeClr val="accent3">
                <a:lumMod val="20000"/>
                <a:lumOff val="80000"/>
              </a:schemeClr>
            </a:solidFill>
            <a:ln w="60325">
              <a:solidFill>
                <a:srgbClr val="FF0000"/>
              </a:solidFill>
            </a:ln>
          </p:spPr>
          <p:txBody>
            <a:bodyPr wrap="none" rtlCol="0">
              <a:spAutoFit/>
            </a:bodyPr>
            <a:lstStyle/>
            <a:p>
              <a:pPr algn="ctr"/>
              <a:r>
                <a:rPr lang="en-IE" sz="2000" b="1" dirty="0" smtClean="0">
                  <a:solidFill>
                    <a:srgbClr val="00B050"/>
                  </a:solidFill>
                  <a:latin typeface="Cambria Math"/>
                </a:rPr>
                <a:t>Terminating</a:t>
              </a:r>
            </a:p>
            <a:p>
              <a:pPr algn="ctr"/>
              <a:r>
                <a:rPr lang="en-IE" sz="2000" b="1" dirty="0" smtClean="0">
                  <a:solidFill>
                    <a:srgbClr val="00B050"/>
                  </a:solidFill>
                  <a:latin typeface="Cambria Math"/>
                </a:rPr>
                <a:t>Decimal</a:t>
              </a:r>
            </a:p>
          </p:txBody>
        </p:sp>
        <p:cxnSp>
          <p:nvCxnSpPr>
            <p:cNvPr id="41" name="Straight Arrow Connector 40"/>
            <p:cNvCxnSpPr/>
            <p:nvPr/>
          </p:nvCxnSpPr>
          <p:spPr bwMode="auto">
            <a:xfrm flipH="1">
              <a:off x="7066127" y="2577785"/>
              <a:ext cx="456626" cy="1"/>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p:pic>
        <p:nvPicPr>
          <p:cNvPr id="42" name="Picture 2" descr="http://www.ryman.co.uk/Catalogue/Ryman/large/global/images/main/12/1201042077.jpg">
            <a:hlinkClick r:id="rId11" action="ppaction://hlinkpres?slideindex=1&amp;slidetitle="/>
          </p:cNvPr>
          <p:cNvPicPr>
            <a:picLocks noChangeAspect="1" noChangeArrowheads="1"/>
          </p:cNvPicPr>
          <p:nvPr/>
        </p:nvPicPr>
        <p:blipFill rotWithShape="1">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341217" y="5448197"/>
            <a:ext cx="1733795" cy="1409803"/>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5973287" y="4657554"/>
            <a:ext cx="2604660" cy="1938992"/>
            <a:chOff x="5947463" y="2553536"/>
            <a:chExt cx="3136435" cy="853185"/>
          </a:xfrm>
        </p:grpSpPr>
        <p:sp>
          <p:nvSpPr>
            <p:cNvPr id="27" name="TextBox 26"/>
            <p:cNvSpPr txBox="1"/>
            <p:nvPr/>
          </p:nvSpPr>
          <p:spPr>
            <a:xfrm>
              <a:off x="6938467" y="2553536"/>
              <a:ext cx="2145431" cy="853185"/>
            </a:xfrm>
            <a:prstGeom prst="rect">
              <a:avLst/>
            </a:prstGeom>
            <a:solidFill>
              <a:schemeClr val="accent3">
                <a:lumMod val="20000"/>
                <a:lumOff val="80000"/>
              </a:schemeClr>
            </a:solidFill>
            <a:ln w="60325">
              <a:solidFill>
                <a:srgbClr val="FF0000"/>
              </a:solidFill>
            </a:ln>
          </p:spPr>
          <p:txBody>
            <a:bodyPr wrap="square" rtlCol="0">
              <a:spAutoFit/>
            </a:bodyPr>
            <a:lstStyle/>
            <a:p>
              <a:pPr algn="ctr"/>
              <a:r>
                <a:rPr lang="en-IE" sz="2000" b="1" dirty="0" smtClean="0">
                  <a:solidFill>
                    <a:srgbClr val="00B050"/>
                  </a:solidFill>
                  <a:latin typeface="Cambria Math"/>
                </a:rPr>
                <a:t>Decimal expansion that can go on forever without recurring</a:t>
              </a:r>
            </a:p>
          </p:txBody>
        </p:sp>
        <p:cxnSp>
          <p:nvCxnSpPr>
            <p:cNvPr id="28" name="Straight Arrow Connector 27"/>
            <p:cNvCxnSpPr/>
            <p:nvPr/>
          </p:nvCxnSpPr>
          <p:spPr bwMode="auto">
            <a:xfrm flipH="1">
              <a:off x="5947463" y="2936483"/>
              <a:ext cx="866300" cy="1079"/>
            </a:xfrm>
            <a:prstGeom prst="straightConnector1">
              <a:avLst/>
            </a:prstGeom>
            <a:solidFill>
              <a:schemeClr val="hlink">
                <a:alpha val="64999"/>
              </a:schemeClr>
            </a:solidFill>
            <a:ln w="41275" cap="flat" cmpd="sng" algn="ctr">
              <a:solidFill>
                <a:srgbClr val="FF0000"/>
              </a:solidFill>
              <a:prstDash val="solid"/>
              <a:round/>
              <a:headEnd type="none" w="med" len="med"/>
              <a:tailEnd type="arrow"/>
            </a:ln>
            <a:effectLst/>
          </p:spPr>
        </p:cxnSp>
      </p:grpSp>
    </p:spTree>
    <p:extLst>
      <p:ext uri="{BB962C8B-B14F-4D97-AF65-F5344CB8AC3E}">
        <p14:creationId xmlns:p14="http://schemas.microsoft.com/office/powerpoint/2010/main" val="1860891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6"/>
                                        </p:tgtEl>
                                        <p:attrNameLst>
                                          <p:attrName>fillcolor</p:attrName>
                                        </p:attrNameLst>
                                      </p:cBhvr>
                                      <p:to>
                                        <a:srgbClr val="FF3300"/>
                                      </p:to>
                                    </p:animClr>
                                    <p:set>
                                      <p:cBhvr>
                                        <p:cTn id="7" dur="500" fill="hold"/>
                                        <p:tgtEl>
                                          <p:spTgt spid="16"/>
                                        </p:tgtEl>
                                        <p:attrNameLst>
                                          <p:attrName>fill.type</p:attrName>
                                        </p:attrNameLst>
                                      </p:cBhvr>
                                      <p:to>
                                        <p:strVal val="solid"/>
                                      </p:to>
                                    </p:set>
                                    <p:set>
                                      <p:cBhvr>
                                        <p:cTn id="8" dur="500" fill="hold"/>
                                        <p:tgtEl>
                                          <p:spTgt spid="16"/>
                                        </p:tgtEl>
                                        <p:attrNameLst>
                                          <p:attrName>fill.on</p:attrName>
                                        </p:attrNameLst>
                                      </p:cBhvr>
                                      <p:to>
                                        <p:strVal val="true"/>
                                      </p:to>
                                    </p:set>
                                  </p:childTnLst>
                                </p:cTn>
                              </p:par>
                            </p:childTnLst>
                          </p:cTn>
                        </p:par>
                        <p:par>
                          <p:cTn id="9" fill="hold">
                            <p:stCondLst>
                              <p:cond delay="500"/>
                            </p:stCondLst>
                            <p:childTnLst>
                              <p:par>
                                <p:cTn id="10" presetID="1" presetClass="emph" presetSubtype="2" fill="hold" nodeType="afterEffect">
                                  <p:stCondLst>
                                    <p:cond delay="0"/>
                                  </p:stCondLst>
                                  <p:childTnLst>
                                    <p:animClr clrSpc="rgb" dir="cw">
                                      <p:cBhvr>
                                        <p:cTn id="11" dur="500" fill="hold"/>
                                        <p:tgtEl>
                                          <p:spTgt spid="17"/>
                                        </p:tgtEl>
                                        <p:attrNameLst>
                                          <p:attrName>fillcolor</p:attrName>
                                        </p:attrNameLst>
                                      </p:cBhvr>
                                      <p:to>
                                        <a:srgbClr val="FF3300"/>
                                      </p:to>
                                    </p:animClr>
                                    <p:set>
                                      <p:cBhvr>
                                        <p:cTn id="12" dur="500" fill="hold"/>
                                        <p:tgtEl>
                                          <p:spTgt spid="17"/>
                                        </p:tgtEl>
                                        <p:attrNameLst>
                                          <p:attrName>fill.type</p:attrName>
                                        </p:attrNameLst>
                                      </p:cBhvr>
                                      <p:to>
                                        <p:strVal val="solid"/>
                                      </p:to>
                                    </p:set>
                                    <p:set>
                                      <p:cBhvr>
                                        <p:cTn id="13" dur="500" fill="hold"/>
                                        <p:tgtEl>
                                          <p:spTgt spid="17"/>
                                        </p:tgtEl>
                                        <p:attrNameLst>
                                          <p:attrName>fill.on</p:attrName>
                                        </p:attrNameLst>
                                      </p:cBhvr>
                                      <p:to>
                                        <p:strVal val="true"/>
                                      </p:to>
                                    </p:set>
                                  </p:childTnLst>
                                </p:cTn>
                              </p:par>
                            </p:childTnLst>
                          </p:cTn>
                        </p:par>
                        <p:par>
                          <p:cTn id="14" fill="hold">
                            <p:stCondLst>
                              <p:cond delay="1000"/>
                            </p:stCondLst>
                            <p:childTnLst>
                              <p:par>
                                <p:cTn id="15" presetID="1" presetClass="emph" presetSubtype="2" fill="hold" nodeType="afterEffect">
                                  <p:stCondLst>
                                    <p:cond delay="0"/>
                                  </p:stCondLst>
                                  <p:childTnLst>
                                    <p:animClr clrSpc="rgb" dir="cw">
                                      <p:cBhvr>
                                        <p:cTn id="16" dur="500" fill="hold"/>
                                        <p:tgtEl>
                                          <p:spTgt spid="14"/>
                                        </p:tgtEl>
                                        <p:attrNameLst>
                                          <p:attrName>fillcolor</p:attrName>
                                        </p:attrNameLst>
                                      </p:cBhvr>
                                      <p:to>
                                        <a:srgbClr val="FF3300"/>
                                      </p:to>
                                    </p:animClr>
                                    <p:set>
                                      <p:cBhvr>
                                        <p:cTn id="17" dur="500" fill="hold"/>
                                        <p:tgtEl>
                                          <p:spTgt spid="14"/>
                                        </p:tgtEl>
                                        <p:attrNameLst>
                                          <p:attrName>fill.type</p:attrName>
                                        </p:attrNameLst>
                                      </p:cBhvr>
                                      <p:to>
                                        <p:strVal val="solid"/>
                                      </p:to>
                                    </p:set>
                                    <p:set>
                                      <p:cBhvr>
                                        <p:cTn id="18" dur="500" fill="hold"/>
                                        <p:tgtEl>
                                          <p:spTgt spid="14"/>
                                        </p:tgtEl>
                                        <p:attrNameLst>
                                          <p:attrName>fill.on</p:attrName>
                                        </p:attrNameLst>
                                      </p:cBhvr>
                                      <p:to>
                                        <p:strVal val="true"/>
                                      </p:to>
                                    </p:set>
                                  </p:childTnLst>
                                </p:cTn>
                              </p:par>
                            </p:childTnLst>
                          </p:cTn>
                        </p:par>
                        <p:par>
                          <p:cTn id="19" fill="hold">
                            <p:stCondLst>
                              <p:cond delay="1500"/>
                            </p:stCondLst>
                            <p:childTnLst>
                              <p:par>
                                <p:cTn id="20" presetID="1" presetClass="emph" presetSubtype="2" fill="hold" grpId="0" nodeType="afterEffect">
                                  <p:stCondLst>
                                    <p:cond delay="0"/>
                                  </p:stCondLst>
                                  <p:childTnLst>
                                    <p:animClr clrSpc="rgb" dir="cw">
                                      <p:cBhvr>
                                        <p:cTn id="21" dur="500" fill="hold"/>
                                        <p:tgtEl>
                                          <p:spTgt spid="19"/>
                                        </p:tgtEl>
                                        <p:attrNameLst>
                                          <p:attrName>fillcolor</p:attrName>
                                        </p:attrNameLst>
                                      </p:cBhvr>
                                      <p:to>
                                        <a:srgbClr val="FF3300"/>
                                      </p:to>
                                    </p:animClr>
                                    <p:set>
                                      <p:cBhvr>
                                        <p:cTn id="22" dur="500" fill="hold"/>
                                        <p:tgtEl>
                                          <p:spTgt spid="19"/>
                                        </p:tgtEl>
                                        <p:attrNameLst>
                                          <p:attrName>fill.type</p:attrName>
                                        </p:attrNameLst>
                                      </p:cBhvr>
                                      <p:to>
                                        <p:strVal val="solid"/>
                                      </p:to>
                                    </p:set>
                                    <p:set>
                                      <p:cBhvr>
                                        <p:cTn id="23" dur="500" fill="hold"/>
                                        <p:tgtEl>
                                          <p:spTgt spid="19"/>
                                        </p:tgtEl>
                                        <p:attrNameLst>
                                          <p:attrName>fill.on</p:attrName>
                                        </p:attrNameLst>
                                      </p:cBhvr>
                                      <p:to>
                                        <p:strVal val="true"/>
                                      </p:to>
                                    </p:set>
                                  </p:childTnLst>
                                </p:cTn>
                              </p:par>
                            </p:childTnLst>
                          </p:cTn>
                        </p:par>
                        <p:par>
                          <p:cTn id="24" fill="hold">
                            <p:stCondLst>
                              <p:cond delay="2000"/>
                            </p:stCondLst>
                            <p:childTnLst>
                              <p:par>
                                <p:cTn id="25" presetID="1" presetClass="emph" presetSubtype="2" fill="hold" nodeType="afterEffect">
                                  <p:stCondLst>
                                    <p:cond delay="0"/>
                                  </p:stCondLst>
                                  <p:childTnLst>
                                    <p:animClr clrSpc="rgb" dir="cw">
                                      <p:cBhvr>
                                        <p:cTn id="26" dur="500" fill="hold"/>
                                        <p:tgtEl>
                                          <p:spTgt spid="15"/>
                                        </p:tgtEl>
                                        <p:attrNameLst>
                                          <p:attrName>fillcolor</p:attrName>
                                        </p:attrNameLst>
                                      </p:cBhvr>
                                      <p:to>
                                        <a:srgbClr val="FF3300"/>
                                      </p:to>
                                    </p:animClr>
                                    <p:set>
                                      <p:cBhvr>
                                        <p:cTn id="27" dur="500" fill="hold"/>
                                        <p:tgtEl>
                                          <p:spTgt spid="15"/>
                                        </p:tgtEl>
                                        <p:attrNameLst>
                                          <p:attrName>fill.type</p:attrName>
                                        </p:attrNameLst>
                                      </p:cBhvr>
                                      <p:to>
                                        <p:strVal val="solid"/>
                                      </p:to>
                                    </p:set>
                                    <p:set>
                                      <p:cBhvr>
                                        <p:cTn id="28" dur="500" fill="hold"/>
                                        <p:tgtEl>
                                          <p:spTgt spid="15"/>
                                        </p:tgtEl>
                                        <p:attrNameLst>
                                          <p:attrName>fill.on</p:attrName>
                                        </p:attrNameLst>
                                      </p:cBhvr>
                                      <p:to>
                                        <p:strVal val="true"/>
                                      </p:to>
                                    </p:set>
                                  </p:childTnLst>
                                </p:cTn>
                              </p:par>
                            </p:childTnLst>
                          </p:cTn>
                        </p:par>
                        <p:par>
                          <p:cTn id="29" fill="hold">
                            <p:stCondLst>
                              <p:cond delay="2500"/>
                            </p:stCondLst>
                            <p:childTnLst>
                              <p:par>
                                <p:cTn id="30" presetID="1" presetClass="emph" presetSubtype="2" fill="hold" nodeType="afterEffect">
                                  <p:stCondLst>
                                    <p:cond delay="0"/>
                                  </p:stCondLst>
                                  <p:childTnLst>
                                    <p:animClr clrSpc="rgb" dir="cw">
                                      <p:cBhvr>
                                        <p:cTn id="31" dur="500" fill="hold"/>
                                        <p:tgtEl>
                                          <p:spTgt spid="18"/>
                                        </p:tgtEl>
                                        <p:attrNameLst>
                                          <p:attrName>fillcolor</p:attrName>
                                        </p:attrNameLst>
                                      </p:cBhvr>
                                      <p:to>
                                        <a:srgbClr val="008000"/>
                                      </p:to>
                                    </p:animClr>
                                    <p:set>
                                      <p:cBhvr>
                                        <p:cTn id="32" dur="500" fill="hold"/>
                                        <p:tgtEl>
                                          <p:spTgt spid="18"/>
                                        </p:tgtEl>
                                        <p:attrNameLst>
                                          <p:attrName>fill.type</p:attrName>
                                        </p:attrNameLst>
                                      </p:cBhvr>
                                      <p:to>
                                        <p:strVal val="solid"/>
                                      </p:to>
                                    </p:set>
                                    <p:set>
                                      <p:cBhvr>
                                        <p:cTn id="33" dur="500" fill="hold"/>
                                        <p:tgtEl>
                                          <p:spTgt spid="18"/>
                                        </p:tgtEl>
                                        <p:attrNameLst>
                                          <p:attrName>fill.on</p:attrName>
                                        </p:attrNameLst>
                                      </p:cBhvr>
                                      <p:to>
                                        <p:strVal val="true"/>
                                      </p:to>
                                    </p:set>
                                  </p:child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childTnLst>
                          </p:cTn>
                        </p:par>
                        <p:par>
                          <p:cTn id="67" fill="hold">
                            <p:stCondLst>
                              <p:cond delay="500"/>
                            </p:stCondLst>
                            <p:childTnLst>
                              <p:par>
                                <p:cTn id="68" presetID="10" presetClass="exit" presetSubtype="0" fill="hold" nodeType="afterEffect">
                                  <p:stCondLst>
                                    <p:cond delay="0"/>
                                  </p:stCondLst>
                                  <p:childTnLst>
                                    <p:animEffect transition="out" filter="fade">
                                      <p:cBhvr>
                                        <p:cTn id="69" dur="500"/>
                                        <p:tgtEl>
                                          <p:spTgt spid="42"/>
                                        </p:tgtEl>
                                      </p:cBhvr>
                                    </p:animEffect>
                                    <p:set>
                                      <p:cBhvr>
                                        <p:cTn id="70" dur="1" fill="hold">
                                          <p:stCondLst>
                                            <p:cond delay="499"/>
                                          </p:stCondLst>
                                        </p:cTn>
                                        <p:tgtEl>
                                          <p:spTgt spid="4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916" y="52367"/>
            <a:ext cx="8676456" cy="1077218"/>
          </a:xfrm>
          <a:prstGeom prst="rect">
            <a:avLst/>
          </a:prstGeom>
          <a:solidFill>
            <a:srgbClr val="EAEAEA"/>
          </a:solidFill>
        </p:spPr>
        <p:txBody>
          <a:bodyPr wrap="square">
            <a:spAutoFit/>
          </a:bodyPr>
          <a:lstStyle/>
          <a:p>
            <a:r>
              <a:rPr lang="en-IE" sz="3200" b="1" i="1" dirty="0" smtClean="0">
                <a:solidFill>
                  <a:srgbClr val="00B0F0"/>
                </a:solidFill>
              </a:rPr>
              <a:t>Consider whether the following statements are </a:t>
            </a:r>
            <a:r>
              <a:rPr lang="en-IE" sz="3200" b="1" i="1" u="sng" dirty="0" smtClean="0">
                <a:solidFill>
                  <a:srgbClr val="0070C0"/>
                </a:solidFill>
              </a:rPr>
              <a:t>True</a:t>
            </a:r>
            <a:r>
              <a:rPr lang="en-IE" sz="3200" b="1" i="1" dirty="0" smtClean="0">
                <a:solidFill>
                  <a:srgbClr val="00B0F0"/>
                </a:solidFill>
              </a:rPr>
              <a:t> or </a:t>
            </a:r>
            <a:r>
              <a:rPr lang="en-IE" sz="3200" b="1" i="1" u="sng" dirty="0">
                <a:solidFill>
                  <a:srgbClr val="4E67C8"/>
                </a:solidFill>
              </a:rPr>
              <a:t>F</a:t>
            </a:r>
            <a:r>
              <a:rPr lang="en-IE" sz="3200" b="1" i="1" u="sng" dirty="0" smtClean="0">
                <a:solidFill>
                  <a:srgbClr val="4E67C8"/>
                </a:solidFill>
              </a:rPr>
              <a:t>alse</a:t>
            </a:r>
            <a:r>
              <a:rPr lang="en-IE" sz="3200" b="1" i="1" dirty="0" smtClean="0">
                <a:solidFill>
                  <a:srgbClr val="00B0F0"/>
                </a:solidFill>
              </a:rPr>
              <a:t>?</a:t>
            </a:r>
          </a:p>
        </p:txBody>
      </p:sp>
      <p:graphicFrame>
        <p:nvGraphicFramePr>
          <p:cNvPr id="9" name="Table 8"/>
          <p:cNvGraphicFramePr>
            <a:graphicFrameLocks noGrp="1"/>
          </p:cNvGraphicFramePr>
          <p:nvPr>
            <p:extLst>
              <p:ext uri="{D42A27DB-BD31-4B8C-83A1-F6EECF244321}">
                <p14:modId xmlns:p14="http://schemas.microsoft.com/office/powerpoint/2010/main" val="2333551595"/>
              </p:ext>
            </p:extLst>
          </p:nvPr>
        </p:nvGraphicFramePr>
        <p:xfrm>
          <a:off x="135716" y="1399540"/>
          <a:ext cx="8587556" cy="5353312"/>
        </p:xfrm>
        <a:graphic>
          <a:graphicData uri="http://schemas.openxmlformats.org/drawingml/2006/table">
            <a:tbl>
              <a:tblPr firstRow="1" bandRow="1">
                <a:tableStyleId>{D7AC3CCA-C797-4891-BE02-D94E43425B78}</a:tableStyleId>
              </a:tblPr>
              <a:tblGrid>
                <a:gridCol w="6226984"/>
                <a:gridCol w="2360572"/>
              </a:tblGrid>
              <a:tr h="580352">
                <a:tc>
                  <a:txBody>
                    <a:bodyPr/>
                    <a:lstStyle/>
                    <a:p>
                      <a:pPr algn="ctr"/>
                      <a:r>
                        <a:rPr lang="en-IE" sz="2800" b="1" u="sng" dirty="0" smtClean="0">
                          <a:solidFill>
                            <a:srgbClr val="0070C0"/>
                          </a:solidFill>
                        </a:rPr>
                        <a:t>Statement</a:t>
                      </a:r>
                      <a:endParaRPr lang="en-IE" sz="2800" b="1" u="sng" dirty="0">
                        <a:solidFill>
                          <a:srgbClr val="0070C0"/>
                        </a:solidFill>
                      </a:endParaRPr>
                    </a:p>
                  </a:txBody>
                  <a:tcPr anchor="ctr"/>
                </a:tc>
                <a:tc>
                  <a:txBody>
                    <a:bodyPr/>
                    <a:lstStyle/>
                    <a:p>
                      <a:pPr algn="ctr"/>
                      <a:r>
                        <a:rPr lang="en-IE" sz="2800" u="sng" dirty="0" smtClean="0">
                          <a:solidFill>
                            <a:srgbClr val="0070C0"/>
                          </a:solidFill>
                        </a:rPr>
                        <a:t>True or False</a:t>
                      </a:r>
                      <a:endParaRPr lang="en-IE" sz="2800" u="sng" dirty="0">
                        <a:solidFill>
                          <a:srgbClr val="0070C0"/>
                        </a:solidFill>
                      </a:endParaRPr>
                    </a:p>
                  </a:txBody>
                  <a:tcPr anchor="ctr"/>
                </a:tc>
              </a:tr>
              <a:tr h="796561">
                <a:tc>
                  <a:txBody>
                    <a:bodyPr/>
                    <a:lstStyle/>
                    <a:p>
                      <a:r>
                        <a:rPr lang="en-IE" sz="2400" b="1" dirty="0" smtClean="0">
                          <a:solidFill>
                            <a:srgbClr val="0070C0"/>
                          </a:solidFill>
                        </a:rPr>
                        <a:t>Every integer is a natural number</a:t>
                      </a:r>
                      <a:endParaRPr lang="en-IE" sz="2400" b="1" dirty="0">
                        <a:solidFill>
                          <a:srgbClr val="0070C0"/>
                        </a:solidFill>
                      </a:endParaRPr>
                    </a:p>
                  </a:txBody>
                  <a:tcPr anchor="ctr"/>
                </a:tc>
                <a:tc>
                  <a:txBody>
                    <a:bodyPr/>
                    <a:lstStyle/>
                    <a:p>
                      <a:endParaRPr lang="en-IE" dirty="0"/>
                    </a:p>
                  </a:txBody>
                  <a:tcPr/>
                </a:tc>
              </a:tr>
              <a:tr h="9442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0070C0"/>
                          </a:solidFill>
                        </a:rPr>
                        <a:t>Every natural</a:t>
                      </a:r>
                      <a:r>
                        <a:rPr lang="en-IE" sz="2400" b="1" baseline="0" dirty="0" smtClean="0">
                          <a:solidFill>
                            <a:srgbClr val="0070C0"/>
                          </a:solidFill>
                        </a:rPr>
                        <a:t> number</a:t>
                      </a:r>
                      <a:r>
                        <a:rPr lang="en-IE" sz="2400" b="1" dirty="0" smtClean="0">
                          <a:solidFill>
                            <a:srgbClr val="0070C0"/>
                          </a:solidFill>
                        </a:rPr>
                        <a:t> is a</a:t>
                      </a:r>
                      <a:r>
                        <a:rPr lang="en-IE" sz="2400" b="1" baseline="0" dirty="0" smtClean="0">
                          <a:solidFill>
                            <a:srgbClr val="0070C0"/>
                          </a:solidFill>
                        </a:rPr>
                        <a:t> rational</a:t>
                      </a:r>
                      <a:r>
                        <a:rPr lang="en-IE" sz="2400" b="1" dirty="0" smtClean="0">
                          <a:solidFill>
                            <a:srgbClr val="0070C0"/>
                          </a:solidFill>
                        </a:rPr>
                        <a:t> number</a:t>
                      </a:r>
                    </a:p>
                  </a:txBody>
                  <a:tcPr anchor="ctr"/>
                </a:tc>
                <a:tc>
                  <a:txBody>
                    <a:bodyPr/>
                    <a:lstStyle/>
                    <a:p>
                      <a:endParaRPr lang="en-IE" dirty="0"/>
                    </a:p>
                  </a:txBody>
                  <a:tcPr/>
                </a:tc>
              </a:tr>
              <a:tr h="9774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2400" b="1"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0070C0"/>
                          </a:solidFill>
                        </a:rPr>
                        <a:t>Every rational</a:t>
                      </a:r>
                      <a:r>
                        <a:rPr lang="en-IE" sz="2400" b="1" baseline="0" dirty="0" smtClean="0">
                          <a:solidFill>
                            <a:srgbClr val="0070C0"/>
                          </a:solidFill>
                        </a:rPr>
                        <a:t> number is an integer </a:t>
                      </a:r>
                      <a:endParaRPr lang="en-IE" sz="2400" b="1" dirty="0" smtClean="0">
                        <a:solidFill>
                          <a:srgbClr val="0070C0"/>
                        </a:solidFill>
                      </a:endParaRPr>
                    </a:p>
                    <a:p>
                      <a:endParaRPr lang="en-IE" sz="2400" b="1" dirty="0"/>
                    </a:p>
                  </a:txBody>
                  <a:tcPr anchor="ctr"/>
                </a:tc>
                <a:tc>
                  <a:txBody>
                    <a:bodyPr/>
                    <a:lstStyle/>
                    <a:p>
                      <a:endParaRPr lang="en-IE" dirty="0"/>
                    </a:p>
                  </a:txBody>
                  <a:tcPr/>
                </a:tc>
              </a:tr>
              <a:tr h="921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0070C0"/>
                          </a:solidFill>
                        </a:rPr>
                        <a:t>Every integer is a rational number</a:t>
                      </a:r>
                    </a:p>
                    <a:p>
                      <a:endParaRPr lang="en-IE" sz="2400" b="1" dirty="0"/>
                    </a:p>
                  </a:txBody>
                  <a:tcPr anchor="ctr"/>
                </a:tc>
                <a:tc>
                  <a:txBody>
                    <a:bodyPr/>
                    <a:lstStyle/>
                    <a:p>
                      <a:endParaRPr lang="en-IE" dirty="0"/>
                    </a:p>
                  </a:txBody>
                  <a:tcPr/>
                </a:tc>
              </a:tr>
              <a:tr h="921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1" dirty="0" smtClean="0">
                          <a:solidFill>
                            <a:srgbClr val="0070C0"/>
                          </a:solidFill>
                        </a:rPr>
                        <a:t>Every natural</a:t>
                      </a:r>
                      <a:r>
                        <a:rPr lang="en-IE" sz="2400" b="1" baseline="0" dirty="0" smtClean="0">
                          <a:solidFill>
                            <a:srgbClr val="0070C0"/>
                          </a:solidFill>
                        </a:rPr>
                        <a:t> number</a:t>
                      </a:r>
                      <a:r>
                        <a:rPr lang="en-IE" sz="2400" b="1" dirty="0" smtClean="0">
                          <a:solidFill>
                            <a:srgbClr val="0070C0"/>
                          </a:solidFill>
                        </a:rPr>
                        <a:t> is an</a:t>
                      </a:r>
                      <a:r>
                        <a:rPr lang="en-IE" sz="2400" b="1" baseline="0" dirty="0" smtClean="0">
                          <a:solidFill>
                            <a:srgbClr val="0070C0"/>
                          </a:solidFill>
                        </a:rPr>
                        <a:t> integer</a:t>
                      </a:r>
                      <a:endParaRPr lang="en-IE" sz="2400" b="1" dirty="0" smtClean="0">
                        <a:solidFill>
                          <a:srgbClr val="0070C0"/>
                        </a:solidFill>
                      </a:endParaRPr>
                    </a:p>
                    <a:p>
                      <a:endParaRPr lang="en-IE" sz="2400" b="1" dirty="0"/>
                    </a:p>
                  </a:txBody>
                  <a:tcPr anchor="ctr"/>
                </a:tc>
                <a:tc>
                  <a:txBody>
                    <a:bodyPr/>
                    <a:lstStyle/>
                    <a:p>
                      <a:endParaRPr lang="en-IE" dirty="0"/>
                    </a:p>
                  </a:txBody>
                  <a:tcPr/>
                </a:tc>
              </a:tr>
            </a:tbl>
          </a:graphicData>
        </a:graphic>
      </p:graphicFrame>
      <p:sp>
        <p:nvSpPr>
          <p:cNvPr id="10" name="TextBox 9"/>
          <p:cNvSpPr txBox="1"/>
          <p:nvPr/>
        </p:nvSpPr>
        <p:spPr>
          <a:xfrm>
            <a:off x="6959600" y="2146300"/>
            <a:ext cx="1024896" cy="523220"/>
          </a:xfrm>
          <a:prstGeom prst="rect">
            <a:avLst/>
          </a:prstGeom>
          <a:solidFill>
            <a:schemeClr val="accent3">
              <a:lumMod val="20000"/>
              <a:lumOff val="80000"/>
            </a:schemeClr>
          </a:solidFill>
          <a:ln w="47625">
            <a:solidFill>
              <a:srgbClr val="0070C0"/>
            </a:solidFill>
          </a:ln>
        </p:spPr>
        <p:txBody>
          <a:bodyPr wrap="none" rtlCol="0" anchor="ctr">
            <a:spAutoFit/>
          </a:bodyPr>
          <a:lstStyle/>
          <a:p>
            <a:r>
              <a:rPr lang="en-IE" sz="2800" b="1" dirty="0" smtClean="0">
                <a:solidFill>
                  <a:srgbClr val="0070C0"/>
                </a:solidFill>
              </a:rPr>
              <a:t>False</a:t>
            </a:r>
          </a:p>
        </p:txBody>
      </p:sp>
      <p:sp>
        <p:nvSpPr>
          <p:cNvPr id="12" name="TextBox 11"/>
          <p:cNvSpPr txBox="1"/>
          <p:nvPr/>
        </p:nvSpPr>
        <p:spPr>
          <a:xfrm>
            <a:off x="6942986" y="2979994"/>
            <a:ext cx="972317" cy="523220"/>
          </a:xfrm>
          <a:prstGeom prst="rect">
            <a:avLst/>
          </a:prstGeom>
          <a:solidFill>
            <a:schemeClr val="accent3">
              <a:lumMod val="20000"/>
              <a:lumOff val="80000"/>
            </a:schemeClr>
          </a:solidFill>
          <a:ln w="47625">
            <a:solidFill>
              <a:srgbClr val="0070C0"/>
            </a:solidFill>
          </a:ln>
        </p:spPr>
        <p:txBody>
          <a:bodyPr wrap="none" rtlCol="0" anchor="ctr">
            <a:spAutoFit/>
          </a:bodyPr>
          <a:lstStyle/>
          <a:p>
            <a:r>
              <a:rPr lang="en-IE" sz="2800" b="1" dirty="0" smtClean="0">
                <a:solidFill>
                  <a:srgbClr val="0070C0"/>
                </a:solidFill>
              </a:rPr>
              <a:t>True</a:t>
            </a:r>
          </a:p>
        </p:txBody>
      </p:sp>
      <p:sp>
        <p:nvSpPr>
          <p:cNvPr id="13" name="TextBox 12"/>
          <p:cNvSpPr txBox="1"/>
          <p:nvPr/>
        </p:nvSpPr>
        <p:spPr>
          <a:xfrm>
            <a:off x="6959600" y="5046990"/>
            <a:ext cx="972317" cy="523220"/>
          </a:xfrm>
          <a:prstGeom prst="rect">
            <a:avLst/>
          </a:prstGeom>
          <a:solidFill>
            <a:schemeClr val="accent3">
              <a:lumMod val="20000"/>
              <a:lumOff val="80000"/>
            </a:schemeClr>
          </a:solidFill>
          <a:ln w="47625">
            <a:solidFill>
              <a:srgbClr val="0070C0"/>
            </a:solidFill>
          </a:ln>
        </p:spPr>
        <p:txBody>
          <a:bodyPr wrap="none" rtlCol="0" anchor="ctr">
            <a:spAutoFit/>
          </a:bodyPr>
          <a:lstStyle/>
          <a:p>
            <a:r>
              <a:rPr lang="en-IE" sz="2800" b="1" dirty="0">
                <a:solidFill>
                  <a:srgbClr val="0070C0"/>
                </a:solidFill>
              </a:rPr>
              <a:t>T</a:t>
            </a:r>
            <a:r>
              <a:rPr lang="en-IE" sz="2800" b="1" dirty="0" smtClean="0">
                <a:solidFill>
                  <a:srgbClr val="0070C0"/>
                </a:solidFill>
              </a:rPr>
              <a:t>rue</a:t>
            </a:r>
          </a:p>
        </p:txBody>
      </p:sp>
      <p:sp>
        <p:nvSpPr>
          <p:cNvPr id="14" name="TextBox 13"/>
          <p:cNvSpPr txBox="1"/>
          <p:nvPr/>
        </p:nvSpPr>
        <p:spPr>
          <a:xfrm>
            <a:off x="6942986" y="3972580"/>
            <a:ext cx="1024896" cy="523220"/>
          </a:xfrm>
          <a:prstGeom prst="rect">
            <a:avLst/>
          </a:prstGeom>
          <a:solidFill>
            <a:schemeClr val="accent3">
              <a:lumMod val="20000"/>
              <a:lumOff val="80000"/>
            </a:schemeClr>
          </a:solidFill>
          <a:ln w="47625">
            <a:solidFill>
              <a:srgbClr val="0070C0"/>
            </a:solidFill>
          </a:ln>
        </p:spPr>
        <p:txBody>
          <a:bodyPr wrap="none" rtlCol="0" anchor="ctr">
            <a:spAutoFit/>
          </a:bodyPr>
          <a:lstStyle/>
          <a:p>
            <a:r>
              <a:rPr lang="en-IE" sz="2800" b="1" dirty="0" smtClean="0">
                <a:solidFill>
                  <a:srgbClr val="0070C0"/>
                </a:solidFill>
              </a:rPr>
              <a:t>False</a:t>
            </a:r>
          </a:p>
        </p:txBody>
      </p:sp>
      <p:sp>
        <p:nvSpPr>
          <p:cNvPr id="15" name="TextBox 14"/>
          <p:cNvSpPr txBox="1"/>
          <p:nvPr/>
        </p:nvSpPr>
        <p:spPr>
          <a:xfrm>
            <a:off x="6942985" y="5953780"/>
            <a:ext cx="972317" cy="523220"/>
          </a:xfrm>
          <a:prstGeom prst="rect">
            <a:avLst/>
          </a:prstGeom>
          <a:solidFill>
            <a:schemeClr val="accent3">
              <a:lumMod val="20000"/>
              <a:lumOff val="80000"/>
            </a:schemeClr>
          </a:solidFill>
          <a:ln w="47625">
            <a:solidFill>
              <a:srgbClr val="0070C0"/>
            </a:solidFill>
          </a:ln>
        </p:spPr>
        <p:txBody>
          <a:bodyPr wrap="none" rtlCol="0" anchor="ctr">
            <a:spAutoFit/>
          </a:bodyPr>
          <a:lstStyle/>
          <a:p>
            <a:r>
              <a:rPr lang="en-IE" sz="2800" b="1" dirty="0" smtClean="0">
                <a:solidFill>
                  <a:srgbClr val="0070C0"/>
                </a:solidFill>
              </a:rPr>
              <a:t>True</a:t>
            </a:r>
          </a:p>
        </p:txBody>
      </p:sp>
    </p:spTree>
    <p:extLst>
      <p:ext uri="{BB962C8B-B14F-4D97-AF65-F5344CB8AC3E}">
        <p14:creationId xmlns:p14="http://schemas.microsoft.com/office/powerpoint/2010/main" val="137819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5105209" y="3455038"/>
            <a:ext cx="3190468" cy="146650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pic>
        <p:nvPicPr>
          <p:cNvPr id="1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45248" y="2790508"/>
            <a:ext cx="1302921" cy="1200329"/>
          </a:xfrm>
          <a:prstGeom prst="rect">
            <a:avLst/>
          </a:prstGeom>
          <a:noFill/>
          <a:ln w="47625">
            <a:noFill/>
          </a:ln>
        </p:spPr>
        <p:txBody>
          <a:bodyPr wrap="none" rtlCol="0">
            <a:spAutoFit/>
          </a:bodyPr>
          <a:lstStyle/>
          <a:p>
            <a:pPr algn="ctr"/>
            <a:r>
              <a:rPr lang="en-IE" sz="2400" b="1" dirty="0">
                <a:solidFill>
                  <a:srgbClr val="F14124">
                    <a:lumMod val="60000"/>
                    <a:lumOff val="40000"/>
                  </a:srgbClr>
                </a:solidFill>
                <a:latin typeface="Calibri" panose="020F0502020204030204" pitchFamily="34" charset="0"/>
              </a:rPr>
              <a:t>Natural </a:t>
            </a:r>
          </a:p>
          <a:p>
            <a:pPr algn="ctr"/>
            <a:r>
              <a:rPr lang="en-IE" sz="2400" dirty="0">
                <a:solidFill>
                  <a:srgbClr val="F14124">
                    <a:lumMod val="60000"/>
                    <a:lumOff val="40000"/>
                  </a:srgbClr>
                </a:solidFill>
                <a:latin typeface="Calibri" panose="020F0502020204030204" pitchFamily="34" charset="0"/>
              </a:rPr>
              <a:t> </a:t>
            </a:r>
            <a:r>
              <a:rPr lang="en-IE" sz="2400" dirty="0">
                <a:solidFill>
                  <a:srgbClr val="F14124">
                    <a:lumMod val="60000"/>
                    <a:lumOff val="40000"/>
                  </a:srgbClr>
                </a:solidFill>
                <a:latin typeface="Cambria Math"/>
                <a:ea typeface="Cambria Math"/>
              </a:rPr>
              <a:t>ℕ</a:t>
            </a:r>
            <a:r>
              <a:rPr lang="en-IE" sz="2400" dirty="0">
                <a:solidFill>
                  <a:srgbClr val="F14124">
                    <a:lumMod val="60000"/>
                    <a:lumOff val="40000"/>
                  </a:srgbClr>
                </a:solidFill>
                <a:latin typeface="Calibri" panose="020F0502020204030204" pitchFamily="34" charset="0"/>
              </a:rPr>
              <a:t> </a:t>
            </a:r>
          </a:p>
          <a:p>
            <a:endParaRPr lang="en-IE" sz="2400" b="1" dirty="0" smtClean="0">
              <a:solidFill>
                <a:srgbClr val="0070C0"/>
              </a:solidFill>
            </a:endParaRPr>
          </a:p>
        </p:txBody>
      </p:sp>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1" name="Oval 140"/>
          <p:cNvSpPr/>
          <p:nvPr/>
        </p:nvSpPr>
        <p:spPr>
          <a:xfrm>
            <a:off x="4938422"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2" name="Oval 141"/>
          <p:cNvSpPr/>
          <p:nvPr/>
        </p:nvSpPr>
        <p:spPr>
          <a:xfrm>
            <a:off x="533736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3" name="Oval 142"/>
          <p:cNvSpPr/>
          <p:nvPr/>
        </p:nvSpPr>
        <p:spPr>
          <a:xfrm>
            <a:off x="5768244"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4" name="Oval 143"/>
          <p:cNvSpPr/>
          <p:nvPr/>
        </p:nvSpPr>
        <p:spPr>
          <a:xfrm>
            <a:off x="6208384"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5" name="Oval 144"/>
          <p:cNvSpPr/>
          <p:nvPr/>
        </p:nvSpPr>
        <p:spPr>
          <a:xfrm>
            <a:off x="6593045"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9" name="Oval 148"/>
          <p:cNvSpPr/>
          <p:nvPr/>
        </p:nvSpPr>
        <p:spPr>
          <a:xfrm>
            <a:off x="7020272"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0" name="Oval 149"/>
          <p:cNvSpPr/>
          <p:nvPr/>
        </p:nvSpPr>
        <p:spPr>
          <a:xfrm>
            <a:off x="7443341"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3" name="Oval 152"/>
          <p:cNvSpPr/>
          <p:nvPr/>
        </p:nvSpPr>
        <p:spPr>
          <a:xfrm>
            <a:off x="7876276"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4" name="Oval 153"/>
          <p:cNvSpPr/>
          <p:nvPr/>
        </p:nvSpPr>
        <p:spPr>
          <a:xfrm>
            <a:off x="826924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5" name="Oval 154"/>
          <p:cNvSpPr/>
          <p:nvPr/>
        </p:nvSpPr>
        <p:spPr>
          <a:xfrm>
            <a:off x="871248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0" name="Title 1"/>
          <p:cNvSpPr>
            <a:spLocks noGrp="1"/>
          </p:cNvSpPr>
          <p:nvPr>
            <p:ph type="title"/>
          </p:nvPr>
        </p:nvSpPr>
        <p:spPr>
          <a:xfrm>
            <a:off x="0" y="-6640"/>
            <a:ext cx="9144000" cy="661495"/>
          </a:xfrm>
        </p:spPr>
        <p:txBody>
          <a:bodyPr/>
          <a:lstStyle/>
          <a:p>
            <a:pPr algn="l"/>
            <a:r>
              <a:rPr lang="en-IE" dirty="0" smtClean="0"/>
              <a:t>                        </a:t>
            </a:r>
            <a:br>
              <a:rPr lang="en-IE" dirty="0" smtClean="0"/>
            </a:br>
            <a:r>
              <a:rPr lang="en-IE" dirty="0" smtClean="0"/>
              <a:t/>
            </a:r>
            <a:br>
              <a:rPr lang="en-IE" dirty="0" smtClean="0"/>
            </a:br>
            <a:r>
              <a:rPr lang="en-IE" sz="2800" dirty="0" smtClean="0"/>
              <a:t>Venn Diagram &amp; Number Line                   </a:t>
            </a:r>
            <a:r>
              <a:rPr lang="en-IE" sz="3200" b="0" dirty="0" smtClean="0">
                <a:solidFill>
                  <a:srgbClr val="FF0000"/>
                </a:solidFill>
                <a:effectLst/>
                <a:latin typeface="Cambria Math"/>
                <a:ea typeface="Cambria Math"/>
              </a:rPr>
              <a:t>ℕ,</a:t>
            </a:r>
            <a:r>
              <a:rPr lang="en-IE" sz="3200" b="0" dirty="0" smtClean="0">
                <a:solidFill>
                  <a:srgbClr val="FF0000"/>
                </a:solidFill>
                <a:effectLst/>
              </a:rPr>
              <a:t> </a:t>
            </a:r>
            <a:r>
              <a:rPr lang="en-IE" sz="3200" b="0" dirty="0" smtClean="0">
                <a:solidFill>
                  <a:srgbClr val="FF0000"/>
                </a:solidFill>
                <a:effectLst/>
                <a:latin typeface="Cambria Math"/>
                <a:ea typeface="Cambria Math"/>
              </a:rPr>
              <a:t>ℤ</a:t>
            </a:r>
            <a:r>
              <a:rPr lang="en-IE" sz="3200" b="0" dirty="0" smtClean="0">
                <a:solidFill>
                  <a:srgbClr val="FF0000"/>
                </a:solidFill>
                <a:effectLst/>
                <a:latin typeface="Calibri" panose="020F0502020204030204" pitchFamily="34" charset="0"/>
              </a:rPr>
              <a:t> and </a:t>
            </a:r>
            <a:r>
              <a:rPr lang="en-IE" sz="3200" b="0" dirty="0" smtClean="0">
                <a:solidFill>
                  <a:srgbClr val="FF0000"/>
                </a:solidFill>
                <a:effectLst/>
                <a:latin typeface="Calibri" panose="020F0502020204030204" pitchFamily="34" charset="0"/>
                <a:ea typeface="Cambria Math"/>
              </a:rPr>
              <a:t>ℚ.</a:t>
            </a:r>
            <a:r>
              <a:rPr lang="en-IE" sz="3200" dirty="0">
                <a:solidFill>
                  <a:prstClr val="white"/>
                </a:solidFill>
                <a:effectLst/>
                <a:latin typeface="Calibri" panose="020F0502020204030204" pitchFamily="34" charset="0"/>
              </a:rPr>
              <a:t/>
            </a:r>
            <a:br>
              <a:rPr lang="en-IE" sz="3200" dirty="0">
                <a:solidFill>
                  <a:prstClr val="white"/>
                </a:solidFill>
                <a:effectLst/>
                <a:latin typeface="Calibri" panose="020F0502020204030204" pitchFamily="34" charset="0"/>
              </a:rPr>
            </a:br>
            <a:endParaRPr lang="en-IE" sz="3200" dirty="0">
              <a:effectLst/>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solidFill>
                    <a:prstClr val="white"/>
                  </a:solidFill>
                </a:rPr>
                <a:t>Page 23</a:t>
              </a:r>
              <a:endParaRPr lang="en-IE" dirty="0">
                <a:solidFill>
                  <a:prstClr val="white"/>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234345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fade">
                                      <p:cBhvr>
                                        <p:cTn id="10" dur="500"/>
                                        <p:tgtEl>
                                          <p:spTgt spid="1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fade">
                                      <p:cBhvr>
                                        <p:cTn id="13" dur="500"/>
                                        <p:tgtEl>
                                          <p:spTgt spid="1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fade">
                                      <p:cBhvr>
                                        <p:cTn id="16" dur="500"/>
                                        <p:tgtEl>
                                          <p:spTgt spid="1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fade">
                                      <p:cBhvr>
                                        <p:cTn id="19" dur="500"/>
                                        <p:tgtEl>
                                          <p:spTgt spid="1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0"/>
                                        </p:tgtEl>
                                        <p:attrNameLst>
                                          <p:attrName>style.visibility</p:attrName>
                                        </p:attrNameLst>
                                      </p:cBhvr>
                                      <p:to>
                                        <p:strVal val="visible"/>
                                      </p:to>
                                    </p:set>
                                    <p:animEffect transition="in" filter="fade">
                                      <p:cBhvr>
                                        <p:cTn id="25" dur="500"/>
                                        <p:tgtEl>
                                          <p:spTgt spid="1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3"/>
                                        </p:tgtEl>
                                        <p:attrNameLst>
                                          <p:attrName>style.visibility</p:attrName>
                                        </p:attrNameLst>
                                      </p:cBhvr>
                                      <p:to>
                                        <p:strVal val="visible"/>
                                      </p:to>
                                    </p:set>
                                    <p:animEffect transition="in" filter="fade">
                                      <p:cBhvr>
                                        <p:cTn id="28" dur="500"/>
                                        <p:tgtEl>
                                          <p:spTgt spid="1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4"/>
                                        </p:tgtEl>
                                        <p:attrNameLst>
                                          <p:attrName>style.visibility</p:attrName>
                                        </p:attrNameLst>
                                      </p:cBhvr>
                                      <p:to>
                                        <p:strVal val="visible"/>
                                      </p:to>
                                    </p:set>
                                    <p:animEffect transition="in" filter="fade">
                                      <p:cBhvr>
                                        <p:cTn id="31" dur="500"/>
                                        <p:tgtEl>
                                          <p:spTgt spid="1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5"/>
                                        </p:tgtEl>
                                        <p:attrNameLst>
                                          <p:attrName>style.visibility</p:attrName>
                                        </p:attrNameLst>
                                      </p:cBhvr>
                                      <p:to>
                                        <p:strVal val="visible"/>
                                      </p:to>
                                    </p:set>
                                    <p:animEffect transition="in" filter="fade">
                                      <p:cBhvr>
                                        <p:cTn id="34"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35" presetClass="path" presetSubtype="0" accel="50000" decel="50000" fill="hold" nodeType="clickEffect">
                                  <p:stCondLst>
                                    <p:cond delay="0"/>
                                  </p:stCondLst>
                                  <p:childTnLst>
                                    <p:animMotion origin="layout" path="M 4.16667E-6 -3.7037E-6 L -0.93386 0.00394 " pathEditMode="relative" rAng="0" ptsTypes="AA">
                                      <p:cBhvr>
                                        <p:cTn id="39" dur="2000" fill="hold"/>
                                        <p:tgtEl>
                                          <p:spTgt spid="11"/>
                                        </p:tgtEl>
                                        <p:attrNameLst>
                                          <p:attrName>ppt_x</p:attrName>
                                          <p:attrName>ppt_y</p:attrName>
                                        </p:attrNameLst>
                                      </p:cBhvr>
                                      <p:rCtr x="-46701" y="185"/>
                                    </p:animMotion>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0.93385 0.00393 L 0.00018 1.48148E-6 " pathEditMode="relative" rAng="0" ptsTypes="AA">
                                      <p:cBhvr>
                                        <p:cTn id="43"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41" grpId="0" animBg="1"/>
      <p:bldP spid="142" grpId="0" animBg="1"/>
      <p:bldP spid="143" grpId="0" animBg="1"/>
      <p:bldP spid="144" grpId="0" animBg="1"/>
      <p:bldP spid="145" grpId="0" animBg="1"/>
      <p:bldP spid="149" grpId="0" animBg="1"/>
      <p:bldP spid="150" grpId="0" animBg="1"/>
      <p:bldP spid="153" grpId="0" animBg="1"/>
      <p:bldP spid="154" grpId="0" animBg="1"/>
      <p:bldP spid="1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Oval 137"/>
          <p:cNvSpPr/>
          <p:nvPr/>
        </p:nvSpPr>
        <p:spPr>
          <a:xfrm>
            <a:off x="3839965" y="3127541"/>
            <a:ext cx="4542286" cy="210453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54" name="Oval 153"/>
          <p:cNvSpPr/>
          <p:nvPr/>
        </p:nvSpPr>
        <p:spPr>
          <a:xfrm>
            <a:off x="5105209" y="3455038"/>
            <a:ext cx="3190468" cy="146650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pic>
        <p:nvPicPr>
          <p:cNvPr id="1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1" name="Oval 140"/>
          <p:cNvSpPr/>
          <p:nvPr/>
        </p:nvSpPr>
        <p:spPr>
          <a:xfrm>
            <a:off x="4938422"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2" name="Oval 141"/>
          <p:cNvSpPr/>
          <p:nvPr/>
        </p:nvSpPr>
        <p:spPr>
          <a:xfrm>
            <a:off x="533736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3" name="Oval 142"/>
          <p:cNvSpPr/>
          <p:nvPr/>
        </p:nvSpPr>
        <p:spPr>
          <a:xfrm>
            <a:off x="5768244"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4" name="Oval 143"/>
          <p:cNvSpPr/>
          <p:nvPr/>
        </p:nvSpPr>
        <p:spPr>
          <a:xfrm>
            <a:off x="6208384"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5" name="Oval 144"/>
          <p:cNvSpPr/>
          <p:nvPr/>
        </p:nvSpPr>
        <p:spPr>
          <a:xfrm>
            <a:off x="6593045"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8" name="Oval 147"/>
          <p:cNvSpPr/>
          <p:nvPr/>
        </p:nvSpPr>
        <p:spPr>
          <a:xfrm>
            <a:off x="7020272"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9" name="Oval 148"/>
          <p:cNvSpPr/>
          <p:nvPr/>
        </p:nvSpPr>
        <p:spPr>
          <a:xfrm>
            <a:off x="7443341"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0" name="Oval 149"/>
          <p:cNvSpPr/>
          <p:nvPr/>
        </p:nvSpPr>
        <p:spPr>
          <a:xfrm>
            <a:off x="7876276"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1" name="Oval 150"/>
          <p:cNvSpPr/>
          <p:nvPr/>
        </p:nvSpPr>
        <p:spPr>
          <a:xfrm>
            <a:off x="826924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53" name="Oval 152"/>
          <p:cNvSpPr/>
          <p:nvPr/>
        </p:nvSpPr>
        <p:spPr>
          <a:xfrm>
            <a:off x="871248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6" name="Oval 145"/>
          <p:cNvSpPr/>
          <p:nvPr/>
        </p:nvSpPr>
        <p:spPr>
          <a:xfrm>
            <a:off x="5098616" y="3446559"/>
            <a:ext cx="3190468" cy="14665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57" name="Oval 56"/>
          <p:cNvSpPr/>
          <p:nvPr/>
        </p:nvSpPr>
        <p:spPr>
          <a:xfrm>
            <a:off x="871248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7" name="Oval 66"/>
          <p:cNvSpPr/>
          <p:nvPr/>
        </p:nvSpPr>
        <p:spPr>
          <a:xfrm>
            <a:off x="8712480" y="1414850"/>
            <a:ext cx="180000" cy="180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solidFill>
                    <a:prstClr val="white"/>
                  </a:solidFill>
                </a:rPr>
                <a:t>Page 23</a:t>
              </a:r>
              <a:endParaRPr lang="en-IE" dirty="0">
                <a:solidFill>
                  <a:prstClr val="white"/>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27" name="Oval 26"/>
          <p:cNvSpPr/>
          <p:nvPr/>
        </p:nvSpPr>
        <p:spPr>
          <a:xfrm>
            <a:off x="4940132"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8" name="Oval 27"/>
          <p:cNvSpPr/>
          <p:nvPr/>
        </p:nvSpPr>
        <p:spPr>
          <a:xfrm>
            <a:off x="533907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9" name="Oval 28"/>
          <p:cNvSpPr/>
          <p:nvPr/>
        </p:nvSpPr>
        <p:spPr>
          <a:xfrm>
            <a:off x="5769954"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0" name="Oval 29"/>
          <p:cNvSpPr/>
          <p:nvPr/>
        </p:nvSpPr>
        <p:spPr>
          <a:xfrm>
            <a:off x="6210094"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1" name="Oval 30"/>
          <p:cNvSpPr/>
          <p:nvPr/>
        </p:nvSpPr>
        <p:spPr>
          <a:xfrm>
            <a:off x="6594755"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2" name="Oval 31"/>
          <p:cNvSpPr/>
          <p:nvPr/>
        </p:nvSpPr>
        <p:spPr>
          <a:xfrm>
            <a:off x="7021982"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3" name="Oval 32"/>
          <p:cNvSpPr/>
          <p:nvPr/>
        </p:nvSpPr>
        <p:spPr>
          <a:xfrm>
            <a:off x="7445051"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4" name="Oval 33"/>
          <p:cNvSpPr/>
          <p:nvPr/>
        </p:nvSpPr>
        <p:spPr>
          <a:xfrm>
            <a:off x="7877986"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5" name="Oval 34"/>
          <p:cNvSpPr/>
          <p:nvPr/>
        </p:nvSpPr>
        <p:spPr>
          <a:xfrm>
            <a:off x="8270950" y="1409101"/>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6" name="Oval 35"/>
          <p:cNvSpPr/>
          <p:nvPr/>
        </p:nvSpPr>
        <p:spPr>
          <a:xfrm>
            <a:off x="871248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7" name="Oval 36"/>
          <p:cNvSpPr/>
          <p:nvPr/>
        </p:nvSpPr>
        <p:spPr>
          <a:xfrm>
            <a:off x="740931"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8" name="Oval 37"/>
          <p:cNvSpPr/>
          <p:nvPr/>
        </p:nvSpPr>
        <p:spPr>
          <a:xfrm>
            <a:off x="1139869"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9" name="Oval 38"/>
          <p:cNvSpPr/>
          <p:nvPr/>
        </p:nvSpPr>
        <p:spPr>
          <a:xfrm>
            <a:off x="1570753"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0" name="Oval 39"/>
          <p:cNvSpPr/>
          <p:nvPr/>
        </p:nvSpPr>
        <p:spPr>
          <a:xfrm>
            <a:off x="2010893"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1" name="Oval 40"/>
          <p:cNvSpPr/>
          <p:nvPr/>
        </p:nvSpPr>
        <p:spPr>
          <a:xfrm>
            <a:off x="2395554"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2" name="Oval 41"/>
          <p:cNvSpPr/>
          <p:nvPr/>
        </p:nvSpPr>
        <p:spPr>
          <a:xfrm>
            <a:off x="2822781"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3" name="Oval 42"/>
          <p:cNvSpPr/>
          <p:nvPr/>
        </p:nvSpPr>
        <p:spPr>
          <a:xfrm>
            <a:off x="324585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4" name="Oval 43"/>
          <p:cNvSpPr/>
          <p:nvPr/>
        </p:nvSpPr>
        <p:spPr>
          <a:xfrm>
            <a:off x="3678785"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5" name="Oval 44"/>
          <p:cNvSpPr/>
          <p:nvPr/>
        </p:nvSpPr>
        <p:spPr>
          <a:xfrm>
            <a:off x="4071749"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6" name="Oval 45"/>
          <p:cNvSpPr/>
          <p:nvPr/>
        </p:nvSpPr>
        <p:spPr>
          <a:xfrm>
            <a:off x="4514989"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7" name="Oval 46"/>
          <p:cNvSpPr/>
          <p:nvPr/>
        </p:nvSpPr>
        <p:spPr>
          <a:xfrm>
            <a:off x="323528"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0" name="Rectangle 139"/>
          <p:cNvSpPr/>
          <p:nvPr/>
        </p:nvSpPr>
        <p:spPr>
          <a:xfrm>
            <a:off x="3229456" y="2739438"/>
            <a:ext cx="1375377" cy="892552"/>
          </a:xfrm>
          <a:prstGeom prst="rect">
            <a:avLst/>
          </a:prstGeom>
        </p:spPr>
        <p:txBody>
          <a:bodyPr wrap="none">
            <a:spAutoFit/>
          </a:bodyPr>
          <a:lstStyle/>
          <a:p>
            <a:pPr algn="ctr"/>
            <a:r>
              <a:rPr lang="en-IE" sz="2600" b="1" dirty="0" smtClean="0">
                <a:solidFill>
                  <a:srgbClr val="5DCEAF">
                    <a:lumMod val="60000"/>
                    <a:lumOff val="40000"/>
                  </a:srgbClr>
                </a:solidFill>
                <a:latin typeface="Calibri" panose="020F0502020204030204" pitchFamily="34" charset="0"/>
              </a:rPr>
              <a:t>Integers</a:t>
            </a:r>
            <a:r>
              <a:rPr lang="en-IE" sz="2600" dirty="0" smtClean="0">
                <a:solidFill>
                  <a:prstClr val="white"/>
                </a:solidFill>
                <a:latin typeface="Calibri" panose="020F0502020204030204" pitchFamily="34" charset="0"/>
              </a:rPr>
              <a:t> </a:t>
            </a:r>
          </a:p>
          <a:p>
            <a:pPr algn="ctr"/>
            <a:r>
              <a:rPr lang="en-IE" sz="2600" dirty="0" smtClean="0">
                <a:solidFill>
                  <a:srgbClr val="5DCEAF">
                    <a:lumMod val="60000"/>
                    <a:lumOff val="40000"/>
                  </a:srgbClr>
                </a:solidFill>
                <a:latin typeface="Cambria Math"/>
                <a:ea typeface="Cambria Math"/>
              </a:rPr>
              <a:t>ℤ</a:t>
            </a:r>
            <a:endParaRPr lang="en-IE" sz="2600" dirty="0">
              <a:solidFill>
                <a:srgbClr val="5DCEAF">
                  <a:lumMod val="60000"/>
                  <a:lumOff val="40000"/>
                </a:srgbClr>
              </a:solidFill>
              <a:latin typeface="Calibri" panose="020F0502020204030204" pitchFamily="34" charset="0"/>
            </a:endParaRPr>
          </a:p>
        </p:txBody>
      </p:sp>
      <p:sp>
        <p:nvSpPr>
          <p:cNvPr id="48" name="Title 1"/>
          <p:cNvSpPr>
            <a:spLocks noGrp="1"/>
          </p:cNvSpPr>
          <p:nvPr>
            <p:ph type="title"/>
          </p:nvPr>
        </p:nvSpPr>
        <p:spPr>
          <a:xfrm>
            <a:off x="0" y="-6640"/>
            <a:ext cx="9144000" cy="661495"/>
          </a:xfrm>
        </p:spPr>
        <p:txBody>
          <a:bodyPr/>
          <a:lstStyle/>
          <a:p>
            <a:pPr algn="l"/>
            <a:r>
              <a:rPr lang="en-IE" dirty="0" smtClean="0"/>
              <a:t>                        </a:t>
            </a:r>
            <a:br>
              <a:rPr lang="en-IE" dirty="0" smtClean="0"/>
            </a:br>
            <a:r>
              <a:rPr lang="en-IE" dirty="0" smtClean="0"/>
              <a:t/>
            </a:r>
            <a:br>
              <a:rPr lang="en-IE" dirty="0" smtClean="0"/>
            </a:br>
            <a:r>
              <a:rPr lang="en-IE" sz="2800" dirty="0" smtClean="0"/>
              <a:t>Venn Diagram &amp; Number Line                   </a:t>
            </a:r>
            <a:r>
              <a:rPr lang="en-IE" sz="3200" b="0" dirty="0" smtClean="0">
                <a:solidFill>
                  <a:srgbClr val="FF0000"/>
                </a:solidFill>
                <a:effectLst/>
                <a:latin typeface="Cambria Math"/>
                <a:ea typeface="Cambria Math"/>
              </a:rPr>
              <a:t>ℕ,</a:t>
            </a:r>
            <a:r>
              <a:rPr lang="en-IE" sz="3200" b="0" dirty="0" smtClean="0">
                <a:solidFill>
                  <a:srgbClr val="FF0000"/>
                </a:solidFill>
                <a:effectLst/>
              </a:rPr>
              <a:t> </a:t>
            </a:r>
            <a:r>
              <a:rPr lang="en-IE" sz="3200" b="0" dirty="0" smtClean="0">
                <a:solidFill>
                  <a:srgbClr val="FF0000"/>
                </a:solidFill>
                <a:effectLst/>
                <a:latin typeface="Cambria Math"/>
                <a:ea typeface="Cambria Math"/>
              </a:rPr>
              <a:t>ℤ</a:t>
            </a:r>
            <a:r>
              <a:rPr lang="en-IE" sz="3200" b="0" dirty="0" smtClean="0">
                <a:solidFill>
                  <a:srgbClr val="FF0000"/>
                </a:solidFill>
                <a:effectLst/>
                <a:latin typeface="Calibri" panose="020F0502020204030204" pitchFamily="34" charset="0"/>
              </a:rPr>
              <a:t> and </a:t>
            </a:r>
            <a:r>
              <a:rPr lang="en-IE" sz="3200" b="0" dirty="0" smtClean="0">
                <a:solidFill>
                  <a:srgbClr val="FF0000"/>
                </a:solidFill>
                <a:effectLst/>
                <a:latin typeface="Calibri" panose="020F0502020204030204" pitchFamily="34" charset="0"/>
                <a:ea typeface="Cambria Math"/>
              </a:rPr>
              <a:t>ℚ.</a:t>
            </a:r>
            <a:r>
              <a:rPr lang="en-IE" sz="3200" dirty="0">
                <a:solidFill>
                  <a:prstClr val="white"/>
                </a:solidFill>
                <a:effectLst/>
                <a:latin typeface="Calibri" panose="020F0502020204030204" pitchFamily="34" charset="0"/>
              </a:rPr>
              <a:t/>
            </a:r>
            <a:br>
              <a:rPr lang="en-IE" sz="3200" dirty="0">
                <a:solidFill>
                  <a:prstClr val="white"/>
                </a:solidFill>
                <a:effectLst/>
                <a:latin typeface="Calibri" panose="020F0502020204030204" pitchFamily="34" charset="0"/>
              </a:rPr>
            </a:br>
            <a:endParaRPr lang="en-IE" sz="3200" dirty="0">
              <a:effectLst/>
            </a:endParaRPr>
          </a:p>
        </p:txBody>
      </p:sp>
      <p:sp>
        <p:nvSpPr>
          <p:cNvPr id="2" name="Rectangle 1"/>
          <p:cNvSpPr/>
          <p:nvPr/>
        </p:nvSpPr>
        <p:spPr>
          <a:xfrm>
            <a:off x="4163958" y="3717841"/>
            <a:ext cx="742511" cy="461665"/>
          </a:xfrm>
          <a:prstGeom prst="rect">
            <a:avLst/>
          </a:prstGeom>
        </p:spPr>
        <p:txBody>
          <a:bodyPr wrap="none">
            <a:spAutoFit/>
          </a:bodyPr>
          <a:lstStyle/>
          <a:p>
            <a:pPr algn="ctr"/>
            <a:r>
              <a:rPr lang="en-IE" sz="2400" dirty="0" smtClean="0">
                <a:solidFill>
                  <a:prstClr val="black"/>
                </a:solidFill>
                <a:latin typeface="Cambria Math"/>
                <a:ea typeface="Cambria Math"/>
              </a:rPr>
              <a:t>ℤ\</a:t>
            </a:r>
            <a:r>
              <a:rPr lang="en-IE" sz="2400" dirty="0" smtClean="0">
                <a:solidFill>
                  <a:srgbClr val="FF8021">
                    <a:lumMod val="75000"/>
                  </a:srgbClr>
                </a:solidFill>
                <a:latin typeface="Cambria Math"/>
                <a:ea typeface="Cambria Math"/>
              </a:rPr>
              <a:t>ℕ</a:t>
            </a:r>
            <a:endParaRPr lang="en-IE" sz="2400" dirty="0">
              <a:solidFill>
                <a:srgbClr val="FF8021">
                  <a:lumMod val="75000"/>
                </a:srgbClr>
              </a:solidFill>
              <a:latin typeface="Calibri" panose="020F0502020204030204" pitchFamily="34" charset="0"/>
            </a:endParaRPr>
          </a:p>
        </p:txBody>
      </p:sp>
    </p:spTree>
    <p:extLst>
      <p:ext uri="{BB962C8B-B14F-4D97-AF65-F5344CB8AC3E}">
        <p14:creationId xmlns:p14="http://schemas.microsoft.com/office/powerpoint/2010/main" val="301033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animEffect transition="in" filter="fade">
                                      <p:cBhvr>
                                        <p:cTn id="9" dur="500"/>
                                        <p:tgtEl>
                                          <p:spTgt spid="3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500"/>
                                        <p:tgtEl>
                                          <p:spTgt spid="6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500"/>
                                        <p:tgtEl>
                                          <p:spTgt spid="36"/>
                                        </p:tgtEl>
                                      </p:cBhvr>
                                    </p:animEffect>
                                  </p:childTnLst>
                                </p:cTn>
                              </p:par>
                              <p:par>
                                <p:cTn id="88" presetID="1" presetClass="entr" presetSubtype="0" fill="hold" grpId="0" nodeType="withEffect">
                                  <p:stCondLst>
                                    <p:cond delay="0"/>
                                  </p:stCondLst>
                                  <p:childTnLst>
                                    <p:set>
                                      <p:cBhvr>
                                        <p:cTn id="89" dur="1" fill="hold">
                                          <p:stCondLst>
                                            <p:cond delay="0"/>
                                          </p:stCondLst>
                                        </p:cTn>
                                        <p:tgtEl>
                                          <p:spTgt spid="146"/>
                                        </p:tgtEl>
                                        <p:attrNameLst>
                                          <p:attrName>style.visibility</p:attrName>
                                        </p:attrNameLst>
                                      </p:cBhvr>
                                      <p:to>
                                        <p:strVal val="visible"/>
                                      </p:to>
                                    </p:set>
                                  </p:childTnLst>
                                </p:cTn>
                              </p:par>
                              <p:par>
                                <p:cTn id="90" presetID="10" presetClass="exit" presetSubtype="0" fill="hold" grpId="0" nodeType="withEffect">
                                  <p:stCondLst>
                                    <p:cond delay="0"/>
                                  </p:stCondLst>
                                  <p:childTnLst>
                                    <p:animEffect transition="out" filter="fade">
                                      <p:cBhvr>
                                        <p:cTn id="91" dur="500"/>
                                        <p:tgtEl>
                                          <p:spTgt spid="141"/>
                                        </p:tgtEl>
                                      </p:cBhvr>
                                    </p:animEffect>
                                    <p:set>
                                      <p:cBhvr>
                                        <p:cTn id="92" dur="1" fill="hold">
                                          <p:stCondLst>
                                            <p:cond delay="499"/>
                                          </p:stCondLst>
                                        </p:cTn>
                                        <p:tgtEl>
                                          <p:spTgt spid="141"/>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142"/>
                                        </p:tgtEl>
                                      </p:cBhvr>
                                    </p:animEffect>
                                    <p:set>
                                      <p:cBhvr>
                                        <p:cTn id="95" dur="1" fill="hold">
                                          <p:stCondLst>
                                            <p:cond delay="499"/>
                                          </p:stCondLst>
                                        </p:cTn>
                                        <p:tgtEl>
                                          <p:spTgt spid="142"/>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143"/>
                                        </p:tgtEl>
                                      </p:cBhvr>
                                    </p:animEffect>
                                    <p:set>
                                      <p:cBhvr>
                                        <p:cTn id="98" dur="1" fill="hold">
                                          <p:stCondLst>
                                            <p:cond delay="499"/>
                                          </p:stCondLst>
                                        </p:cTn>
                                        <p:tgtEl>
                                          <p:spTgt spid="143"/>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144"/>
                                        </p:tgtEl>
                                      </p:cBhvr>
                                    </p:animEffect>
                                    <p:set>
                                      <p:cBhvr>
                                        <p:cTn id="101" dur="1" fill="hold">
                                          <p:stCondLst>
                                            <p:cond delay="499"/>
                                          </p:stCondLst>
                                        </p:cTn>
                                        <p:tgtEl>
                                          <p:spTgt spid="144"/>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500"/>
                                        <p:tgtEl>
                                          <p:spTgt spid="145"/>
                                        </p:tgtEl>
                                      </p:cBhvr>
                                    </p:animEffect>
                                    <p:set>
                                      <p:cBhvr>
                                        <p:cTn id="104" dur="1" fill="hold">
                                          <p:stCondLst>
                                            <p:cond delay="499"/>
                                          </p:stCondLst>
                                        </p:cTn>
                                        <p:tgtEl>
                                          <p:spTgt spid="145"/>
                                        </p:tgtEl>
                                        <p:attrNameLst>
                                          <p:attrName>style.visibility</p:attrName>
                                        </p:attrNameLst>
                                      </p:cBhvr>
                                      <p:to>
                                        <p:strVal val="hidden"/>
                                      </p:to>
                                    </p:set>
                                  </p:childTnLst>
                                </p:cTn>
                              </p:par>
                              <p:par>
                                <p:cTn id="105" presetID="10" presetClass="exit" presetSubtype="0" fill="hold" grpId="0" nodeType="withEffect">
                                  <p:stCondLst>
                                    <p:cond delay="0"/>
                                  </p:stCondLst>
                                  <p:childTnLst>
                                    <p:animEffect transition="out" filter="fade">
                                      <p:cBhvr>
                                        <p:cTn id="106" dur="500"/>
                                        <p:tgtEl>
                                          <p:spTgt spid="148"/>
                                        </p:tgtEl>
                                      </p:cBhvr>
                                    </p:animEffect>
                                    <p:set>
                                      <p:cBhvr>
                                        <p:cTn id="107" dur="1" fill="hold">
                                          <p:stCondLst>
                                            <p:cond delay="499"/>
                                          </p:stCondLst>
                                        </p:cTn>
                                        <p:tgtEl>
                                          <p:spTgt spid="148"/>
                                        </p:tgtEl>
                                        <p:attrNameLst>
                                          <p:attrName>style.visibility</p:attrName>
                                        </p:attrNameLst>
                                      </p:cBhvr>
                                      <p:to>
                                        <p:strVal val="hidden"/>
                                      </p:to>
                                    </p:set>
                                  </p:childTnLst>
                                </p:cTn>
                              </p:par>
                              <p:par>
                                <p:cTn id="108" presetID="10" presetClass="exit" presetSubtype="0" fill="hold" grpId="0" nodeType="withEffect">
                                  <p:stCondLst>
                                    <p:cond delay="0"/>
                                  </p:stCondLst>
                                  <p:childTnLst>
                                    <p:animEffect transition="out" filter="fade">
                                      <p:cBhvr>
                                        <p:cTn id="109" dur="500"/>
                                        <p:tgtEl>
                                          <p:spTgt spid="149"/>
                                        </p:tgtEl>
                                      </p:cBhvr>
                                    </p:animEffect>
                                    <p:set>
                                      <p:cBhvr>
                                        <p:cTn id="110" dur="1" fill="hold">
                                          <p:stCondLst>
                                            <p:cond delay="499"/>
                                          </p:stCondLst>
                                        </p:cTn>
                                        <p:tgtEl>
                                          <p:spTgt spid="149"/>
                                        </p:tgtEl>
                                        <p:attrNameLst>
                                          <p:attrName>style.visibility</p:attrName>
                                        </p:attrNameLst>
                                      </p:cBhvr>
                                      <p:to>
                                        <p:strVal val="hidden"/>
                                      </p:to>
                                    </p:set>
                                  </p:childTnLst>
                                </p:cTn>
                              </p:par>
                              <p:par>
                                <p:cTn id="111" presetID="10" presetClass="exit" presetSubtype="0" fill="hold" grpId="0" nodeType="withEffect">
                                  <p:stCondLst>
                                    <p:cond delay="0"/>
                                  </p:stCondLst>
                                  <p:childTnLst>
                                    <p:animEffect transition="out" filter="fade">
                                      <p:cBhvr>
                                        <p:cTn id="112" dur="500"/>
                                        <p:tgtEl>
                                          <p:spTgt spid="150"/>
                                        </p:tgtEl>
                                      </p:cBhvr>
                                    </p:animEffect>
                                    <p:set>
                                      <p:cBhvr>
                                        <p:cTn id="113" dur="1" fill="hold">
                                          <p:stCondLst>
                                            <p:cond delay="499"/>
                                          </p:stCondLst>
                                        </p:cTn>
                                        <p:tgtEl>
                                          <p:spTgt spid="150"/>
                                        </p:tgtEl>
                                        <p:attrNameLst>
                                          <p:attrName>style.visibility</p:attrName>
                                        </p:attrNameLst>
                                      </p:cBhvr>
                                      <p:to>
                                        <p:strVal val="hidden"/>
                                      </p:to>
                                    </p:set>
                                  </p:childTnLst>
                                </p:cTn>
                              </p:par>
                              <p:par>
                                <p:cTn id="114" presetID="10" presetClass="exit" presetSubtype="0" fill="hold" grpId="0" nodeType="withEffect">
                                  <p:stCondLst>
                                    <p:cond delay="0"/>
                                  </p:stCondLst>
                                  <p:childTnLst>
                                    <p:animEffect transition="out" filter="fade">
                                      <p:cBhvr>
                                        <p:cTn id="115" dur="500"/>
                                        <p:tgtEl>
                                          <p:spTgt spid="151"/>
                                        </p:tgtEl>
                                      </p:cBhvr>
                                    </p:animEffect>
                                    <p:set>
                                      <p:cBhvr>
                                        <p:cTn id="116" dur="1" fill="hold">
                                          <p:stCondLst>
                                            <p:cond delay="499"/>
                                          </p:stCondLst>
                                        </p:cTn>
                                        <p:tgtEl>
                                          <p:spTgt spid="151"/>
                                        </p:tgtEl>
                                        <p:attrNameLst>
                                          <p:attrName>style.visibility</p:attrName>
                                        </p:attrNameLst>
                                      </p:cBhvr>
                                      <p:to>
                                        <p:strVal val="hidden"/>
                                      </p:to>
                                    </p:set>
                                  </p:childTnLst>
                                </p:cTn>
                              </p:par>
                              <p:par>
                                <p:cTn id="117" presetID="10" presetClass="exit" presetSubtype="0" fill="hold" grpId="0" nodeType="withEffect">
                                  <p:stCondLst>
                                    <p:cond delay="0"/>
                                  </p:stCondLst>
                                  <p:childTnLst>
                                    <p:animEffect transition="out" filter="fade">
                                      <p:cBhvr>
                                        <p:cTn id="118" dur="500"/>
                                        <p:tgtEl>
                                          <p:spTgt spid="153"/>
                                        </p:tgtEl>
                                      </p:cBhvr>
                                    </p:animEffect>
                                    <p:set>
                                      <p:cBhvr>
                                        <p:cTn id="119" dur="1" fill="hold">
                                          <p:stCondLst>
                                            <p:cond delay="499"/>
                                          </p:stCondLst>
                                        </p:cTn>
                                        <p:tgtEl>
                                          <p:spTgt spid="1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0" restart="whenNotActive" fill="hold" evtFilter="cancelBubble" nodeType="interactiveSeq">
                <p:stCondLst>
                  <p:cond evt="onClick" delay="0">
                    <p:tgtEl>
                      <p:spTgt spid="11"/>
                    </p:tgtEl>
                  </p:cond>
                </p:stCondLst>
                <p:endSync evt="end" delay="0">
                  <p:rtn val="all"/>
                </p:endSync>
                <p:childTnLst>
                  <p:par>
                    <p:cTn id="121" fill="hold">
                      <p:stCondLst>
                        <p:cond delay="0"/>
                      </p:stCondLst>
                      <p:childTnLst>
                        <p:par>
                          <p:cTn id="122" fill="hold">
                            <p:stCondLst>
                              <p:cond delay="0"/>
                            </p:stCondLst>
                            <p:childTnLst>
                              <p:par>
                                <p:cTn id="123" presetID="35" presetClass="path" presetSubtype="0" accel="50000" decel="50000" fill="hold" nodeType="clickEffect">
                                  <p:stCondLst>
                                    <p:cond delay="0"/>
                                  </p:stCondLst>
                                  <p:childTnLst>
                                    <p:animMotion origin="layout" path="M 4.16667E-6 -3.7037E-6 L -0.93386 0.00394 " pathEditMode="relative" rAng="0" ptsTypes="AA">
                                      <p:cBhvr>
                                        <p:cTn id="124" dur="2000" fill="hold"/>
                                        <p:tgtEl>
                                          <p:spTgt spid="11"/>
                                        </p:tgtEl>
                                        <p:attrNameLst>
                                          <p:attrName>ppt_x</p:attrName>
                                          <p:attrName>ppt_y</p:attrName>
                                        </p:attrNameLst>
                                      </p:cBhvr>
                                      <p:rCtr x="-46701" y="185"/>
                                    </p:animMotion>
                                  </p:childTnLst>
                                </p:cTn>
                              </p:par>
                            </p:childTnLst>
                          </p:cTn>
                        </p:par>
                      </p:childTnLst>
                    </p:cTn>
                  </p:par>
                  <p:par>
                    <p:cTn id="125" fill="hold">
                      <p:stCondLst>
                        <p:cond delay="indefinite"/>
                      </p:stCondLst>
                      <p:childTnLst>
                        <p:par>
                          <p:cTn id="126" fill="hold">
                            <p:stCondLst>
                              <p:cond delay="0"/>
                            </p:stCondLst>
                            <p:childTnLst>
                              <p:par>
                                <p:cTn id="127" presetID="63" presetClass="path" presetSubtype="0" accel="50000" decel="50000" fill="hold" nodeType="clickEffect">
                                  <p:stCondLst>
                                    <p:cond delay="0"/>
                                  </p:stCondLst>
                                  <p:childTnLst>
                                    <p:animMotion origin="layout" path="M -0.93385 0.00393 L 0.00018 1.48148E-6 " pathEditMode="relative" rAng="0" ptsTypes="AA">
                                      <p:cBhvr>
                                        <p:cTn id="128"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38" grpId="0" animBg="1"/>
      <p:bldP spid="141" grpId="0" animBg="1"/>
      <p:bldP spid="142" grpId="0" animBg="1"/>
      <p:bldP spid="143" grpId="0" animBg="1"/>
      <p:bldP spid="144" grpId="0" animBg="1"/>
      <p:bldP spid="145" grpId="0" animBg="1"/>
      <p:bldP spid="148" grpId="0" animBg="1"/>
      <p:bldP spid="149" grpId="0" animBg="1"/>
      <p:bldP spid="150" grpId="0" animBg="1"/>
      <p:bldP spid="151" grpId="0" animBg="1"/>
      <p:bldP spid="153" grpId="0" animBg="1"/>
      <p:bldP spid="146" grpId="0" animBg="1"/>
      <p:bldP spid="57" grpId="0" animBg="1"/>
      <p:bldP spid="67"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40"/>
          <p:cNvSpPr/>
          <p:nvPr/>
        </p:nvSpPr>
        <p:spPr>
          <a:xfrm>
            <a:off x="2036986" y="2790508"/>
            <a:ext cx="6581681" cy="2726311"/>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38" name="Oval 137"/>
          <p:cNvSpPr/>
          <p:nvPr/>
        </p:nvSpPr>
        <p:spPr>
          <a:xfrm>
            <a:off x="3839965" y="3127541"/>
            <a:ext cx="4542286" cy="210453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sp>
        <p:nvSpPr>
          <p:cNvPr id="142" name="Oval 141"/>
          <p:cNvSpPr/>
          <p:nvPr/>
        </p:nvSpPr>
        <p:spPr>
          <a:xfrm>
            <a:off x="3843061" y="3118951"/>
            <a:ext cx="4546904" cy="2113128"/>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sp>
        <p:nvSpPr>
          <p:cNvPr id="146" name="Oval 145"/>
          <p:cNvSpPr/>
          <p:nvPr/>
        </p:nvSpPr>
        <p:spPr>
          <a:xfrm>
            <a:off x="5098616" y="3446559"/>
            <a:ext cx="3190468" cy="146650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prstClr val="white"/>
              </a:solidFill>
              <a:latin typeface="Calibri" panose="020F0502020204030204" pitchFamily="34" charset="0"/>
            </a:endParaRPr>
          </a:p>
        </p:txBody>
      </p:sp>
      <p:pic>
        <p:nvPicPr>
          <p:cNvPr id="1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00" y="1412776"/>
            <a:ext cx="88920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72000" y="1521167"/>
            <a:ext cx="900000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1044815" y="2489120"/>
            <a:ext cx="1606330" cy="1015663"/>
          </a:xfrm>
          <a:prstGeom prst="rect">
            <a:avLst/>
          </a:prstGeom>
        </p:spPr>
        <p:txBody>
          <a:bodyPr wrap="square">
            <a:spAutoFit/>
          </a:bodyPr>
          <a:lstStyle/>
          <a:p>
            <a:pPr algn="ctr"/>
            <a:r>
              <a:rPr lang="en-IE" sz="3000" b="1" dirty="0" smtClean="0">
                <a:solidFill>
                  <a:srgbClr val="EC278C"/>
                </a:solidFill>
                <a:latin typeface="Calibri" panose="020F0502020204030204" pitchFamily="34" charset="0"/>
              </a:rPr>
              <a:t>Rational</a:t>
            </a:r>
          </a:p>
          <a:p>
            <a:pPr algn="ctr"/>
            <a:r>
              <a:rPr lang="en-IE" sz="3000" dirty="0">
                <a:solidFill>
                  <a:srgbClr val="EC278C"/>
                </a:solidFill>
                <a:latin typeface="Calibri" panose="020F0502020204030204" pitchFamily="34" charset="0"/>
                <a:ea typeface="Cambria Math"/>
              </a:rPr>
              <a:t>ℚ</a:t>
            </a:r>
            <a:endParaRPr lang="en-IE" sz="3000" dirty="0">
              <a:solidFill>
                <a:srgbClr val="EC278C"/>
              </a:solidFill>
              <a:latin typeface="Calibri" panose="020F0502020204030204" pitchFamily="34" charset="0"/>
            </a:endParaRPr>
          </a:p>
        </p:txBody>
      </p:sp>
      <p:sp>
        <p:nvSpPr>
          <p:cNvPr id="152" name="Oval 151"/>
          <p:cNvSpPr/>
          <p:nvPr/>
        </p:nvSpPr>
        <p:spPr>
          <a:xfrm>
            <a:off x="5098616" y="3446559"/>
            <a:ext cx="3190468" cy="146650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EC278C"/>
              </a:solidFill>
              <a:latin typeface="Calibri" panose="020F0502020204030204" pitchFamily="34" charset="0"/>
            </a:endParaRPr>
          </a:p>
        </p:txBody>
      </p:sp>
      <p:sp>
        <p:nvSpPr>
          <p:cNvPr id="52" name="Oval 51"/>
          <p:cNvSpPr/>
          <p:nvPr/>
        </p:nvSpPr>
        <p:spPr>
          <a:xfrm>
            <a:off x="66049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6" name="Oval 55"/>
          <p:cNvSpPr/>
          <p:nvPr/>
        </p:nvSpPr>
        <p:spPr>
          <a:xfrm>
            <a:off x="82811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9" name="Oval 48"/>
          <p:cNvSpPr/>
          <p:nvPr/>
        </p:nvSpPr>
        <p:spPr>
          <a:xfrm>
            <a:off x="53492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0" name="Oval 49"/>
          <p:cNvSpPr/>
          <p:nvPr/>
        </p:nvSpPr>
        <p:spPr>
          <a:xfrm>
            <a:off x="57801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5" name="Oval 54"/>
          <p:cNvSpPr/>
          <p:nvPr/>
        </p:nvSpPr>
        <p:spPr>
          <a:xfrm>
            <a:off x="78881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2" name="Oval 61"/>
          <p:cNvSpPr/>
          <p:nvPr/>
        </p:nvSpPr>
        <p:spPr>
          <a:xfrm>
            <a:off x="66066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6" name="Oval 65"/>
          <p:cNvSpPr/>
          <p:nvPr/>
        </p:nvSpPr>
        <p:spPr>
          <a:xfrm>
            <a:off x="82828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6" name="Oval 75"/>
          <p:cNvSpPr/>
          <p:nvPr/>
        </p:nvSpPr>
        <p:spPr>
          <a:xfrm>
            <a:off x="40836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8" name="Oval 47"/>
          <p:cNvSpPr/>
          <p:nvPr/>
        </p:nvSpPr>
        <p:spPr>
          <a:xfrm>
            <a:off x="49502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1" name="Oval 50"/>
          <p:cNvSpPr/>
          <p:nvPr/>
        </p:nvSpPr>
        <p:spPr>
          <a:xfrm>
            <a:off x="62202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3" name="Oval 52"/>
          <p:cNvSpPr/>
          <p:nvPr/>
        </p:nvSpPr>
        <p:spPr>
          <a:xfrm>
            <a:off x="70321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4" name="Oval 53"/>
          <p:cNvSpPr/>
          <p:nvPr/>
        </p:nvSpPr>
        <p:spPr>
          <a:xfrm>
            <a:off x="74552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9" name="Oval 78"/>
          <p:cNvSpPr/>
          <p:nvPr/>
        </p:nvSpPr>
        <p:spPr>
          <a:xfrm>
            <a:off x="51026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0" name="Oval 79"/>
          <p:cNvSpPr/>
          <p:nvPr/>
        </p:nvSpPr>
        <p:spPr>
          <a:xfrm>
            <a:off x="55016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1" name="Oval 80"/>
          <p:cNvSpPr/>
          <p:nvPr/>
        </p:nvSpPr>
        <p:spPr>
          <a:xfrm>
            <a:off x="59325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2" name="Oval 81"/>
          <p:cNvSpPr/>
          <p:nvPr/>
        </p:nvSpPr>
        <p:spPr>
          <a:xfrm>
            <a:off x="63726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3" name="Oval 82"/>
          <p:cNvSpPr/>
          <p:nvPr/>
        </p:nvSpPr>
        <p:spPr>
          <a:xfrm>
            <a:off x="67573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4" name="Oval 83"/>
          <p:cNvSpPr/>
          <p:nvPr/>
        </p:nvSpPr>
        <p:spPr>
          <a:xfrm>
            <a:off x="71845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5" name="Oval 84"/>
          <p:cNvSpPr/>
          <p:nvPr/>
        </p:nvSpPr>
        <p:spPr>
          <a:xfrm>
            <a:off x="76076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6" name="Oval 85"/>
          <p:cNvSpPr/>
          <p:nvPr/>
        </p:nvSpPr>
        <p:spPr>
          <a:xfrm>
            <a:off x="80405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8" name="Oval 107"/>
          <p:cNvSpPr/>
          <p:nvPr/>
        </p:nvSpPr>
        <p:spPr>
          <a:xfrm>
            <a:off x="525509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9" name="Oval 108"/>
          <p:cNvSpPr/>
          <p:nvPr/>
        </p:nvSpPr>
        <p:spPr>
          <a:xfrm>
            <a:off x="565403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0" name="Oval 109"/>
          <p:cNvSpPr/>
          <p:nvPr/>
        </p:nvSpPr>
        <p:spPr>
          <a:xfrm>
            <a:off x="608491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1" name="Oval 110"/>
          <p:cNvSpPr/>
          <p:nvPr/>
        </p:nvSpPr>
        <p:spPr>
          <a:xfrm>
            <a:off x="652505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2" name="Oval 111"/>
          <p:cNvSpPr/>
          <p:nvPr/>
        </p:nvSpPr>
        <p:spPr>
          <a:xfrm>
            <a:off x="690972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3" name="Oval 112"/>
          <p:cNvSpPr/>
          <p:nvPr/>
        </p:nvSpPr>
        <p:spPr>
          <a:xfrm>
            <a:off x="733694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4" name="Oval 113"/>
          <p:cNvSpPr/>
          <p:nvPr/>
        </p:nvSpPr>
        <p:spPr>
          <a:xfrm>
            <a:off x="776001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5" name="Oval 114"/>
          <p:cNvSpPr/>
          <p:nvPr/>
        </p:nvSpPr>
        <p:spPr>
          <a:xfrm>
            <a:off x="819295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9" name="Oval 68"/>
          <p:cNvSpPr/>
          <p:nvPr/>
        </p:nvSpPr>
        <p:spPr>
          <a:xfrm>
            <a:off x="11517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2" name="Oval 71"/>
          <p:cNvSpPr/>
          <p:nvPr/>
        </p:nvSpPr>
        <p:spPr>
          <a:xfrm>
            <a:off x="24074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7" name="Oval 126"/>
          <p:cNvSpPr/>
          <p:nvPr/>
        </p:nvSpPr>
        <p:spPr>
          <a:xfrm>
            <a:off x="10576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9" name="Oval 128"/>
          <p:cNvSpPr/>
          <p:nvPr/>
        </p:nvSpPr>
        <p:spPr>
          <a:xfrm>
            <a:off x="18874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8" name="Oval 57"/>
          <p:cNvSpPr/>
          <p:nvPr/>
        </p:nvSpPr>
        <p:spPr>
          <a:xfrm>
            <a:off x="49520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9" name="Oval 58"/>
          <p:cNvSpPr/>
          <p:nvPr/>
        </p:nvSpPr>
        <p:spPr>
          <a:xfrm>
            <a:off x="53509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0" name="Oval 59"/>
          <p:cNvSpPr/>
          <p:nvPr/>
        </p:nvSpPr>
        <p:spPr>
          <a:xfrm>
            <a:off x="5781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1" name="Oval 60"/>
          <p:cNvSpPr/>
          <p:nvPr/>
        </p:nvSpPr>
        <p:spPr>
          <a:xfrm>
            <a:off x="62219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3" name="Oval 62"/>
          <p:cNvSpPr/>
          <p:nvPr/>
        </p:nvSpPr>
        <p:spPr>
          <a:xfrm>
            <a:off x="70338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4" name="Oval 63"/>
          <p:cNvSpPr/>
          <p:nvPr/>
        </p:nvSpPr>
        <p:spPr>
          <a:xfrm>
            <a:off x="74569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5" name="Oval 64"/>
          <p:cNvSpPr/>
          <p:nvPr/>
        </p:nvSpPr>
        <p:spPr>
          <a:xfrm>
            <a:off x="78898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8" name="Oval 67"/>
          <p:cNvSpPr/>
          <p:nvPr/>
        </p:nvSpPr>
        <p:spPr>
          <a:xfrm>
            <a:off x="7528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0" name="Oval 69"/>
          <p:cNvSpPr/>
          <p:nvPr/>
        </p:nvSpPr>
        <p:spPr>
          <a:xfrm>
            <a:off x="15826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1" name="Oval 70"/>
          <p:cNvSpPr/>
          <p:nvPr/>
        </p:nvSpPr>
        <p:spPr>
          <a:xfrm>
            <a:off x="20227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3" name="Oval 72"/>
          <p:cNvSpPr/>
          <p:nvPr/>
        </p:nvSpPr>
        <p:spPr>
          <a:xfrm>
            <a:off x="28346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4" name="Oval 73"/>
          <p:cNvSpPr/>
          <p:nvPr/>
        </p:nvSpPr>
        <p:spPr>
          <a:xfrm>
            <a:off x="32577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5" name="Oval 74"/>
          <p:cNvSpPr/>
          <p:nvPr/>
        </p:nvSpPr>
        <p:spPr>
          <a:xfrm>
            <a:off x="36906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7" name="Oval 76"/>
          <p:cNvSpPr/>
          <p:nvPr/>
        </p:nvSpPr>
        <p:spPr>
          <a:xfrm>
            <a:off x="45268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78" name="Oval 77"/>
          <p:cNvSpPr/>
          <p:nvPr/>
        </p:nvSpPr>
        <p:spPr>
          <a:xfrm>
            <a:off x="3354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8" name="Oval 87"/>
          <p:cNvSpPr/>
          <p:nvPr/>
        </p:nvSpPr>
        <p:spPr>
          <a:xfrm>
            <a:off x="51044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9" name="Oval 88"/>
          <p:cNvSpPr/>
          <p:nvPr/>
        </p:nvSpPr>
        <p:spPr>
          <a:xfrm>
            <a:off x="55033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0" name="Oval 89"/>
          <p:cNvSpPr/>
          <p:nvPr/>
        </p:nvSpPr>
        <p:spPr>
          <a:xfrm>
            <a:off x="5934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1" name="Oval 90"/>
          <p:cNvSpPr/>
          <p:nvPr/>
        </p:nvSpPr>
        <p:spPr>
          <a:xfrm>
            <a:off x="63743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2" name="Oval 91"/>
          <p:cNvSpPr/>
          <p:nvPr/>
        </p:nvSpPr>
        <p:spPr>
          <a:xfrm>
            <a:off x="67590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3" name="Oval 92"/>
          <p:cNvSpPr/>
          <p:nvPr/>
        </p:nvSpPr>
        <p:spPr>
          <a:xfrm>
            <a:off x="71862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4" name="Oval 93"/>
          <p:cNvSpPr/>
          <p:nvPr/>
        </p:nvSpPr>
        <p:spPr>
          <a:xfrm>
            <a:off x="76093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5" name="Oval 94"/>
          <p:cNvSpPr/>
          <p:nvPr/>
        </p:nvSpPr>
        <p:spPr>
          <a:xfrm>
            <a:off x="80422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7" name="Oval 96"/>
          <p:cNvSpPr/>
          <p:nvPr/>
        </p:nvSpPr>
        <p:spPr>
          <a:xfrm>
            <a:off x="90520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8" name="Oval 97"/>
          <p:cNvSpPr/>
          <p:nvPr/>
        </p:nvSpPr>
        <p:spPr>
          <a:xfrm>
            <a:off x="13041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9" name="Oval 98"/>
          <p:cNvSpPr/>
          <p:nvPr/>
        </p:nvSpPr>
        <p:spPr>
          <a:xfrm>
            <a:off x="173502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0" name="Oval 99"/>
          <p:cNvSpPr/>
          <p:nvPr/>
        </p:nvSpPr>
        <p:spPr>
          <a:xfrm>
            <a:off x="21751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1" name="Oval 100"/>
          <p:cNvSpPr/>
          <p:nvPr/>
        </p:nvSpPr>
        <p:spPr>
          <a:xfrm>
            <a:off x="25598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2" name="Oval 101"/>
          <p:cNvSpPr/>
          <p:nvPr/>
        </p:nvSpPr>
        <p:spPr>
          <a:xfrm>
            <a:off x="29870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3" name="Oval 102"/>
          <p:cNvSpPr/>
          <p:nvPr/>
        </p:nvSpPr>
        <p:spPr>
          <a:xfrm>
            <a:off x="34101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4" name="Oval 103"/>
          <p:cNvSpPr/>
          <p:nvPr/>
        </p:nvSpPr>
        <p:spPr>
          <a:xfrm>
            <a:off x="38430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5" name="Oval 104"/>
          <p:cNvSpPr/>
          <p:nvPr/>
        </p:nvSpPr>
        <p:spPr>
          <a:xfrm>
            <a:off x="42360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6" name="Oval 105"/>
          <p:cNvSpPr/>
          <p:nvPr/>
        </p:nvSpPr>
        <p:spPr>
          <a:xfrm>
            <a:off x="46792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07" name="Oval 106"/>
          <p:cNvSpPr/>
          <p:nvPr/>
        </p:nvSpPr>
        <p:spPr>
          <a:xfrm>
            <a:off x="4878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7" name="Oval 116"/>
          <p:cNvSpPr/>
          <p:nvPr/>
        </p:nvSpPr>
        <p:spPr>
          <a:xfrm>
            <a:off x="525680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8" name="Oval 117"/>
          <p:cNvSpPr/>
          <p:nvPr/>
        </p:nvSpPr>
        <p:spPr>
          <a:xfrm>
            <a:off x="565574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9" name="Oval 118"/>
          <p:cNvSpPr/>
          <p:nvPr/>
        </p:nvSpPr>
        <p:spPr>
          <a:xfrm>
            <a:off x="60866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0" name="Oval 119"/>
          <p:cNvSpPr/>
          <p:nvPr/>
        </p:nvSpPr>
        <p:spPr>
          <a:xfrm>
            <a:off x="652676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1" name="Oval 120"/>
          <p:cNvSpPr/>
          <p:nvPr/>
        </p:nvSpPr>
        <p:spPr>
          <a:xfrm>
            <a:off x="691143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2" name="Oval 121"/>
          <p:cNvSpPr/>
          <p:nvPr/>
        </p:nvSpPr>
        <p:spPr>
          <a:xfrm>
            <a:off x="7338657"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3" name="Oval 122"/>
          <p:cNvSpPr/>
          <p:nvPr/>
        </p:nvSpPr>
        <p:spPr>
          <a:xfrm>
            <a:off x="776172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4" name="Oval 123"/>
          <p:cNvSpPr/>
          <p:nvPr/>
        </p:nvSpPr>
        <p:spPr>
          <a:xfrm>
            <a:off x="8194661"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6" name="Oval 125"/>
          <p:cNvSpPr/>
          <p:nvPr/>
        </p:nvSpPr>
        <p:spPr>
          <a:xfrm>
            <a:off x="16618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8" name="Oval 127"/>
          <p:cNvSpPr/>
          <p:nvPr/>
        </p:nvSpPr>
        <p:spPr>
          <a:xfrm>
            <a:off x="145654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0" name="Oval 129"/>
          <p:cNvSpPr/>
          <p:nvPr/>
        </p:nvSpPr>
        <p:spPr>
          <a:xfrm>
            <a:off x="2327568"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1" name="Oval 130"/>
          <p:cNvSpPr/>
          <p:nvPr/>
        </p:nvSpPr>
        <p:spPr>
          <a:xfrm>
            <a:off x="2712229"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2" name="Oval 131"/>
          <p:cNvSpPr/>
          <p:nvPr/>
        </p:nvSpPr>
        <p:spPr>
          <a:xfrm>
            <a:off x="3139456"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3" name="Oval 132"/>
          <p:cNvSpPr/>
          <p:nvPr/>
        </p:nvSpPr>
        <p:spPr>
          <a:xfrm>
            <a:off x="35625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4" name="Oval 133"/>
          <p:cNvSpPr/>
          <p:nvPr/>
        </p:nvSpPr>
        <p:spPr>
          <a:xfrm>
            <a:off x="3995460"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5" name="Oval 134"/>
          <p:cNvSpPr/>
          <p:nvPr/>
        </p:nvSpPr>
        <p:spPr>
          <a:xfrm>
            <a:off x="438842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6" name="Oval 135"/>
          <p:cNvSpPr/>
          <p:nvPr/>
        </p:nvSpPr>
        <p:spPr>
          <a:xfrm>
            <a:off x="4831664"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37" name="Oval 136"/>
          <p:cNvSpPr/>
          <p:nvPr/>
        </p:nvSpPr>
        <p:spPr>
          <a:xfrm>
            <a:off x="640203"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57" name="Oval 56"/>
          <p:cNvSpPr/>
          <p:nvPr/>
        </p:nvSpPr>
        <p:spPr>
          <a:xfrm>
            <a:off x="872435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67" name="Oval 66"/>
          <p:cNvSpPr/>
          <p:nvPr/>
        </p:nvSpPr>
        <p:spPr>
          <a:xfrm>
            <a:off x="872606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87" name="Oval 86"/>
          <p:cNvSpPr/>
          <p:nvPr/>
        </p:nvSpPr>
        <p:spPr>
          <a:xfrm>
            <a:off x="84335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16" name="Oval 115"/>
          <p:cNvSpPr/>
          <p:nvPr/>
        </p:nvSpPr>
        <p:spPr>
          <a:xfrm>
            <a:off x="858591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96" name="Oval 95"/>
          <p:cNvSpPr/>
          <p:nvPr/>
        </p:nvSpPr>
        <p:spPr>
          <a:xfrm>
            <a:off x="84352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25" name="Oval 124"/>
          <p:cNvSpPr/>
          <p:nvPr/>
        </p:nvSpPr>
        <p:spPr>
          <a:xfrm>
            <a:off x="8587625" y="1414850"/>
            <a:ext cx="180000" cy="180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7" name="Oval 26"/>
          <p:cNvSpPr/>
          <p:nvPr/>
        </p:nvSpPr>
        <p:spPr>
          <a:xfrm>
            <a:off x="4940132"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8" name="Oval 27"/>
          <p:cNvSpPr/>
          <p:nvPr/>
        </p:nvSpPr>
        <p:spPr>
          <a:xfrm>
            <a:off x="533907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9" name="Oval 28"/>
          <p:cNvSpPr/>
          <p:nvPr/>
        </p:nvSpPr>
        <p:spPr>
          <a:xfrm>
            <a:off x="5769954"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0" name="Oval 29"/>
          <p:cNvSpPr/>
          <p:nvPr/>
        </p:nvSpPr>
        <p:spPr>
          <a:xfrm>
            <a:off x="6210094"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1" name="Oval 30"/>
          <p:cNvSpPr/>
          <p:nvPr/>
        </p:nvSpPr>
        <p:spPr>
          <a:xfrm>
            <a:off x="6594755"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2" name="Oval 31"/>
          <p:cNvSpPr/>
          <p:nvPr/>
        </p:nvSpPr>
        <p:spPr>
          <a:xfrm>
            <a:off x="7021982"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3" name="Oval 32"/>
          <p:cNvSpPr/>
          <p:nvPr/>
        </p:nvSpPr>
        <p:spPr>
          <a:xfrm>
            <a:off x="7445051"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4" name="Oval 33"/>
          <p:cNvSpPr/>
          <p:nvPr/>
        </p:nvSpPr>
        <p:spPr>
          <a:xfrm>
            <a:off x="7877986"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5" name="Oval 34"/>
          <p:cNvSpPr/>
          <p:nvPr/>
        </p:nvSpPr>
        <p:spPr>
          <a:xfrm>
            <a:off x="827095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6" name="Oval 35"/>
          <p:cNvSpPr/>
          <p:nvPr/>
        </p:nvSpPr>
        <p:spPr>
          <a:xfrm>
            <a:off x="871419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7" name="Oval 36"/>
          <p:cNvSpPr/>
          <p:nvPr/>
        </p:nvSpPr>
        <p:spPr>
          <a:xfrm>
            <a:off x="740931"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8" name="Oval 37"/>
          <p:cNvSpPr/>
          <p:nvPr/>
        </p:nvSpPr>
        <p:spPr>
          <a:xfrm>
            <a:off x="1139869"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39" name="Oval 38"/>
          <p:cNvSpPr/>
          <p:nvPr/>
        </p:nvSpPr>
        <p:spPr>
          <a:xfrm>
            <a:off x="1570753"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0" name="Oval 39"/>
          <p:cNvSpPr/>
          <p:nvPr/>
        </p:nvSpPr>
        <p:spPr>
          <a:xfrm>
            <a:off x="2010893"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1" name="Oval 40"/>
          <p:cNvSpPr/>
          <p:nvPr/>
        </p:nvSpPr>
        <p:spPr>
          <a:xfrm>
            <a:off x="2395554"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2" name="Oval 41"/>
          <p:cNvSpPr/>
          <p:nvPr/>
        </p:nvSpPr>
        <p:spPr>
          <a:xfrm>
            <a:off x="2822781"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3" name="Oval 42"/>
          <p:cNvSpPr/>
          <p:nvPr/>
        </p:nvSpPr>
        <p:spPr>
          <a:xfrm>
            <a:off x="3245850"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4" name="Oval 43"/>
          <p:cNvSpPr/>
          <p:nvPr/>
        </p:nvSpPr>
        <p:spPr>
          <a:xfrm>
            <a:off x="3678785"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5" name="Oval 44"/>
          <p:cNvSpPr/>
          <p:nvPr/>
        </p:nvSpPr>
        <p:spPr>
          <a:xfrm>
            <a:off x="4071749"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6" name="Oval 45"/>
          <p:cNvSpPr/>
          <p:nvPr/>
        </p:nvSpPr>
        <p:spPr>
          <a:xfrm>
            <a:off x="4514989"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7" name="Oval 46"/>
          <p:cNvSpPr/>
          <p:nvPr/>
        </p:nvSpPr>
        <p:spPr>
          <a:xfrm>
            <a:off x="323528" y="1414850"/>
            <a:ext cx="180000" cy="1800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140" name="Title 1"/>
          <p:cNvSpPr>
            <a:spLocks noGrp="1"/>
          </p:cNvSpPr>
          <p:nvPr>
            <p:ph type="title"/>
          </p:nvPr>
        </p:nvSpPr>
        <p:spPr>
          <a:xfrm>
            <a:off x="0" y="-6640"/>
            <a:ext cx="9144000" cy="661495"/>
          </a:xfrm>
        </p:spPr>
        <p:txBody>
          <a:bodyPr/>
          <a:lstStyle/>
          <a:p>
            <a:pPr algn="l"/>
            <a:r>
              <a:rPr lang="en-IE" dirty="0" smtClean="0"/>
              <a:t>                        </a:t>
            </a:r>
            <a:br>
              <a:rPr lang="en-IE" dirty="0" smtClean="0"/>
            </a:br>
            <a:r>
              <a:rPr lang="en-IE" dirty="0" smtClean="0"/>
              <a:t/>
            </a:r>
            <a:br>
              <a:rPr lang="en-IE" dirty="0" smtClean="0"/>
            </a:br>
            <a:r>
              <a:rPr lang="en-IE" sz="2800" dirty="0" smtClean="0"/>
              <a:t>Venn Diagram &amp; Number Line                   </a:t>
            </a:r>
            <a:r>
              <a:rPr lang="en-IE" sz="3200" b="0" dirty="0" smtClean="0">
                <a:solidFill>
                  <a:srgbClr val="FF0000"/>
                </a:solidFill>
                <a:effectLst/>
                <a:latin typeface="Cambria Math"/>
                <a:ea typeface="Cambria Math"/>
              </a:rPr>
              <a:t>ℕ,</a:t>
            </a:r>
            <a:r>
              <a:rPr lang="en-IE" sz="3200" b="0" dirty="0" smtClean="0">
                <a:solidFill>
                  <a:srgbClr val="FF0000"/>
                </a:solidFill>
                <a:effectLst/>
              </a:rPr>
              <a:t> </a:t>
            </a:r>
            <a:r>
              <a:rPr lang="en-IE" sz="3200" b="0" dirty="0" smtClean="0">
                <a:solidFill>
                  <a:srgbClr val="FF0000"/>
                </a:solidFill>
                <a:effectLst/>
                <a:latin typeface="Cambria Math"/>
                <a:ea typeface="Cambria Math"/>
              </a:rPr>
              <a:t>ℤ</a:t>
            </a:r>
            <a:r>
              <a:rPr lang="en-IE" sz="3200" b="0" dirty="0" smtClean="0">
                <a:solidFill>
                  <a:srgbClr val="FF0000"/>
                </a:solidFill>
                <a:effectLst/>
                <a:latin typeface="Calibri" panose="020F0502020204030204" pitchFamily="34" charset="0"/>
              </a:rPr>
              <a:t> and </a:t>
            </a:r>
            <a:r>
              <a:rPr lang="en-IE" sz="3200" b="0" dirty="0" smtClean="0">
                <a:solidFill>
                  <a:srgbClr val="FF0000"/>
                </a:solidFill>
                <a:effectLst/>
                <a:latin typeface="Calibri" panose="020F0502020204030204" pitchFamily="34" charset="0"/>
                <a:ea typeface="Cambria Math"/>
              </a:rPr>
              <a:t>ℚ.</a:t>
            </a:r>
            <a:r>
              <a:rPr lang="en-IE" sz="3200" dirty="0">
                <a:solidFill>
                  <a:prstClr val="white"/>
                </a:solidFill>
                <a:effectLst/>
                <a:latin typeface="Calibri" panose="020F0502020204030204" pitchFamily="34" charset="0"/>
              </a:rPr>
              <a:t/>
            </a:r>
            <a:br>
              <a:rPr lang="en-IE" sz="3200" dirty="0">
                <a:solidFill>
                  <a:prstClr val="white"/>
                </a:solidFill>
                <a:effectLst/>
                <a:latin typeface="Calibri" panose="020F0502020204030204" pitchFamily="34" charset="0"/>
              </a:rPr>
            </a:br>
            <a:endParaRPr lang="en-IE" sz="3200" dirty="0">
              <a:effectLst/>
            </a:endParaRPr>
          </a:p>
        </p:txBody>
      </p:sp>
      <p:sp>
        <p:nvSpPr>
          <p:cNvPr id="139" name="Rectangle 138"/>
          <p:cNvSpPr/>
          <p:nvPr/>
        </p:nvSpPr>
        <p:spPr>
          <a:xfrm>
            <a:off x="2546186" y="3504783"/>
            <a:ext cx="756938" cy="461665"/>
          </a:xfrm>
          <a:prstGeom prst="rect">
            <a:avLst/>
          </a:prstGeom>
        </p:spPr>
        <p:txBody>
          <a:bodyPr wrap="none">
            <a:spAutoFit/>
          </a:bodyPr>
          <a:lstStyle/>
          <a:p>
            <a:pPr algn="ctr"/>
            <a:r>
              <a:rPr lang="en-IE" sz="2400" dirty="0" smtClean="0">
                <a:solidFill>
                  <a:prstClr val="black"/>
                </a:solidFill>
                <a:latin typeface="Calibri" panose="020F0502020204030204" pitchFamily="34" charset="0"/>
                <a:ea typeface="Cambria Math"/>
              </a:rPr>
              <a:t>ℚ</a:t>
            </a:r>
            <a:r>
              <a:rPr lang="en-IE" sz="2400" dirty="0" smtClean="0">
                <a:solidFill>
                  <a:prstClr val="black"/>
                </a:solidFill>
                <a:latin typeface="Cambria Math"/>
                <a:ea typeface="Cambria Math"/>
              </a:rPr>
              <a:t>\ℤ</a:t>
            </a:r>
            <a:endParaRPr lang="en-IE" sz="2400" dirty="0">
              <a:solidFill>
                <a:prstClr val="black"/>
              </a:solidFill>
              <a:latin typeface="Calibri" panose="020F0502020204030204" pitchFamily="34" charset="0"/>
            </a:endParaRPr>
          </a:p>
        </p:txBody>
      </p:sp>
      <p:grpSp>
        <p:nvGrpSpPr>
          <p:cNvPr id="11" name="Group 10"/>
          <p:cNvGrpSpPr/>
          <p:nvPr/>
        </p:nvGrpSpPr>
        <p:grpSpPr>
          <a:xfrm>
            <a:off x="8783960" y="1155322"/>
            <a:ext cx="7213784" cy="4599432"/>
            <a:chOff x="8783960" y="1155322"/>
            <a:chExt cx="7213784" cy="4599432"/>
          </a:xfrm>
        </p:grpSpPr>
        <p:sp>
          <p:nvSpPr>
            <p:cNvPr id="12" name="Snip Single Corner Rectangle 11"/>
            <p:cNvSpPr/>
            <p:nvPr/>
          </p:nvSpPr>
          <p:spPr>
            <a:xfrm flipH="1">
              <a:off x="8783960" y="1952836"/>
              <a:ext cx="360040" cy="1044116"/>
            </a:xfrm>
            <a:prstGeom prst="snip1Rect">
              <a:avLst>
                <a:gd name="adj" fmla="val 27932"/>
              </a:avLst>
            </a:prstGeom>
            <a:solidFill>
              <a:srgbClr val="990033"/>
            </a:solidFill>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IE" dirty="0" smtClean="0">
                  <a:solidFill>
                    <a:prstClr val="white"/>
                  </a:solidFill>
                </a:rPr>
                <a:t>Page 23</a:t>
              </a:r>
              <a:endParaRPr lang="en-IE" dirty="0">
                <a:solidFill>
                  <a:prstClr val="white"/>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6612" y="1155322"/>
              <a:ext cx="6771132" cy="459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21762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500"/>
                                        <p:tgtEl>
                                          <p:spTgt spid="5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500"/>
                                        <p:tgtEl>
                                          <p:spTgt spid="5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500"/>
                                        <p:tgtEl>
                                          <p:spTgt spid="6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0"/>
                                        <p:tgtEl>
                                          <p:spTgt spid="6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500"/>
                                        <p:tgtEl>
                                          <p:spTgt spid="6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500"/>
                                        <p:tgtEl>
                                          <p:spTgt spid="6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500"/>
                                        <p:tgtEl>
                                          <p:spTgt spid="6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fade">
                                      <p:cBhvr>
                                        <p:cTn id="74" dur="500"/>
                                        <p:tgtEl>
                                          <p:spTgt spid="6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fade">
                                      <p:cBhvr>
                                        <p:cTn id="77" dur="500"/>
                                        <p:tgtEl>
                                          <p:spTgt spid="7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fade">
                                      <p:cBhvr>
                                        <p:cTn id="80" dur="500"/>
                                        <p:tgtEl>
                                          <p:spTgt spid="7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fade">
                                      <p:cBhvr>
                                        <p:cTn id="83" dur="500"/>
                                        <p:tgtEl>
                                          <p:spTgt spid="7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500"/>
                                        <p:tgtEl>
                                          <p:spTgt spid="7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500"/>
                                        <p:tgtEl>
                                          <p:spTgt spid="7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5"/>
                                        </p:tgtEl>
                                        <p:attrNameLst>
                                          <p:attrName>style.visibility</p:attrName>
                                        </p:attrNameLst>
                                      </p:cBhvr>
                                      <p:to>
                                        <p:strVal val="visible"/>
                                      </p:to>
                                    </p:set>
                                    <p:animEffect transition="in" filter="fade">
                                      <p:cBhvr>
                                        <p:cTn id="92" dur="500"/>
                                        <p:tgtEl>
                                          <p:spTgt spid="7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fade">
                                      <p:cBhvr>
                                        <p:cTn id="95" dur="500"/>
                                        <p:tgtEl>
                                          <p:spTgt spid="7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fade">
                                      <p:cBhvr>
                                        <p:cTn id="98" dur="500"/>
                                        <p:tgtEl>
                                          <p:spTgt spid="7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fade">
                                      <p:cBhvr>
                                        <p:cTn id="101" dur="500"/>
                                        <p:tgtEl>
                                          <p:spTgt spid="7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9"/>
                                        </p:tgtEl>
                                        <p:attrNameLst>
                                          <p:attrName>style.visibility</p:attrName>
                                        </p:attrNameLst>
                                      </p:cBhvr>
                                      <p:to>
                                        <p:strVal val="visible"/>
                                      </p:to>
                                    </p:set>
                                    <p:animEffect transition="in" filter="fade">
                                      <p:cBhvr>
                                        <p:cTn id="104" dur="500"/>
                                        <p:tgtEl>
                                          <p:spTgt spid="7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500"/>
                                        <p:tgtEl>
                                          <p:spTgt spid="8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81"/>
                                        </p:tgtEl>
                                        <p:attrNameLst>
                                          <p:attrName>style.visibility</p:attrName>
                                        </p:attrNameLst>
                                      </p:cBhvr>
                                      <p:to>
                                        <p:strVal val="visible"/>
                                      </p:to>
                                    </p:set>
                                    <p:animEffect transition="in" filter="fade">
                                      <p:cBhvr>
                                        <p:cTn id="110" dur="500"/>
                                        <p:tgtEl>
                                          <p:spTgt spid="8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fade">
                                      <p:cBhvr>
                                        <p:cTn id="113" dur="500"/>
                                        <p:tgtEl>
                                          <p:spTgt spid="8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fade">
                                      <p:cBhvr>
                                        <p:cTn id="116" dur="500"/>
                                        <p:tgtEl>
                                          <p:spTgt spid="8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84"/>
                                        </p:tgtEl>
                                        <p:attrNameLst>
                                          <p:attrName>style.visibility</p:attrName>
                                        </p:attrNameLst>
                                      </p:cBhvr>
                                      <p:to>
                                        <p:strVal val="visible"/>
                                      </p:to>
                                    </p:set>
                                    <p:animEffect transition="in" filter="fade">
                                      <p:cBhvr>
                                        <p:cTn id="119" dur="500"/>
                                        <p:tgtEl>
                                          <p:spTgt spid="8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85"/>
                                        </p:tgtEl>
                                        <p:attrNameLst>
                                          <p:attrName>style.visibility</p:attrName>
                                        </p:attrNameLst>
                                      </p:cBhvr>
                                      <p:to>
                                        <p:strVal val="visible"/>
                                      </p:to>
                                    </p:set>
                                    <p:animEffect transition="in" filter="fade">
                                      <p:cBhvr>
                                        <p:cTn id="122" dur="500"/>
                                        <p:tgtEl>
                                          <p:spTgt spid="8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500"/>
                                        <p:tgtEl>
                                          <p:spTgt spid="8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87"/>
                                        </p:tgtEl>
                                        <p:attrNameLst>
                                          <p:attrName>style.visibility</p:attrName>
                                        </p:attrNameLst>
                                      </p:cBhvr>
                                      <p:to>
                                        <p:strVal val="visible"/>
                                      </p:to>
                                    </p:set>
                                    <p:animEffect transition="in" filter="fade">
                                      <p:cBhvr>
                                        <p:cTn id="128" dur="500"/>
                                        <p:tgtEl>
                                          <p:spTgt spid="8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88"/>
                                        </p:tgtEl>
                                        <p:attrNameLst>
                                          <p:attrName>style.visibility</p:attrName>
                                        </p:attrNameLst>
                                      </p:cBhvr>
                                      <p:to>
                                        <p:strVal val="visible"/>
                                      </p:to>
                                    </p:set>
                                    <p:animEffect transition="in" filter="fade">
                                      <p:cBhvr>
                                        <p:cTn id="131" dur="500"/>
                                        <p:tgtEl>
                                          <p:spTgt spid="88"/>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500"/>
                                        <p:tgtEl>
                                          <p:spTgt spid="89"/>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90"/>
                                        </p:tgtEl>
                                        <p:attrNameLst>
                                          <p:attrName>style.visibility</p:attrName>
                                        </p:attrNameLst>
                                      </p:cBhvr>
                                      <p:to>
                                        <p:strVal val="visible"/>
                                      </p:to>
                                    </p:set>
                                    <p:animEffect transition="in" filter="fade">
                                      <p:cBhvr>
                                        <p:cTn id="137" dur="500"/>
                                        <p:tgtEl>
                                          <p:spTgt spid="9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91"/>
                                        </p:tgtEl>
                                        <p:attrNameLst>
                                          <p:attrName>style.visibility</p:attrName>
                                        </p:attrNameLst>
                                      </p:cBhvr>
                                      <p:to>
                                        <p:strVal val="visible"/>
                                      </p:to>
                                    </p:set>
                                    <p:animEffect transition="in" filter="fade">
                                      <p:cBhvr>
                                        <p:cTn id="140" dur="500"/>
                                        <p:tgtEl>
                                          <p:spTgt spid="91"/>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92"/>
                                        </p:tgtEl>
                                        <p:attrNameLst>
                                          <p:attrName>style.visibility</p:attrName>
                                        </p:attrNameLst>
                                      </p:cBhvr>
                                      <p:to>
                                        <p:strVal val="visible"/>
                                      </p:to>
                                    </p:set>
                                    <p:animEffect transition="in" filter="fade">
                                      <p:cBhvr>
                                        <p:cTn id="143" dur="500"/>
                                        <p:tgtEl>
                                          <p:spTgt spid="9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93"/>
                                        </p:tgtEl>
                                        <p:attrNameLst>
                                          <p:attrName>style.visibility</p:attrName>
                                        </p:attrNameLst>
                                      </p:cBhvr>
                                      <p:to>
                                        <p:strVal val="visible"/>
                                      </p:to>
                                    </p:set>
                                    <p:animEffect transition="in" filter="fade">
                                      <p:cBhvr>
                                        <p:cTn id="146" dur="500"/>
                                        <p:tgtEl>
                                          <p:spTgt spid="9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94"/>
                                        </p:tgtEl>
                                        <p:attrNameLst>
                                          <p:attrName>style.visibility</p:attrName>
                                        </p:attrNameLst>
                                      </p:cBhvr>
                                      <p:to>
                                        <p:strVal val="visible"/>
                                      </p:to>
                                    </p:set>
                                    <p:animEffect transition="in" filter="fade">
                                      <p:cBhvr>
                                        <p:cTn id="149" dur="500"/>
                                        <p:tgtEl>
                                          <p:spTgt spid="9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95"/>
                                        </p:tgtEl>
                                        <p:attrNameLst>
                                          <p:attrName>style.visibility</p:attrName>
                                        </p:attrNameLst>
                                      </p:cBhvr>
                                      <p:to>
                                        <p:strVal val="visible"/>
                                      </p:to>
                                    </p:set>
                                    <p:animEffect transition="in" filter="fade">
                                      <p:cBhvr>
                                        <p:cTn id="152" dur="500"/>
                                        <p:tgtEl>
                                          <p:spTgt spid="9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96"/>
                                        </p:tgtEl>
                                        <p:attrNameLst>
                                          <p:attrName>style.visibility</p:attrName>
                                        </p:attrNameLst>
                                      </p:cBhvr>
                                      <p:to>
                                        <p:strVal val="visible"/>
                                      </p:to>
                                    </p:set>
                                    <p:animEffect transition="in" filter="fade">
                                      <p:cBhvr>
                                        <p:cTn id="155" dur="500"/>
                                        <p:tgtEl>
                                          <p:spTgt spid="9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Effect transition="in" filter="fade">
                                      <p:cBhvr>
                                        <p:cTn id="158" dur="500"/>
                                        <p:tgtEl>
                                          <p:spTgt spid="9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98"/>
                                        </p:tgtEl>
                                        <p:attrNameLst>
                                          <p:attrName>style.visibility</p:attrName>
                                        </p:attrNameLst>
                                      </p:cBhvr>
                                      <p:to>
                                        <p:strVal val="visible"/>
                                      </p:to>
                                    </p:set>
                                    <p:animEffect transition="in" filter="fade">
                                      <p:cBhvr>
                                        <p:cTn id="161" dur="500"/>
                                        <p:tgtEl>
                                          <p:spTgt spid="9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99"/>
                                        </p:tgtEl>
                                        <p:attrNameLst>
                                          <p:attrName>style.visibility</p:attrName>
                                        </p:attrNameLst>
                                      </p:cBhvr>
                                      <p:to>
                                        <p:strVal val="visible"/>
                                      </p:to>
                                    </p:set>
                                    <p:animEffect transition="in" filter="fade">
                                      <p:cBhvr>
                                        <p:cTn id="164" dur="500"/>
                                        <p:tgtEl>
                                          <p:spTgt spid="9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00"/>
                                        </p:tgtEl>
                                        <p:attrNameLst>
                                          <p:attrName>style.visibility</p:attrName>
                                        </p:attrNameLst>
                                      </p:cBhvr>
                                      <p:to>
                                        <p:strVal val="visible"/>
                                      </p:to>
                                    </p:set>
                                    <p:animEffect transition="in" filter="fade">
                                      <p:cBhvr>
                                        <p:cTn id="167" dur="500"/>
                                        <p:tgtEl>
                                          <p:spTgt spid="100"/>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01"/>
                                        </p:tgtEl>
                                        <p:attrNameLst>
                                          <p:attrName>style.visibility</p:attrName>
                                        </p:attrNameLst>
                                      </p:cBhvr>
                                      <p:to>
                                        <p:strVal val="visible"/>
                                      </p:to>
                                    </p:set>
                                    <p:animEffect transition="in" filter="fade">
                                      <p:cBhvr>
                                        <p:cTn id="170" dur="500"/>
                                        <p:tgtEl>
                                          <p:spTgt spid="101"/>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02"/>
                                        </p:tgtEl>
                                        <p:attrNameLst>
                                          <p:attrName>style.visibility</p:attrName>
                                        </p:attrNameLst>
                                      </p:cBhvr>
                                      <p:to>
                                        <p:strVal val="visible"/>
                                      </p:to>
                                    </p:set>
                                    <p:animEffect transition="in" filter="fade">
                                      <p:cBhvr>
                                        <p:cTn id="173" dur="500"/>
                                        <p:tgtEl>
                                          <p:spTgt spid="102"/>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03"/>
                                        </p:tgtEl>
                                        <p:attrNameLst>
                                          <p:attrName>style.visibility</p:attrName>
                                        </p:attrNameLst>
                                      </p:cBhvr>
                                      <p:to>
                                        <p:strVal val="visible"/>
                                      </p:to>
                                    </p:set>
                                    <p:animEffect transition="in" filter="fade">
                                      <p:cBhvr>
                                        <p:cTn id="176" dur="500"/>
                                        <p:tgtEl>
                                          <p:spTgt spid="103"/>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04"/>
                                        </p:tgtEl>
                                        <p:attrNameLst>
                                          <p:attrName>style.visibility</p:attrName>
                                        </p:attrNameLst>
                                      </p:cBhvr>
                                      <p:to>
                                        <p:strVal val="visible"/>
                                      </p:to>
                                    </p:set>
                                    <p:animEffect transition="in" filter="fade">
                                      <p:cBhvr>
                                        <p:cTn id="179" dur="500"/>
                                        <p:tgtEl>
                                          <p:spTgt spid="104"/>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05"/>
                                        </p:tgtEl>
                                        <p:attrNameLst>
                                          <p:attrName>style.visibility</p:attrName>
                                        </p:attrNameLst>
                                      </p:cBhvr>
                                      <p:to>
                                        <p:strVal val="visible"/>
                                      </p:to>
                                    </p:set>
                                    <p:animEffect transition="in" filter="fade">
                                      <p:cBhvr>
                                        <p:cTn id="182" dur="500"/>
                                        <p:tgtEl>
                                          <p:spTgt spid="105"/>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Effect transition="in" filter="fade">
                                      <p:cBhvr>
                                        <p:cTn id="185" dur="500"/>
                                        <p:tgtEl>
                                          <p:spTgt spid="106"/>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07"/>
                                        </p:tgtEl>
                                        <p:attrNameLst>
                                          <p:attrName>style.visibility</p:attrName>
                                        </p:attrNameLst>
                                      </p:cBhvr>
                                      <p:to>
                                        <p:strVal val="visible"/>
                                      </p:to>
                                    </p:set>
                                    <p:animEffect transition="in" filter="fade">
                                      <p:cBhvr>
                                        <p:cTn id="188" dur="500"/>
                                        <p:tgtEl>
                                          <p:spTgt spid="107"/>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08"/>
                                        </p:tgtEl>
                                        <p:attrNameLst>
                                          <p:attrName>style.visibility</p:attrName>
                                        </p:attrNameLst>
                                      </p:cBhvr>
                                      <p:to>
                                        <p:strVal val="visible"/>
                                      </p:to>
                                    </p:set>
                                    <p:animEffect transition="in" filter="fade">
                                      <p:cBhvr>
                                        <p:cTn id="191" dur="500"/>
                                        <p:tgtEl>
                                          <p:spTgt spid="108"/>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Effect transition="in" filter="fade">
                                      <p:cBhvr>
                                        <p:cTn id="194" dur="500"/>
                                        <p:tgtEl>
                                          <p:spTgt spid="109"/>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110"/>
                                        </p:tgtEl>
                                        <p:attrNameLst>
                                          <p:attrName>style.visibility</p:attrName>
                                        </p:attrNameLst>
                                      </p:cBhvr>
                                      <p:to>
                                        <p:strVal val="visible"/>
                                      </p:to>
                                    </p:set>
                                    <p:animEffect transition="in" filter="fade">
                                      <p:cBhvr>
                                        <p:cTn id="197" dur="500"/>
                                        <p:tgtEl>
                                          <p:spTgt spid="110"/>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111"/>
                                        </p:tgtEl>
                                        <p:attrNameLst>
                                          <p:attrName>style.visibility</p:attrName>
                                        </p:attrNameLst>
                                      </p:cBhvr>
                                      <p:to>
                                        <p:strVal val="visible"/>
                                      </p:to>
                                    </p:set>
                                    <p:animEffect transition="in" filter="fade">
                                      <p:cBhvr>
                                        <p:cTn id="200" dur="500"/>
                                        <p:tgtEl>
                                          <p:spTgt spid="111"/>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12"/>
                                        </p:tgtEl>
                                        <p:attrNameLst>
                                          <p:attrName>style.visibility</p:attrName>
                                        </p:attrNameLst>
                                      </p:cBhvr>
                                      <p:to>
                                        <p:strVal val="visible"/>
                                      </p:to>
                                    </p:set>
                                    <p:animEffect transition="in" filter="fade">
                                      <p:cBhvr>
                                        <p:cTn id="203" dur="500"/>
                                        <p:tgtEl>
                                          <p:spTgt spid="112"/>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113"/>
                                        </p:tgtEl>
                                        <p:attrNameLst>
                                          <p:attrName>style.visibility</p:attrName>
                                        </p:attrNameLst>
                                      </p:cBhvr>
                                      <p:to>
                                        <p:strVal val="visible"/>
                                      </p:to>
                                    </p:set>
                                    <p:animEffect transition="in" filter="fade">
                                      <p:cBhvr>
                                        <p:cTn id="206" dur="500"/>
                                        <p:tgtEl>
                                          <p:spTgt spid="113"/>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14"/>
                                        </p:tgtEl>
                                        <p:attrNameLst>
                                          <p:attrName>style.visibility</p:attrName>
                                        </p:attrNameLst>
                                      </p:cBhvr>
                                      <p:to>
                                        <p:strVal val="visible"/>
                                      </p:to>
                                    </p:set>
                                    <p:animEffect transition="in" filter="fade">
                                      <p:cBhvr>
                                        <p:cTn id="209" dur="500"/>
                                        <p:tgtEl>
                                          <p:spTgt spid="114"/>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115"/>
                                        </p:tgtEl>
                                        <p:attrNameLst>
                                          <p:attrName>style.visibility</p:attrName>
                                        </p:attrNameLst>
                                      </p:cBhvr>
                                      <p:to>
                                        <p:strVal val="visible"/>
                                      </p:to>
                                    </p:set>
                                    <p:animEffect transition="in" filter="fade">
                                      <p:cBhvr>
                                        <p:cTn id="212" dur="500"/>
                                        <p:tgtEl>
                                          <p:spTgt spid="115"/>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116"/>
                                        </p:tgtEl>
                                        <p:attrNameLst>
                                          <p:attrName>style.visibility</p:attrName>
                                        </p:attrNameLst>
                                      </p:cBhvr>
                                      <p:to>
                                        <p:strVal val="visible"/>
                                      </p:to>
                                    </p:set>
                                    <p:animEffect transition="in" filter="fade">
                                      <p:cBhvr>
                                        <p:cTn id="215" dur="500"/>
                                        <p:tgtEl>
                                          <p:spTgt spid="116"/>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117"/>
                                        </p:tgtEl>
                                        <p:attrNameLst>
                                          <p:attrName>style.visibility</p:attrName>
                                        </p:attrNameLst>
                                      </p:cBhvr>
                                      <p:to>
                                        <p:strVal val="visible"/>
                                      </p:to>
                                    </p:set>
                                    <p:animEffect transition="in" filter="fade">
                                      <p:cBhvr>
                                        <p:cTn id="218" dur="500"/>
                                        <p:tgtEl>
                                          <p:spTgt spid="117"/>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118"/>
                                        </p:tgtEl>
                                        <p:attrNameLst>
                                          <p:attrName>style.visibility</p:attrName>
                                        </p:attrNameLst>
                                      </p:cBhvr>
                                      <p:to>
                                        <p:strVal val="visible"/>
                                      </p:to>
                                    </p:set>
                                    <p:animEffect transition="in" filter="fade">
                                      <p:cBhvr>
                                        <p:cTn id="221" dur="500"/>
                                        <p:tgtEl>
                                          <p:spTgt spid="118"/>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119"/>
                                        </p:tgtEl>
                                        <p:attrNameLst>
                                          <p:attrName>style.visibility</p:attrName>
                                        </p:attrNameLst>
                                      </p:cBhvr>
                                      <p:to>
                                        <p:strVal val="visible"/>
                                      </p:to>
                                    </p:set>
                                    <p:animEffect transition="in" filter="fade">
                                      <p:cBhvr>
                                        <p:cTn id="224" dur="500"/>
                                        <p:tgtEl>
                                          <p:spTgt spid="119"/>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120"/>
                                        </p:tgtEl>
                                        <p:attrNameLst>
                                          <p:attrName>style.visibility</p:attrName>
                                        </p:attrNameLst>
                                      </p:cBhvr>
                                      <p:to>
                                        <p:strVal val="visible"/>
                                      </p:to>
                                    </p:set>
                                    <p:animEffect transition="in" filter="fade">
                                      <p:cBhvr>
                                        <p:cTn id="227" dur="500"/>
                                        <p:tgtEl>
                                          <p:spTgt spid="120"/>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121"/>
                                        </p:tgtEl>
                                        <p:attrNameLst>
                                          <p:attrName>style.visibility</p:attrName>
                                        </p:attrNameLst>
                                      </p:cBhvr>
                                      <p:to>
                                        <p:strVal val="visible"/>
                                      </p:to>
                                    </p:set>
                                    <p:animEffect transition="in" filter="fade">
                                      <p:cBhvr>
                                        <p:cTn id="230" dur="500"/>
                                        <p:tgtEl>
                                          <p:spTgt spid="121"/>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122"/>
                                        </p:tgtEl>
                                        <p:attrNameLst>
                                          <p:attrName>style.visibility</p:attrName>
                                        </p:attrNameLst>
                                      </p:cBhvr>
                                      <p:to>
                                        <p:strVal val="visible"/>
                                      </p:to>
                                    </p:set>
                                    <p:animEffect transition="in" filter="fade">
                                      <p:cBhvr>
                                        <p:cTn id="233" dur="500"/>
                                        <p:tgtEl>
                                          <p:spTgt spid="122"/>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500"/>
                                        <p:tgtEl>
                                          <p:spTgt spid="123"/>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124"/>
                                        </p:tgtEl>
                                        <p:attrNameLst>
                                          <p:attrName>style.visibility</p:attrName>
                                        </p:attrNameLst>
                                      </p:cBhvr>
                                      <p:to>
                                        <p:strVal val="visible"/>
                                      </p:to>
                                    </p:set>
                                    <p:animEffect transition="in" filter="fade">
                                      <p:cBhvr>
                                        <p:cTn id="239" dur="500"/>
                                        <p:tgtEl>
                                          <p:spTgt spid="124"/>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25"/>
                                        </p:tgtEl>
                                        <p:attrNameLst>
                                          <p:attrName>style.visibility</p:attrName>
                                        </p:attrNameLst>
                                      </p:cBhvr>
                                      <p:to>
                                        <p:strVal val="visible"/>
                                      </p:to>
                                    </p:set>
                                    <p:animEffect transition="in" filter="fade">
                                      <p:cBhvr>
                                        <p:cTn id="242" dur="500"/>
                                        <p:tgtEl>
                                          <p:spTgt spid="125"/>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126"/>
                                        </p:tgtEl>
                                        <p:attrNameLst>
                                          <p:attrName>style.visibility</p:attrName>
                                        </p:attrNameLst>
                                      </p:cBhvr>
                                      <p:to>
                                        <p:strVal val="visible"/>
                                      </p:to>
                                    </p:set>
                                    <p:animEffect transition="in" filter="fade">
                                      <p:cBhvr>
                                        <p:cTn id="245" dur="500"/>
                                        <p:tgtEl>
                                          <p:spTgt spid="126"/>
                                        </p:tgtEl>
                                      </p:cBhvr>
                                    </p:animEffect>
                                  </p:childTnLst>
                                </p:cTn>
                              </p:par>
                              <p:par>
                                <p:cTn id="246" presetID="10" presetClass="entr" presetSubtype="0" fill="hold" grpId="0" nodeType="withEffect">
                                  <p:stCondLst>
                                    <p:cond delay="0"/>
                                  </p:stCondLst>
                                  <p:childTnLst>
                                    <p:set>
                                      <p:cBhvr>
                                        <p:cTn id="247" dur="1" fill="hold">
                                          <p:stCondLst>
                                            <p:cond delay="0"/>
                                          </p:stCondLst>
                                        </p:cTn>
                                        <p:tgtEl>
                                          <p:spTgt spid="127"/>
                                        </p:tgtEl>
                                        <p:attrNameLst>
                                          <p:attrName>style.visibility</p:attrName>
                                        </p:attrNameLst>
                                      </p:cBhvr>
                                      <p:to>
                                        <p:strVal val="visible"/>
                                      </p:to>
                                    </p:set>
                                    <p:animEffect transition="in" filter="fade">
                                      <p:cBhvr>
                                        <p:cTn id="248" dur="500"/>
                                        <p:tgtEl>
                                          <p:spTgt spid="127"/>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128"/>
                                        </p:tgtEl>
                                        <p:attrNameLst>
                                          <p:attrName>style.visibility</p:attrName>
                                        </p:attrNameLst>
                                      </p:cBhvr>
                                      <p:to>
                                        <p:strVal val="visible"/>
                                      </p:to>
                                    </p:set>
                                    <p:animEffect transition="in" filter="fade">
                                      <p:cBhvr>
                                        <p:cTn id="251" dur="500"/>
                                        <p:tgtEl>
                                          <p:spTgt spid="128"/>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129"/>
                                        </p:tgtEl>
                                        <p:attrNameLst>
                                          <p:attrName>style.visibility</p:attrName>
                                        </p:attrNameLst>
                                      </p:cBhvr>
                                      <p:to>
                                        <p:strVal val="visible"/>
                                      </p:to>
                                    </p:set>
                                    <p:animEffect transition="in" filter="fade">
                                      <p:cBhvr>
                                        <p:cTn id="254" dur="500"/>
                                        <p:tgtEl>
                                          <p:spTgt spid="129"/>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130"/>
                                        </p:tgtEl>
                                        <p:attrNameLst>
                                          <p:attrName>style.visibility</p:attrName>
                                        </p:attrNameLst>
                                      </p:cBhvr>
                                      <p:to>
                                        <p:strVal val="visible"/>
                                      </p:to>
                                    </p:set>
                                    <p:animEffect transition="in" filter="fade">
                                      <p:cBhvr>
                                        <p:cTn id="257" dur="500"/>
                                        <p:tgtEl>
                                          <p:spTgt spid="130"/>
                                        </p:tgtEl>
                                      </p:cBhvr>
                                    </p:animEffect>
                                  </p:childTnLst>
                                </p:cTn>
                              </p:par>
                              <p:par>
                                <p:cTn id="258" presetID="10" presetClass="entr" presetSubtype="0" fill="hold" grpId="0" nodeType="withEffect">
                                  <p:stCondLst>
                                    <p:cond delay="0"/>
                                  </p:stCondLst>
                                  <p:childTnLst>
                                    <p:set>
                                      <p:cBhvr>
                                        <p:cTn id="259" dur="1" fill="hold">
                                          <p:stCondLst>
                                            <p:cond delay="0"/>
                                          </p:stCondLst>
                                        </p:cTn>
                                        <p:tgtEl>
                                          <p:spTgt spid="131"/>
                                        </p:tgtEl>
                                        <p:attrNameLst>
                                          <p:attrName>style.visibility</p:attrName>
                                        </p:attrNameLst>
                                      </p:cBhvr>
                                      <p:to>
                                        <p:strVal val="visible"/>
                                      </p:to>
                                    </p:set>
                                    <p:animEffect transition="in" filter="fade">
                                      <p:cBhvr>
                                        <p:cTn id="260" dur="500"/>
                                        <p:tgtEl>
                                          <p:spTgt spid="131"/>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132"/>
                                        </p:tgtEl>
                                        <p:attrNameLst>
                                          <p:attrName>style.visibility</p:attrName>
                                        </p:attrNameLst>
                                      </p:cBhvr>
                                      <p:to>
                                        <p:strVal val="visible"/>
                                      </p:to>
                                    </p:set>
                                    <p:animEffect transition="in" filter="fade">
                                      <p:cBhvr>
                                        <p:cTn id="263" dur="500"/>
                                        <p:tgtEl>
                                          <p:spTgt spid="132"/>
                                        </p:tgtEl>
                                      </p:cBhvr>
                                    </p:animEffect>
                                  </p:childTnLst>
                                </p:cTn>
                              </p:par>
                              <p:par>
                                <p:cTn id="264" presetID="10" presetClass="entr" presetSubtype="0" fill="hold" grpId="0" nodeType="withEffect">
                                  <p:stCondLst>
                                    <p:cond delay="0"/>
                                  </p:stCondLst>
                                  <p:childTnLst>
                                    <p:set>
                                      <p:cBhvr>
                                        <p:cTn id="265" dur="1" fill="hold">
                                          <p:stCondLst>
                                            <p:cond delay="0"/>
                                          </p:stCondLst>
                                        </p:cTn>
                                        <p:tgtEl>
                                          <p:spTgt spid="133"/>
                                        </p:tgtEl>
                                        <p:attrNameLst>
                                          <p:attrName>style.visibility</p:attrName>
                                        </p:attrNameLst>
                                      </p:cBhvr>
                                      <p:to>
                                        <p:strVal val="visible"/>
                                      </p:to>
                                    </p:set>
                                    <p:animEffect transition="in" filter="fade">
                                      <p:cBhvr>
                                        <p:cTn id="266" dur="500"/>
                                        <p:tgtEl>
                                          <p:spTgt spid="133"/>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134"/>
                                        </p:tgtEl>
                                        <p:attrNameLst>
                                          <p:attrName>style.visibility</p:attrName>
                                        </p:attrNameLst>
                                      </p:cBhvr>
                                      <p:to>
                                        <p:strVal val="visible"/>
                                      </p:to>
                                    </p:set>
                                    <p:animEffect transition="in" filter="fade">
                                      <p:cBhvr>
                                        <p:cTn id="269" dur="500"/>
                                        <p:tgtEl>
                                          <p:spTgt spid="134"/>
                                        </p:tgtEl>
                                      </p:cBhvr>
                                    </p:animEffect>
                                  </p:childTnLst>
                                </p:cTn>
                              </p:par>
                              <p:par>
                                <p:cTn id="270" presetID="10" presetClass="entr" presetSubtype="0" fill="hold" grpId="0" nodeType="withEffect">
                                  <p:stCondLst>
                                    <p:cond delay="0"/>
                                  </p:stCondLst>
                                  <p:childTnLst>
                                    <p:set>
                                      <p:cBhvr>
                                        <p:cTn id="271" dur="1" fill="hold">
                                          <p:stCondLst>
                                            <p:cond delay="0"/>
                                          </p:stCondLst>
                                        </p:cTn>
                                        <p:tgtEl>
                                          <p:spTgt spid="135"/>
                                        </p:tgtEl>
                                        <p:attrNameLst>
                                          <p:attrName>style.visibility</p:attrName>
                                        </p:attrNameLst>
                                      </p:cBhvr>
                                      <p:to>
                                        <p:strVal val="visible"/>
                                      </p:to>
                                    </p:set>
                                    <p:animEffect transition="in" filter="fade">
                                      <p:cBhvr>
                                        <p:cTn id="272" dur="500"/>
                                        <p:tgtEl>
                                          <p:spTgt spid="135"/>
                                        </p:tgtEl>
                                      </p:cBhvr>
                                    </p:animEffect>
                                  </p:childTnLst>
                                </p:cTn>
                              </p:par>
                              <p:par>
                                <p:cTn id="273" presetID="10" presetClass="entr" presetSubtype="0" fill="hold" grpId="0" nodeType="withEffect">
                                  <p:stCondLst>
                                    <p:cond delay="0"/>
                                  </p:stCondLst>
                                  <p:childTnLst>
                                    <p:set>
                                      <p:cBhvr>
                                        <p:cTn id="274" dur="1" fill="hold">
                                          <p:stCondLst>
                                            <p:cond delay="0"/>
                                          </p:stCondLst>
                                        </p:cTn>
                                        <p:tgtEl>
                                          <p:spTgt spid="136"/>
                                        </p:tgtEl>
                                        <p:attrNameLst>
                                          <p:attrName>style.visibility</p:attrName>
                                        </p:attrNameLst>
                                      </p:cBhvr>
                                      <p:to>
                                        <p:strVal val="visible"/>
                                      </p:to>
                                    </p:set>
                                    <p:animEffect transition="in" filter="fade">
                                      <p:cBhvr>
                                        <p:cTn id="275" dur="500"/>
                                        <p:tgtEl>
                                          <p:spTgt spid="136"/>
                                        </p:tgtEl>
                                      </p:cBhvr>
                                    </p:animEffect>
                                  </p:childTnLst>
                                </p:cTn>
                              </p:par>
                              <p:par>
                                <p:cTn id="276" presetID="10" presetClass="entr" presetSubtype="0" fill="hold" grpId="0" nodeType="withEffect">
                                  <p:stCondLst>
                                    <p:cond delay="0"/>
                                  </p:stCondLst>
                                  <p:childTnLst>
                                    <p:set>
                                      <p:cBhvr>
                                        <p:cTn id="277" dur="1" fill="hold">
                                          <p:stCondLst>
                                            <p:cond delay="0"/>
                                          </p:stCondLst>
                                        </p:cTn>
                                        <p:tgtEl>
                                          <p:spTgt spid="137"/>
                                        </p:tgtEl>
                                        <p:attrNameLst>
                                          <p:attrName>style.visibility</p:attrName>
                                        </p:attrNameLst>
                                      </p:cBhvr>
                                      <p:to>
                                        <p:strVal val="visible"/>
                                      </p:to>
                                    </p:set>
                                    <p:animEffect transition="in" filter="fade">
                                      <p:cBhvr>
                                        <p:cTn id="278" dur="500"/>
                                        <p:tgtEl>
                                          <p:spTgt spid="137"/>
                                        </p:tgtEl>
                                      </p:cBhvr>
                                    </p:animEffect>
                                  </p:childTnLst>
                                </p:cTn>
                              </p:par>
                            </p:childTnLst>
                          </p:cTn>
                        </p:par>
                      </p:childTnLst>
                    </p:cTn>
                  </p:par>
                  <p:par>
                    <p:cTn id="279" fill="hold">
                      <p:stCondLst>
                        <p:cond delay="indefinite"/>
                      </p:stCondLst>
                      <p:childTnLst>
                        <p:par>
                          <p:cTn id="280" fill="hold">
                            <p:stCondLst>
                              <p:cond delay="0"/>
                            </p:stCondLst>
                            <p:childTnLst>
                              <p:par>
                                <p:cTn id="281" presetID="10" presetClass="entr" presetSubtype="0" fill="hold" grpId="0" nodeType="clickEffect">
                                  <p:stCondLst>
                                    <p:cond delay="0"/>
                                  </p:stCondLst>
                                  <p:childTnLst>
                                    <p:set>
                                      <p:cBhvr>
                                        <p:cTn id="282" dur="1" fill="hold">
                                          <p:stCondLst>
                                            <p:cond delay="0"/>
                                          </p:stCondLst>
                                        </p:cTn>
                                        <p:tgtEl>
                                          <p:spTgt spid="139"/>
                                        </p:tgtEl>
                                        <p:attrNameLst>
                                          <p:attrName>style.visibility</p:attrName>
                                        </p:attrNameLst>
                                      </p:cBhvr>
                                      <p:to>
                                        <p:strVal val="visible"/>
                                      </p:to>
                                    </p:set>
                                    <p:animEffect transition="in" filter="fade">
                                      <p:cBhvr>
                                        <p:cTn id="283" dur="500"/>
                                        <p:tgtEl>
                                          <p:spTgt spid="139"/>
                                        </p:tgtEl>
                                      </p:cBhvr>
                                    </p:animEffect>
                                  </p:childTnLst>
                                </p:cTn>
                              </p:par>
                            </p:childTnLst>
                          </p:cTn>
                        </p:par>
                      </p:childTnLst>
                    </p:cTn>
                  </p:par>
                  <p:par>
                    <p:cTn id="284" fill="hold">
                      <p:stCondLst>
                        <p:cond delay="indefinite"/>
                      </p:stCondLst>
                      <p:childTnLst>
                        <p:par>
                          <p:cTn id="285" fill="hold">
                            <p:stCondLst>
                              <p:cond delay="0"/>
                            </p:stCondLst>
                            <p:childTnLst>
                              <p:par>
                                <p:cTn id="286" presetID="10" presetClass="exit" presetSubtype="0" fill="hold" grpId="1" nodeType="clickEffect">
                                  <p:stCondLst>
                                    <p:cond delay="0"/>
                                  </p:stCondLst>
                                  <p:childTnLst>
                                    <p:animEffect transition="out" filter="fade">
                                      <p:cBhvr>
                                        <p:cTn id="287" dur="500"/>
                                        <p:tgtEl>
                                          <p:spTgt spid="139"/>
                                        </p:tgtEl>
                                      </p:cBhvr>
                                    </p:animEffect>
                                    <p:set>
                                      <p:cBhvr>
                                        <p:cTn id="288" dur="1" fill="hold">
                                          <p:stCondLst>
                                            <p:cond delay="499"/>
                                          </p:stCondLst>
                                        </p:cTn>
                                        <p:tgtEl>
                                          <p:spTgt spid="139"/>
                                        </p:tgtEl>
                                        <p:attrNameLst>
                                          <p:attrName>style.visibility</p:attrName>
                                        </p:attrNameLst>
                                      </p:cBhvr>
                                      <p:to>
                                        <p:strVal val="hidden"/>
                                      </p:to>
                                    </p:set>
                                  </p:childTnLst>
                                </p:cTn>
                              </p:par>
                            </p:childTnLst>
                          </p:cTn>
                        </p:par>
                      </p:childTnLst>
                    </p:cTn>
                  </p:par>
                  <p:par>
                    <p:cTn id="289" fill="hold">
                      <p:stCondLst>
                        <p:cond delay="indefinite"/>
                      </p:stCondLst>
                      <p:childTnLst>
                        <p:par>
                          <p:cTn id="290" fill="hold">
                            <p:stCondLst>
                              <p:cond delay="0"/>
                            </p:stCondLst>
                            <p:childTnLst>
                              <p:par>
                                <p:cTn id="291" presetID="10" presetClass="exit" presetSubtype="0" fill="hold" grpId="0" nodeType="clickEffect">
                                  <p:stCondLst>
                                    <p:cond delay="0"/>
                                  </p:stCondLst>
                                  <p:childTnLst>
                                    <p:animEffect transition="out" filter="fade">
                                      <p:cBhvr>
                                        <p:cTn id="292" dur="500"/>
                                        <p:tgtEl>
                                          <p:spTgt spid="27"/>
                                        </p:tgtEl>
                                      </p:cBhvr>
                                    </p:animEffect>
                                    <p:set>
                                      <p:cBhvr>
                                        <p:cTn id="293" dur="1" fill="hold">
                                          <p:stCondLst>
                                            <p:cond delay="499"/>
                                          </p:stCondLst>
                                        </p:cTn>
                                        <p:tgtEl>
                                          <p:spTgt spid="27"/>
                                        </p:tgtEl>
                                        <p:attrNameLst>
                                          <p:attrName>style.visibility</p:attrName>
                                        </p:attrNameLst>
                                      </p:cBhvr>
                                      <p:to>
                                        <p:strVal val="hidden"/>
                                      </p:to>
                                    </p:set>
                                  </p:childTnLst>
                                </p:cTn>
                              </p:par>
                              <p:par>
                                <p:cTn id="294" presetID="10" presetClass="exit" presetSubtype="0" fill="hold" grpId="0" nodeType="withEffect">
                                  <p:stCondLst>
                                    <p:cond delay="0"/>
                                  </p:stCondLst>
                                  <p:childTnLst>
                                    <p:animEffect transition="out" filter="fade">
                                      <p:cBhvr>
                                        <p:cTn id="295" dur="500"/>
                                        <p:tgtEl>
                                          <p:spTgt spid="28"/>
                                        </p:tgtEl>
                                      </p:cBhvr>
                                    </p:animEffect>
                                    <p:set>
                                      <p:cBhvr>
                                        <p:cTn id="296" dur="1" fill="hold">
                                          <p:stCondLst>
                                            <p:cond delay="499"/>
                                          </p:stCondLst>
                                        </p:cTn>
                                        <p:tgtEl>
                                          <p:spTgt spid="28"/>
                                        </p:tgtEl>
                                        <p:attrNameLst>
                                          <p:attrName>style.visibility</p:attrName>
                                        </p:attrNameLst>
                                      </p:cBhvr>
                                      <p:to>
                                        <p:strVal val="hidden"/>
                                      </p:to>
                                    </p:set>
                                  </p:childTnLst>
                                </p:cTn>
                              </p:par>
                              <p:par>
                                <p:cTn id="297" presetID="10" presetClass="exit" presetSubtype="0" fill="hold" grpId="0" nodeType="withEffect">
                                  <p:stCondLst>
                                    <p:cond delay="0"/>
                                  </p:stCondLst>
                                  <p:childTnLst>
                                    <p:animEffect transition="out" filter="fade">
                                      <p:cBhvr>
                                        <p:cTn id="298" dur="500"/>
                                        <p:tgtEl>
                                          <p:spTgt spid="29"/>
                                        </p:tgtEl>
                                      </p:cBhvr>
                                    </p:animEffect>
                                    <p:set>
                                      <p:cBhvr>
                                        <p:cTn id="299" dur="1" fill="hold">
                                          <p:stCondLst>
                                            <p:cond delay="499"/>
                                          </p:stCondLst>
                                        </p:cTn>
                                        <p:tgtEl>
                                          <p:spTgt spid="29"/>
                                        </p:tgtEl>
                                        <p:attrNameLst>
                                          <p:attrName>style.visibility</p:attrName>
                                        </p:attrNameLst>
                                      </p:cBhvr>
                                      <p:to>
                                        <p:strVal val="hidden"/>
                                      </p:to>
                                    </p:set>
                                  </p:childTnLst>
                                </p:cTn>
                              </p:par>
                              <p:par>
                                <p:cTn id="300" presetID="10" presetClass="exit" presetSubtype="0" fill="hold" grpId="0" nodeType="withEffect">
                                  <p:stCondLst>
                                    <p:cond delay="0"/>
                                  </p:stCondLst>
                                  <p:childTnLst>
                                    <p:animEffect transition="out" filter="fade">
                                      <p:cBhvr>
                                        <p:cTn id="301" dur="500"/>
                                        <p:tgtEl>
                                          <p:spTgt spid="30"/>
                                        </p:tgtEl>
                                      </p:cBhvr>
                                    </p:animEffect>
                                    <p:set>
                                      <p:cBhvr>
                                        <p:cTn id="302" dur="1" fill="hold">
                                          <p:stCondLst>
                                            <p:cond delay="499"/>
                                          </p:stCondLst>
                                        </p:cTn>
                                        <p:tgtEl>
                                          <p:spTgt spid="30"/>
                                        </p:tgtEl>
                                        <p:attrNameLst>
                                          <p:attrName>style.visibility</p:attrName>
                                        </p:attrNameLst>
                                      </p:cBhvr>
                                      <p:to>
                                        <p:strVal val="hidden"/>
                                      </p:to>
                                    </p:set>
                                  </p:childTnLst>
                                </p:cTn>
                              </p:par>
                              <p:par>
                                <p:cTn id="303" presetID="10" presetClass="exit" presetSubtype="0" fill="hold" grpId="0" nodeType="withEffect">
                                  <p:stCondLst>
                                    <p:cond delay="0"/>
                                  </p:stCondLst>
                                  <p:childTnLst>
                                    <p:animEffect transition="out" filter="fade">
                                      <p:cBhvr>
                                        <p:cTn id="304" dur="500"/>
                                        <p:tgtEl>
                                          <p:spTgt spid="31"/>
                                        </p:tgtEl>
                                      </p:cBhvr>
                                    </p:animEffect>
                                    <p:set>
                                      <p:cBhvr>
                                        <p:cTn id="305" dur="1" fill="hold">
                                          <p:stCondLst>
                                            <p:cond delay="499"/>
                                          </p:stCondLst>
                                        </p:cTn>
                                        <p:tgtEl>
                                          <p:spTgt spid="31"/>
                                        </p:tgtEl>
                                        <p:attrNameLst>
                                          <p:attrName>style.visibility</p:attrName>
                                        </p:attrNameLst>
                                      </p:cBhvr>
                                      <p:to>
                                        <p:strVal val="hidden"/>
                                      </p:to>
                                    </p:set>
                                  </p:childTnLst>
                                </p:cTn>
                              </p:par>
                              <p:par>
                                <p:cTn id="306" presetID="10" presetClass="exit" presetSubtype="0" fill="hold" grpId="0" nodeType="withEffect">
                                  <p:stCondLst>
                                    <p:cond delay="0"/>
                                  </p:stCondLst>
                                  <p:childTnLst>
                                    <p:animEffect transition="out" filter="fade">
                                      <p:cBhvr>
                                        <p:cTn id="307" dur="500"/>
                                        <p:tgtEl>
                                          <p:spTgt spid="32"/>
                                        </p:tgtEl>
                                      </p:cBhvr>
                                    </p:animEffect>
                                    <p:set>
                                      <p:cBhvr>
                                        <p:cTn id="308" dur="1" fill="hold">
                                          <p:stCondLst>
                                            <p:cond delay="499"/>
                                          </p:stCondLst>
                                        </p:cTn>
                                        <p:tgtEl>
                                          <p:spTgt spid="32"/>
                                        </p:tgtEl>
                                        <p:attrNameLst>
                                          <p:attrName>style.visibility</p:attrName>
                                        </p:attrNameLst>
                                      </p:cBhvr>
                                      <p:to>
                                        <p:strVal val="hidden"/>
                                      </p:to>
                                    </p:set>
                                  </p:childTnLst>
                                </p:cTn>
                              </p:par>
                              <p:par>
                                <p:cTn id="309" presetID="10" presetClass="exit" presetSubtype="0" fill="hold" grpId="0" nodeType="withEffect">
                                  <p:stCondLst>
                                    <p:cond delay="0"/>
                                  </p:stCondLst>
                                  <p:childTnLst>
                                    <p:animEffect transition="out" filter="fade">
                                      <p:cBhvr>
                                        <p:cTn id="310" dur="500"/>
                                        <p:tgtEl>
                                          <p:spTgt spid="33"/>
                                        </p:tgtEl>
                                      </p:cBhvr>
                                    </p:animEffect>
                                    <p:set>
                                      <p:cBhvr>
                                        <p:cTn id="311" dur="1" fill="hold">
                                          <p:stCondLst>
                                            <p:cond delay="499"/>
                                          </p:stCondLst>
                                        </p:cTn>
                                        <p:tgtEl>
                                          <p:spTgt spid="33"/>
                                        </p:tgtEl>
                                        <p:attrNameLst>
                                          <p:attrName>style.visibility</p:attrName>
                                        </p:attrNameLst>
                                      </p:cBhvr>
                                      <p:to>
                                        <p:strVal val="hidden"/>
                                      </p:to>
                                    </p:set>
                                  </p:childTnLst>
                                </p:cTn>
                              </p:par>
                              <p:par>
                                <p:cTn id="312" presetID="10" presetClass="exit" presetSubtype="0" fill="hold" grpId="0" nodeType="withEffect">
                                  <p:stCondLst>
                                    <p:cond delay="0"/>
                                  </p:stCondLst>
                                  <p:childTnLst>
                                    <p:animEffect transition="out" filter="fade">
                                      <p:cBhvr>
                                        <p:cTn id="313" dur="500"/>
                                        <p:tgtEl>
                                          <p:spTgt spid="34"/>
                                        </p:tgtEl>
                                      </p:cBhvr>
                                    </p:animEffect>
                                    <p:set>
                                      <p:cBhvr>
                                        <p:cTn id="314" dur="1" fill="hold">
                                          <p:stCondLst>
                                            <p:cond delay="499"/>
                                          </p:stCondLst>
                                        </p:cTn>
                                        <p:tgtEl>
                                          <p:spTgt spid="34"/>
                                        </p:tgtEl>
                                        <p:attrNameLst>
                                          <p:attrName>style.visibility</p:attrName>
                                        </p:attrNameLst>
                                      </p:cBhvr>
                                      <p:to>
                                        <p:strVal val="hidden"/>
                                      </p:to>
                                    </p:set>
                                  </p:childTnLst>
                                </p:cTn>
                              </p:par>
                              <p:par>
                                <p:cTn id="315" presetID="10" presetClass="exit" presetSubtype="0" fill="hold" grpId="0" nodeType="withEffect">
                                  <p:stCondLst>
                                    <p:cond delay="0"/>
                                  </p:stCondLst>
                                  <p:childTnLst>
                                    <p:animEffect transition="out" filter="fade">
                                      <p:cBhvr>
                                        <p:cTn id="316" dur="500"/>
                                        <p:tgtEl>
                                          <p:spTgt spid="35"/>
                                        </p:tgtEl>
                                      </p:cBhvr>
                                    </p:animEffect>
                                    <p:set>
                                      <p:cBhvr>
                                        <p:cTn id="317" dur="1" fill="hold">
                                          <p:stCondLst>
                                            <p:cond delay="499"/>
                                          </p:stCondLst>
                                        </p:cTn>
                                        <p:tgtEl>
                                          <p:spTgt spid="35"/>
                                        </p:tgtEl>
                                        <p:attrNameLst>
                                          <p:attrName>style.visibility</p:attrName>
                                        </p:attrNameLst>
                                      </p:cBhvr>
                                      <p:to>
                                        <p:strVal val="hidden"/>
                                      </p:to>
                                    </p:set>
                                  </p:childTnLst>
                                </p:cTn>
                              </p:par>
                              <p:par>
                                <p:cTn id="318" presetID="10" presetClass="exit" presetSubtype="0" fill="hold" grpId="0" nodeType="withEffect">
                                  <p:stCondLst>
                                    <p:cond delay="0"/>
                                  </p:stCondLst>
                                  <p:childTnLst>
                                    <p:animEffect transition="out" filter="fade">
                                      <p:cBhvr>
                                        <p:cTn id="319" dur="500"/>
                                        <p:tgtEl>
                                          <p:spTgt spid="36"/>
                                        </p:tgtEl>
                                      </p:cBhvr>
                                    </p:animEffect>
                                    <p:set>
                                      <p:cBhvr>
                                        <p:cTn id="320" dur="1" fill="hold">
                                          <p:stCondLst>
                                            <p:cond delay="499"/>
                                          </p:stCondLst>
                                        </p:cTn>
                                        <p:tgtEl>
                                          <p:spTgt spid="36"/>
                                        </p:tgtEl>
                                        <p:attrNameLst>
                                          <p:attrName>style.visibility</p:attrName>
                                        </p:attrNameLst>
                                      </p:cBhvr>
                                      <p:to>
                                        <p:strVal val="hidden"/>
                                      </p:to>
                                    </p:set>
                                  </p:childTnLst>
                                </p:cTn>
                              </p:par>
                              <p:par>
                                <p:cTn id="321" presetID="10" presetClass="exit" presetSubtype="0" fill="hold" grpId="0" nodeType="withEffect">
                                  <p:stCondLst>
                                    <p:cond delay="0"/>
                                  </p:stCondLst>
                                  <p:childTnLst>
                                    <p:animEffect transition="out" filter="fade">
                                      <p:cBhvr>
                                        <p:cTn id="322" dur="500"/>
                                        <p:tgtEl>
                                          <p:spTgt spid="37"/>
                                        </p:tgtEl>
                                      </p:cBhvr>
                                    </p:animEffect>
                                    <p:set>
                                      <p:cBhvr>
                                        <p:cTn id="323" dur="1" fill="hold">
                                          <p:stCondLst>
                                            <p:cond delay="499"/>
                                          </p:stCondLst>
                                        </p:cTn>
                                        <p:tgtEl>
                                          <p:spTgt spid="37"/>
                                        </p:tgtEl>
                                        <p:attrNameLst>
                                          <p:attrName>style.visibility</p:attrName>
                                        </p:attrNameLst>
                                      </p:cBhvr>
                                      <p:to>
                                        <p:strVal val="hidden"/>
                                      </p:to>
                                    </p:set>
                                  </p:childTnLst>
                                </p:cTn>
                              </p:par>
                              <p:par>
                                <p:cTn id="324" presetID="10" presetClass="exit" presetSubtype="0" fill="hold" grpId="0" nodeType="withEffect">
                                  <p:stCondLst>
                                    <p:cond delay="0"/>
                                  </p:stCondLst>
                                  <p:childTnLst>
                                    <p:animEffect transition="out" filter="fade">
                                      <p:cBhvr>
                                        <p:cTn id="325" dur="500"/>
                                        <p:tgtEl>
                                          <p:spTgt spid="38"/>
                                        </p:tgtEl>
                                      </p:cBhvr>
                                    </p:animEffect>
                                    <p:set>
                                      <p:cBhvr>
                                        <p:cTn id="326" dur="1" fill="hold">
                                          <p:stCondLst>
                                            <p:cond delay="499"/>
                                          </p:stCondLst>
                                        </p:cTn>
                                        <p:tgtEl>
                                          <p:spTgt spid="38"/>
                                        </p:tgtEl>
                                        <p:attrNameLst>
                                          <p:attrName>style.visibility</p:attrName>
                                        </p:attrNameLst>
                                      </p:cBhvr>
                                      <p:to>
                                        <p:strVal val="hidden"/>
                                      </p:to>
                                    </p:set>
                                  </p:childTnLst>
                                </p:cTn>
                              </p:par>
                              <p:par>
                                <p:cTn id="327" presetID="10" presetClass="exit" presetSubtype="0" fill="hold" grpId="0" nodeType="withEffect">
                                  <p:stCondLst>
                                    <p:cond delay="0"/>
                                  </p:stCondLst>
                                  <p:childTnLst>
                                    <p:animEffect transition="out" filter="fade">
                                      <p:cBhvr>
                                        <p:cTn id="328" dur="500"/>
                                        <p:tgtEl>
                                          <p:spTgt spid="39"/>
                                        </p:tgtEl>
                                      </p:cBhvr>
                                    </p:animEffect>
                                    <p:set>
                                      <p:cBhvr>
                                        <p:cTn id="329" dur="1" fill="hold">
                                          <p:stCondLst>
                                            <p:cond delay="499"/>
                                          </p:stCondLst>
                                        </p:cTn>
                                        <p:tgtEl>
                                          <p:spTgt spid="39"/>
                                        </p:tgtEl>
                                        <p:attrNameLst>
                                          <p:attrName>style.visibility</p:attrName>
                                        </p:attrNameLst>
                                      </p:cBhvr>
                                      <p:to>
                                        <p:strVal val="hidden"/>
                                      </p:to>
                                    </p:set>
                                  </p:childTnLst>
                                </p:cTn>
                              </p:par>
                              <p:par>
                                <p:cTn id="330" presetID="10" presetClass="exit" presetSubtype="0" fill="hold" grpId="0" nodeType="withEffect">
                                  <p:stCondLst>
                                    <p:cond delay="0"/>
                                  </p:stCondLst>
                                  <p:childTnLst>
                                    <p:animEffect transition="out" filter="fade">
                                      <p:cBhvr>
                                        <p:cTn id="331" dur="500"/>
                                        <p:tgtEl>
                                          <p:spTgt spid="40"/>
                                        </p:tgtEl>
                                      </p:cBhvr>
                                    </p:animEffect>
                                    <p:set>
                                      <p:cBhvr>
                                        <p:cTn id="332" dur="1" fill="hold">
                                          <p:stCondLst>
                                            <p:cond delay="499"/>
                                          </p:stCondLst>
                                        </p:cTn>
                                        <p:tgtEl>
                                          <p:spTgt spid="40"/>
                                        </p:tgtEl>
                                        <p:attrNameLst>
                                          <p:attrName>style.visibility</p:attrName>
                                        </p:attrNameLst>
                                      </p:cBhvr>
                                      <p:to>
                                        <p:strVal val="hidden"/>
                                      </p:to>
                                    </p:set>
                                  </p:childTnLst>
                                </p:cTn>
                              </p:par>
                              <p:par>
                                <p:cTn id="333" presetID="10" presetClass="exit" presetSubtype="0" fill="hold" grpId="0" nodeType="withEffect">
                                  <p:stCondLst>
                                    <p:cond delay="0"/>
                                  </p:stCondLst>
                                  <p:childTnLst>
                                    <p:animEffect transition="out" filter="fade">
                                      <p:cBhvr>
                                        <p:cTn id="334" dur="500"/>
                                        <p:tgtEl>
                                          <p:spTgt spid="41"/>
                                        </p:tgtEl>
                                      </p:cBhvr>
                                    </p:animEffect>
                                    <p:set>
                                      <p:cBhvr>
                                        <p:cTn id="335" dur="1" fill="hold">
                                          <p:stCondLst>
                                            <p:cond delay="499"/>
                                          </p:stCondLst>
                                        </p:cTn>
                                        <p:tgtEl>
                                          <p:spTgt spid="41"/>
                                        </p:tgtEl>
                                        <p:attrNameLst>
                                          <p:attrName>style.visibility</p:attrName>
                                        </p:attrNameLst>
                                      </p:cBhvr>
                                      <p:to>
                                        <p:strVal val="hidden"/>
                                      </p:to>
                                    </p:set>
                                  </p:childTnLst>
                                </p:cTn>
                              </p:par>
                              <p:par>
                                <p:cTn id="336" presetID="10" presetClass="exit" presetSubtype="0" fill="hold" grpId="0" nodeType="withEffect">
                                  <p:stCondLst>
                                    <p:cond delay="0"/>
                                  </p:stCondLst>
                                  <p:childTnLst>
                                    <p:animEffect transition="out" filter="fade">
                                      <p:cBhvr>
                                        <p:cTn id="337" dur="500"/>
                                        <p:tgtEl>
                                          <p:spTgt spid="42"/>
                                        </p:tgtEl>
                                      </p:cBhvr>
                                    </p:animEffect>
                                    <p:set>
                                      <p:cBhvr>
                                        <p:cTn id="338" dur="1" fill="hold">
                                          <p:stCondLst>
                                            <p:cond delay="499"/>
                                          </p:stCondLst>
                                        </p:cTn>
                                        <p:tgtEl>
                                          <p:spTgt spid="42"/>
                                        </p:tgtEl>
                                        <p:attrNameLst>
                                          <p:attrName>style.visibility</p:attrName>
                                        </p:attrNameLst>
                                      </p:cBhvr>
                                      <p:to>
                                        <p:strVal val="hidden"/>
                                      </p:to>
                                    </p:set>
                                  </p:childTnLst>
                                </p:cTn>
                              </p:par>
                              <p:par>
                                <p:cTn id="339" presetID="10" presetClass="exit" presetSubtype="0" fill="hold" grpId="0" nodeType="withEffect">
                                  <p:stCondLst>
                                    <p:cond delay="0"/>
                                  </p:stCondLst>
                                  <p:childTnLst>
                                    <p:animEffect transition="out" filter="fade">
                                      <p:cBhvr>
                                        <p:cTn id="340" dur="500"/>
                                        <p:tgtEl>
                                          <p:spTgt spid="43"/>
                                        </p:tgtEl>
                                      </p:cBhvr>
                                    </p:animEffect>
                                    <p:set>
                                      <p:cBhvr>
                                        <p:cTn id="341" dur="1" fill="hold">
                                          <p:stCondLst>
                                            <p:cond delay="499"/>
                                          </p:stCondLst>
                                        </p:cTn>
                                        <p:tgtEl>
                                          <p:spTgt spid="43"/>
                                        </p:tgtEl>
                                        <p:attrNameLst>
                                          <p:attrName>style.visibility</p:attrName>
                                        </p:attrNameLst>
                                      </p:cBhvr>
                                      <p:to>
                                        <p:strVal val="hidden"/>
                                      </p:to>
                                    </p:set>
                                  </p:childTnLst>
                                </p:cTn>
                              </p:par>
                              <p:par>
                                <p:cTn id="342" presetID="10" presetClass="exit" presetSubtype="0" fill="hold" grpId="0" nodeType="withEffect">
                                  <p:stCondLst>
                                    <p:cond delay="0"/>
                                  </p:stCondLst>
                                  <p:childTnLst>
                                    <p:animEffect transition="out" filter="fade">
                                      <p:cBhvr>
                                        <p:cTn id="343" dur="500"/>
                                        <p:tgtEl>
                                          <p:spTgt spid="44"/>
                                        </p:tgtEl>
                                      </p:cBhvr>
                                    </p:animEffect>
                                    <p:set>
                                      <p:cBhvr>
                                        <p:cTn id="344" dur="1" fill="hold">
                                          <p:stCondLst>
                                            <p:cond delay="499"/>
                                          </p:stCondLst>
                                        </p:cTn>
                                        <p:tgtEl>
                                          <p:spTgt spid="44"/>
                                        </p:tgtEl>
                                        <p:attrNameLst>
                                          <p:attrName>style.visibility</p:attrName>
                                        </p:attrNameLst>
                                      </p:cBhvr>
                                      <p:to>
                                        <p:strVal val="hidden"/>
                                      </p:to>
                                    </p:set>
                                  </p:childTnLst>
                                </p:cTn>
                              </p:par>
                              <p:par>
                                <p:cTn id="345" presetID="10" presetClass="exit" presetSubtype="0" fill="hold" grpId="0" nodeType="withEffect">
                                  <p:stCondLst>
                                    <p:cond delay="0"/>
                                  </p:stCondLst>
                                  <p:childTnLst>
                                    <p:animEffect transition="out" filter="fade">
                                      <p:cBhvr>
                                        <p:cTn id="346" dur="500"/>
                                        <p:tgtEl>
                                          <p:spTgt spid="45"/>
                                        </p:tgtEl>
                                      </p:cBhvr>
                                    </p:animEffect>
                                    <p:set>
                                      <p:cBhvr>
                                        <p:cTn id="347" dur="1" fill="hold">
                                          <p:stCondLst>
                                            <p:cond delay="499"/>
                                          </p:stCondLst>
                                        </p:cTn>
                                        <p:tgtEl>
                                          <p:spTgt spid="45"/>
                                        </p:tgtEl>
                                        <p:attrNameLst>
                                          <p:attrName>style.visibility</p:attrName>
                                        </p:attrNameLst>
                                      </p:cBhvr>
                                      <p:to>
                                        <p:strVal val="hidden"/>
                                      </p:to>
                                    </p:set>
                                  </p:childTnLst>
                                </p:cTn>
                              </p:par>
                              <p:par>
                                <p:cTn id="348" presetID="10" presetClass="exit" presetSubtype="0" fill="hold" grpId="0" nodeType="withEffect">
                                  <p:stCondLst>
                                    <p:cond delay="0"/>
                                  </p:stCondLst>
                                  <p:childTnLst>
                                    <p:animEffect transition="out" filter="fade">
                                      <p:cBhvr>
                                        <p:cTn id="349" dur="500"/>
                                        <p:tgtEl>
                                          <p:spTgt spid="46"/>
                                        </p:tgtEl>
                                      </p:cBhvr>
                                    </p:animEffect>
                                    <p:set>
                                      <p:cBhvr>
                                        <p:cTn id="350" dur="1" fill="hold">
                                          <p:stCondLst>
                                            <p:cond delay="499"/>
                                          </p:stCondLst>
                                        </p:cTn>
                                        <p:tgtEl>
                                          <p:spTgt spid="46"/>
                                        </p:tgtEl>
                                        <p:attrNameLst>
                                          <p:attrName>style.visibility</p:attrName>
                                        </p:attrNameLst>
                                      </p:cBhvr>
                                      <p:to>
                                        <p:strVal val="hidden"/>
                                      </p:to>
                                    </p:set>
                                  </p:childTnLst>
                                </p:cTn>
                              </p:par>
                              <p:par>
                                <p:cTn id="351" presetID="10" presetClass="exit" presetSubtype="0" fill="hold" grpId="0" nodeType="withEffect">
                                  <p:stCondLst>
                                    <p:cond delay="0"/>
                                  </p:stCondLst>
                                  <p:childTnLst>
                                    <p:animEffect transition="out" filter="fade">
                                      <p:cBhvr>
                                        <p:cTn id="352" dur="500"/>
                                        <p:tgtEl>
                                          <p:spTgt spid="47"/>
                                        </p:tgtEl>
                                      </p:cBhvr>
                                    </p:animEffect>
                                    <p:set>
                                      <p:cBhvr>
                                        <p:cTn id="353" dur="1" fill="hold">
                                          <p:stCondLst>
                                            <p:cond delay="499"/>
                                          </p:stCondLst>
                                        </p:cTn>
                                        <p:tgtEl>
                                          <p:spTgt spid="47"/>
                                        </p:tgtEl>
                                        <p:attrNameLst>
                                          <p:attrName>style.visibility</p:attrName>
                                        </p:attrNameLst>
                                      </p:cBhvr>
                                      <p:to>
                                        <p:strVal val="hidden"/>
                                      </p:to>
                                    </p:set>
                                  </p:childTnLst>
                                </p:cTn>
                              </p:par>
                              <p:par>
                                <p:cTn id="354" presetID="10" presetClass="entr" presetSubtype="0" fill="hold" grpId="0" nodeType="withEffect">
                                  <p:stCondLst>
                                    <p:cond delay="0"/>
                                  </p:stCondLst>
                                  <p:childTnLst>
                                    <p:set>
                                      <p:cBhvr>
                                        <p:cTn id="355" dur="1" fill="hold">
                                          <p:stCondLst>
                                            <p:cond delay="0"/>
                                          </p:stCondLst>
                                        </p:cTn>
                                        <p:tgtEl>
                                          <p:spTgt spid="142"/>
                                        </p:tgtEl>
                                        <p:attrNameLst>
                                          <p:attrName>style.visibility</p:attrName>
                                        </p:attrNameLst>
                                      </p:cBhvr>
                                      <p:to>
                                        <p:strVal val="visible"/>
                                      </p:to>
                                    </p:set>
                                    <p:animEffect transition="in" filter="fade">
                                      <p:cBhvr>
                                        <p:cTn id="356" dur="500"/>
                                        <p:tgtEl>
                                          <p:spTgt spid="142"/>
                                        </p:tgtEl>
                                      </p:cBhvr>
                                    </p:animEffect>
                                  </p:childTnLst>
                                </p:cTn>
                              </p:par>
                              <p:par>
                                <p:cTn id="357" presetID="1" presetClass="entr" presetSubtype="0" fill="hold" grpId="0" nodeType="withEffect">
                                  <p:stCondLst>
                                    <p:cond delay="0"/>
                                  </p:stCondLst>
                                  <p:childTnLst>
                                    <p:set>
                                      <p:cBhvr>
                                        <p:cTn id="358"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9" restart="whenNotActive" fill="hold" evtFilter="cancelBubble" nodeType="interactiveSeq">
                <p:stCondLst>
                  <p:cond evt="onClick" delay="0">
                    <p:tgtEl>
                      <p:spTgt spid="11"/>
                    </p:tgtEl>
                  </p:cond>
                </p:stCondLst>
                <p:endSync evt="end" delay="0">
                  <p:rtn val="all"/>
                </p:endSync>
                <p:childTnLst>
                  <p:par>
                    <p:cTn id="360" fill="hold">
                      <p:stCondLst>
                        <p:cond delay="0"/>
                      </p:stCondLst>
                      <p:childTnLst>
                        <p:par>
                          <p:cTn id="361" fill="hold">
                            <p:stCondLst>
                              <p:cond delay="0"/>
                            </p:stCondLst>
                            <p:childTnLst>
                              <p:par>
                                <p:cTn id="362" presetID="35" presetClass="path" presetSubtype="0" accel="50000" decel="50000" fill="hold" nodeType="clickEffect">
                                  <p:stCondLst>
                                    <p:cond delay="0"/>
                                  </p:stCondLst>
                                  <p:childTnLst>
                                    <p:animMotion origin="layout" path="M 4.16667E-6 -3.7037E-6 L -0.93386 0.00394 " pathEditMode="relative" rAng="0" ptsTypes="AA">
                                      <p:cBhvr>
                                        <p:cTn id="363" dur="2000" fill="hold"/>
                                        <p:tgtEl>
                                          <p:spTgt spid="11"/>
                                        </p:tgtEl>
                                        <p:attrNameLst>
                                          <p:attrName>ppt_x</p:attrName>
                                          <p:attrName>ppt_y</p:attrName>
                                        </p:attrNameLst>
                                      </p:cBhvr>
                                      <p:rCtr x="-46701" y="185"/>
                                    </p:animMotion>
                                  </p:childTnLst>
                                </p:cTn>
                              </p:par>
                            </p:childTnLst>
                          </p:cTn>
                        </p:par>
                      </p:childTnLst>
                    </p:cTn>
                  </p:par>
                  <p:par>
                    <p:cTn id="364" fill="hold">
                      <p:stCondLst>
                        <p:cond delay="indefinite"/>
                      </p:stCondLst>
                      <p:childTnLst>
                        <p:par>
                          <p:cTn id="365" fill="hold">
                            <p:stCondLst>
                              <p:cond delay="0"/>
                            </p:stCondLst>
                            <p:childTnLst>
                              <p:par>
                                <p:cTn id="366" presetID="63" presetClass="path" presetSubtype="0" accel="50000" decel="50000" fill="hold" nodeType="clickEffect">
                                  <p:stCondLst>
                                    <p:cond delay="0"/>
                                  </p:stCondLst>
                                  <p:childTnLst>
                                    <p:animMotion origin="layout" path="M -0.93385 0.00393 L 0.00018 1.48148E-6 " pathEditMode="relative" rAng="0" ptsTypes="AA">
                                      <p:cBhvr>
                                        <p:cTn id="367" dur="2000" fill="hold"/>
                                        <p:tgtEl>
                                          <p:spTgt spid="11"/>
                                        </p:tgtEl>
                                        <p:attrNameLst>
                                          <p:attrName>ppt_x</p:attrName>
                                          <p:attrName>ppt_y</p:attrName>
                                        </p:attrNameLst>
                                      </p:cBhvr>
                                      <p:rCtr x="46701" y="-208"/>
                                    </p:animMotion>
                                  </p:childTnLst>
                                </p:cTn>
                              </p:par>
                            </p:childTnLst>
                          </p:cTn>
                        </p:par>
                      </p:childTnLst>
                    </p:cTn>
                  </p:par>
                </p:childTnLst>
              </p:cTn>
              <p:nextCondLst>
                <p:cond evt="onClick" delay="0">
                  <p:tgtEl>
                    <p:spTgt spid="11"/>
                  </p:tgtEl>
                </p:cond>
              </p:nextCondLst>
            </p:seq>
          </p:childTnLst>
        </p:cTn>
      </p:par>
    </p:tnLst>
    <p:bldLst>
      <p:bldP spid="141" grpId="0" animBg="1"/>
      <p:bldP spid="142" grpId="0" animBg="1"/>
      <p:bldP spid="152" grpId="0" animBg="1"/>
      <p:bldP spid="52" grpId="0" animBg="1"/>
      <p:bldP spid="56" grpId="0" animBg="1"/>
      <p:bldP spid="49" grpId="0" animBg="1"/>
      <p:bldP spid="50" grpId="0" animBg="1"/>
      <p:bldP spid="55" grpId="0" animBg="1"/>
      <p:bldP spid="62" grpId="0" animBg="1"/>
      <p:bldP spid="66" grpId="0" animBg="1"/>
      <p:bldP spid="76" grpId="0" animBg="1"/>
      <p:bldP spid="48" grpId="0" animBg="1"/>
      <p:bldP spid="51" grpId="0" animBg="1"/>
      <p:bldP spid="53" grpId="0" animBg="1"/>
      <p:bldP spid="54" grpId="0" animBg="1"/>
      <p:bldP spid="79" grpId="0" animBg="1"/>
      <p:bldP spid="80" grpId="0" animBg="1"/>
      <p:bldP spid="81" grpId="0" animBg="1"/>
      <p:bldP spid="82" grpId="0" animBg="1"/>
      <p:bldP spid="83" grpId="0" animBg="1"/>
      <p:bldP spid="84" grpId="0" animBg="1"/>
      <p:bldP spid="85" grpId="0" animBg="1"/>
      <p:bldP spid="86" grpId="0" animBg="1"/>
      <p:bldP spid="108" grpId="0" animBg="1"/>
      <p:bldP spid="109" grpId="0" animBg="1"/>
      <p:bldP spid="110" grpId="0" animBg="1"/>
      <p:bldP spid="111" grpId="0" animBg="1"/>
      <p:bldP spid="112" grpId="0" animBg="1"/>
      <p:bldP spid="113" grpId="0" animBg="1"/>
      <p:bldP spid="114" grpId="0" animBg="1"/>
      <p:bldP spid="115" grpId="0" animBg="1"/>
      <p:bldP spid="69" grpId="0" animBg="1"/>
      <p:bldP spid="72" grpId="0" animBg="1"/>
      <p:bldP spid="127" grpId="0" animBg="1"/>
      <p:bldP spid="129" grpId="0" animBg="1"/>
      <p:bldP spid="58" grpId="0" animBg="1"/>
      <p:bldP spid="59" grpId="0" animBg="1"/>
      <p:bldP spid="60" grpId="0" animBg="1"/>
      <p:bldP spid="61" grpId="0" animBg="1"/>
      <p:bldP spid="63" grpId="0" animBg="1"/>
      <p:bldP spid="64" grpId="0" animBg="1"/>
      <p:bldP spid="65" grpId="0" animBg="1"/>
      <p:bldP spid="68" grpId="0" animBg="1"/>
      <p:bldP spid="70" grpId="0" animBg="1"/>
      <p:bldP spid="71" grpId="0" animBg="1"/>
      <p:bldP spid="73" grpId="0" animBg="1"/>
      <p:bldP spid="74" grpId="0" animBg="1"/>
      <p:bldP spid="75" grpId="0" animBg="1"/>
      <p:bldP spid="77" grpId="0" animBg="1"/>
      <p:bldP spid="78" grpId="0" animBg="1"/>
      <p:bldP spid="88" grpId="0" animBg="1"/>
      <p:bldP spid="89" grpId="0" animBg="1"/>
      <p:bldP spid="90" grpId="0" animBg="1"/>
      <p:bldP spid="91" grpId="0" animBg="1"/>
      <p:bldP spid="92" grpId="0" animBg="1"/>
      <p:bldP spid="93" grpId="0" animBg="1"/>
      <p:bldP spid="94" grpId="0" animBg="1"/>
      <p:bldP spid="95"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17" grpId="0" animBg="1"/>
      <p:bldP spid="118" grpId="0" animBg="1"/>
      <p:bldP spid="119" grpId="0" animBg="1"/>
      <p:bldP spid="120" grpId="0" animBg="1"/>
      <p:bldP spid="121" grpId="0" animBg="1"/>
      <p:bldP spid="122" grpId="0" animBg="1"/>
      <p:bldP spid="123" grpId="0" animBg="1"/>
      <p:bldP spid="124" grpId="0" animBg="1"/>
      <p:bldP spid="126" grpId="0" animBg="1"/>
      <p:bldP spid="128" grpId="0" animBg="1"/>
      <p:bldP spid="130" grpId="0" animBg="1"/>
      <p:bldP spid="131" grpId="0" animBg="1"/>
      <p:bldP spid="132" grpId="0" animBg="1"/>
      <p:bldP spid="133" grpId="0" animBg="1"/>
      <p:bldP spid="134" grpId="0" animBg="1"/>
      <p:bldP spid="135" grpId="0" animBg="1"/>
      <p:bldP spid="136" grpId="0" animBg="1"/>
      <p:bldP spid="137" grpId="0" animBg="1"/>
      <p:bldP spid="57" grpId="0" animBg="1"/>
      <p:bldP spid="67" grpId="0" animBg="1"/>
      <p:bldP spid="87" grpId="0" animBg="1"/>
      <p:bldP spid="116" grpId="0" animBg="1"/>
      <p:bldP spid="96" grpId="0" animBg="1"/>
      <p:bldP spid="1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139" grpId="0"/>
      <p:bldP spid="139"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hematics">
  <a:themeElements>
    <a:clrScheme name="Mathematics">
      <a:dk1>
        <a:sysClr val="windowText" lastClr="000000"/>
      </a:dk1>
      <a:lt1>
        <a:sysClr val="window" lastClr="FFFFFF"/>
      </a:lt1>
      <a:dk2>
        <a:srgbClr val="EC278C"/>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Mathematics">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alpha val="64999"/>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hlink">
            <a:alpha val="64999"/>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a:solidFill>
          <a:schemeClr val="accent3">
            <a:lumMod val="20000"/>
            <a:lumOff val="80000"/>
          </a:schemeClr>
        </a:solidFill>
        <a:ln w="60325">
          <a:solidFill>
            <a:schemeClr val="tx1"/>
          </a:solidFill>
        </a:ln>
      </a:spPr>
      <a:bodyPr wrap="square" rtlCol="0">
        <a:spAutoFit/>
      </a:bodyPr>
      <a:lstStyle>
        <a:defPPr algn="ctr">
          <a:defRPr sz="3600" smtClean="0">
            <a:solidFill>
              <a:srgbClr val="00B050"/>
            </a:solidFill>
            <a:latin typeface="Cambria Math"/>
          </a:defRPr>
        </a:defPPr>
      </a:lstStyle>
    </a:txDef>
  </a:objectDefaults>
  <a:extraClrSchemeLst>
    <a:extraClrScheme>
      <a:clrScheme name="circl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ircl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ircl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ircl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irc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irc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irc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athematics">
  <a:themeElements>
    <a:clrScheme name="Mathematics">
      <a:dk1>
        <a:sysClr val="windowText" lastClr="000000"/>
      </a:dk1>
      <a:lt1>
        <a:sysClr val="window" lastClr="FFFFFF"/>
      </a:lt1>
      <a:dk2>
        <a:srgbClr val="EC278C"/>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Mathematics">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alpha val="64999"/>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hlink">
            <a:alpha val="64999"/>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a:solidFill>
          <a:schemeClr val="accent3">
            <a:lumMod val="20000"/>
            <a:lumOff val="80000"/>
          </a:schemeClr>
        </a:solidFill>
        <a:ln w="60325">
          <a:solidFill>
            <a:schemeClr val="tx1"/>
          </a:solidFill>
        </a:ln>
      </a:spPr>
      <a:bodyPr wrap="square" rtlCol="0">
        <a:spAutoFit/>
      </a:bodyPr>
      <a:lstStyle>
        <a:defPPr algn="ctr">
          <a:defRPr sz="3600" smtClean="0">
            <a:solidFill>
              <a:srgbClr val="00B050"/>
            </a:solidFill>
            <a:latin typeface="Cambria Math"/>
          </a:defRPr>
        </a:defPPr>
      </a:lstStyle>
    </a:txDef>
  </a:objectDefaults>
  <a:extraClrSchemeLst>
    <a:extraClrScheme>
      <a:clrScheme name="circl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ircl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ircl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ircl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irc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irc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irc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3450</TotalTime>
  <Words>2429</Words>
  <Application>Microsoft Office PowerPoint</Application>
  <PresentationFormat>On-screen Show (4:3)</PresentationFormat>
  <Paragraphs>461</Paragraphs>
  <Slides>21</Slides>
  <Notes>20</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mathematics</vt:lpstr>
      <vt:lpstr>1_mathematics</vt:lpstr>
      <vt:lpstr>PowerPoint Presentation</vt:lpstr>
      <vt:lpstr>PowerPoint Presentation</vt:lpstr>
      <vt:lpstr>PowerPoint Presentation</vt:lpstr>
      <vt:lpstr>PowerPoint Presentation</vt:lpstr>
      <vt:lpstr>PowerPoint Presentation</vt:lpstr>
      <vt:lpstr>PowerPoint Presentation</vt:lpstr>
      <vt:lpstr>                          Venn Diagram &amp; Number Line                   ℕ, ℤ and ℚ. </vt:lpstr>
      <vt:lpstr>                          Venn Diagram &amp; Number Line                   ℕ, ℤ and ℚ. </vt:lpstr>
      <vt:lpstr>                          Venn Diagram &amp; Number Line                   ℕ, ℤ and ℚ. </vt:lpstr>
      <vt:lpstr>PowerPoint Presentation</vt:lpstr>
      <vt:lpstr>PowerPoint Presentation</vt:lpstr>
      <vt:lpstr>PowerPoint Presentation</vt:lpstr>
      <vt:lpstr>PowerPoint Presentation</vt:lpstr>
      <vt:lpstr>What is a Surd?</vt:lpstr>
      <vt:lpstr>PowerPoint Presentation</vt:lpstr>
      <vt:lpstr>PowerPoint Presentation</vt:lpstr>
      <vt:lpstr>PowerPoint Presentation</vt:lpstr>
      <vt:lpstr>PowerPoint Presentation</vt:lpstr>
      <vt:lpstr>PowerPoint Presentation</vt:lpstr>
      <vt:lpstr> The diagram represents the sets: Natural Numbers N,  Integers Z, Rational Numbers Q and Real Numbers ℝ.   Insert each of the following numbers in the correct place on the diagram:  5, 1+√2,   -9.6403915..…, - 1/2  , 6.3 ̇6 ̇ , 2π, -3, ∛8, 0 and -√3.        </vt:lpstr>
      <vt:lpstr>         The diagram represents the sets: Natural Numbers N,  Integers Z, Rational Numbers Q and Real Numbers ℝ.   Insert each of the following numbers in the correct place on the diagram:  5, 1+√2,  -9.6403915..…, - 1/2  , 6.3 ̇6 ̇, 2π , -3,  √(3&amp;8) , 0 and -√3.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siona</dc:creator>
  <cp:lastModifiedBy>teacherhs</cp:lastModifiedBy>
  <cp:revision>4</cp:revision>
  <dcterms:created xsi:type="dcterms:W3CDTF">2006-08-16T00:00:00Z</dcterms:created>
  <dcterms:modified xsi:type="dcterms:W3CDTF">2014-09-09T16:13:31Z</dcterms:modified>
</cp:coreProperties>
</file>