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2" r:id="rId3"/>
    <p:sldId id="273" r:id="rId4"/>
    <p:sldId id="274" r:id="rId5"/>
    <p:sldId id="275" r:id="rId6"/>
    <p:sldId id="277" r:id="rId7"/>
    <p:sldId id="276" r:id="rId8"/>
    <p:sldId id="279" r:id="rId9"/>
    <p:sldId id="283" r:id="rId10"/>
    <p:sldId id="281" r:id="rId11"/>
    <p:sldId id="285" r:id="rId12"/>
    <p:sldId id="282" r:id="rId13"/>
    <p:sldId id="280" r:id="rId14"/>
    <p:sldId id="286" r:id="rId15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663300"/>
    <a:srgbClr val="FF0066"/>
    <a:srgbClr val="5428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E743868-A6CF-4636-AB01-4F902201BAF9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BF197DF-6AAA-4C24-ABE5-450DBB8D5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2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BE5C3-8AFD-42EF-B93D-34314E478728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180C9-56A2-4F5F-9286-B7B33709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7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6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76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30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9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62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68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3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6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180C9-56A2-4F5F-9286-B7B33709B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5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3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7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3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7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6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3B56-992E-4F4A-8BA7-6E059798ED1E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FB22-ABBC-40E4-B437-20215B7E1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7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71.png"/><Relationship Id="rId21" Type="http://schemas.openxmlformats.org/officeDocument/2006/relationships/image" Target="../media/image89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23" Type="http://schemas.openxmlformats.org/officeDocument/2006/relationships/image" Target="../media/image91.png"/><Relationship Id="rId10" Type="http://schemas.openxmlformats.org/officeDocument/2006/relationships/image" Target="../media/image78.png"/><Relationship Id="rId19" Type="http://schemas.openxmlformats.org/officeDocument/2006/relationships/image" Target="../media/image87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7.png"/><Relationship Id="rId18" Type="http://schemas.openxmlformats.org/officeDocument/2006/relationships/image" Target="../media/image102.png"/><Relationship Id="rId3" Type="http://schemas.openxmlformats.org/officeDocument/2006/relationships/image" Target="../media/image71.png"/><Relationship Id="rId7" Type="http://schemas.openxmlformats.org/officeDocument/2006/relationships/image" Target="../media/image79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2.png"/><Relationship Id="rId11" Type="http://schemas.openxmlformats.org/officeDocument/2006/relationships/image" Target="../media/image95.png"/><Relationship Id="rId5" Type="http://schemas.openxmlformats.org/officeDocument/2006/relationships/image" Target="../media/image73.png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19" Type="http://schemas.openxmlformats.org/officeDocument/2006/relationships/image" Target="../media/image103.png"/><Relationship Id="rId4" Type="http://schemas.openxmlformats.org/officeDocument/2006/relationships/image" Target="../media/image72.png"/><Relationship Id="rId9" Type="http://schemas.openxmlformats.org/officeDocument/2006/relationships/image" Target="../media/image85.png"/><Relationship Id="rId14" Type="http://schemas.openxmlformats.org/officeDocument/2006/relationships/image" Target="../media/image9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07.png"/><Relationship Id="rId7" Type="http://schemas.openxmlformats.org/officeDocument/2006/relationships/image" Target="../media/image1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9.png"/><Relationship Id="rId5" Type="http://schemas.openxmlformats.org/officeDocument/2006/relationships/image" Target="../media/image108.png"/><Relationship Id="rId4" Type="http://schemas.openxmlformats.org/officeDocument/2006/relationships/image" Target="../media/image470.png"/><Relationship Id="rId9" Type="http://schemas.openxmlformats.org/officeDocument/2006/relationships/image" Target="../media/image1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123.png"/><Relationship Id="rId18" Type="http://schemas.openxmlformats.org/officeDocument/2006/relationships/image" Target="../media/image128.png"/><Relationship Id="rId3" Type="http://schemas.openxmlformats.org/officeDocument/2006/relationships/image" Target="../media/image113.png"/><Relationship Id="rId21" Type="http://schemas.openxmlformats.org/officeDocument/2006/relationships/image" Target="../media/image131.png"/><Relationship Id="rId7" Type="http://schemas.openxmlformats.org/officeDocument/2006/relationships/image" Target="../media/image117.png"/><Relationship Id="rId12" Type="http://schemas.openxmlformats.org/officeDocument/2006/relationships/image" Target="../media/image122.png"/><Relationship Id="rId17" Type="http://schemas.openxmlformats.org/officeDocument/2006/relationships/image" Target="../media/image127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26.png"/><Relationship Id="rId20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6.png"/><Relationship Id="rId11" Type="http://schemas.openxmlformats.org/officeDocument/2006/relationships/image" Target="../media/image121.png"/><Relationship Id="rId24" Type="http://schemas.openxmlformats.org/officeDocument/2006/relationships/image" Target="../media/image134.png"/><Relationship Id="rId5" Type="http://schemas.openxmlformats.org/officeDocument/2006/relationships/image" Target="../media/image115.png"/><Relationship Id="rId15" Type="http://schemas.openxmlformats.org/officeDocument/2006/relationships/image" Target="../media/image125.png"/><Relationship Id="rId23" Type="http://schemas.openxmlformats.org/officeDocument/2006/relationships/image" Target="../media/image133.png"/><Relationship Id="rId10" Type="http://schemas.openxmlformats.org/officeDocument/2006/relationships/image" Target="../media/image120.png"/><Relationship Id="rId19" Type="http://schemas.openxmlformats.org/officeDocument/2006/relationships/image" Target="../media/image129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Relationship Id="rId14" Type="http://schemas.openxmlformats.org/officeDocument/2006/relationships/image" Target="../media/image124.png"/><Relationship Id="rId22" Type="http://schemas.openxmlformats.org/officeDocument/2006/relationships/image" Target="../media/image1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5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5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4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05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251661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2971800"/>
            <a:ext cx="2895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05-04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5800"/>
            <a:ext cx="2133600" cy="498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pic>
        <p:nvPicPr>
          <p:cNvPr id="18" name="Picture 3" descr="05_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8" y="3141460"/>
            <a:ext cx="586168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5839626"/>
            <a:ext cx="6324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690" y="5673846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 the number of rectangles increased, the approximation of the area under the curve approaches a value.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3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5.4 – The Fundamental Theorem of Calculus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Differentiating a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743" y="1055263"/>
                <a:ext cx="91019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𝑐𝑜𝑛𝑡𝑖𝑛𝑢𝑜𝑢𝑠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𝑎𝑛𝑦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𝑝𝑜𝑖𝑛𝑡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𝑡h𝑒𝑛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3" y="1055263"/>
                <a:ext cx="910198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3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1637852"/>
                <a:ext cx="9144000" cy="1174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37852"/>
                <a:ext cx="9144000" cy="11749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23" y="2725864"/>
                <a:ext cx="1571002" cy="9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2725864"/>
                <a:ext cx="1571002" cy="9042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62643" y="3071065"/>
                <a:ext cx="436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643" y="3071065"/>
                <a:ext cx="43654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1530585" y="2725864"/>
            <a:ext cx="1770940" cy="935498"/>
            <a:chOff x="2209800" y="3364640"/>
            <a:chExt cx="2448884" cy="935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    =</m:t>
                        </m:r>
                      </m:oMath>
                    </m:oMathPara>
                  </a14:m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4" name="Group 33"/>
            <p:cNvGrpSpPr/>
            <p:nvPr/>
          </p:nvGrpSpPr>
          <p:grpSpPr>
            <a:xfrm>
              <a:off x="3541047" y="3364640"/>
              <a:ext cx="418367" cy="935498"/>
              <a:chOff x="3510247" y="4615934"/>
              <a:chExt cx="418367" cy="935498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571494" y="4809123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7" name="TextBox 36"/>
              <p:cNvSpPr txBox="1"/>
              <p:nvPr/>
            </p:nvSpPr>
            <p:spPr>
              <a:xfrm>
                <a:off x="3524582" y="5243655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FF"/>
                    </a:solidFill>
                  </a:rPr>
                  <a:t>1</a:t>
                </a:r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94231" y="2883322"/>
                <a:ext cx="1730169" cy="74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231" y="2883322"/>
                <a:ext cx="1730169" cy="74481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82382" y="2885332"/>
                <a:ext cx="1730169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382" y="2885332"/>
                <a:ext cx="1730169" cy="7203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123" y="3886200"/>
                <a:ext cx="1571002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3886200"/>
                <a:ext cx="1571002" cy="92538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81800" y="4231401"/>
                <a:ext cx="645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231401"/>
                <a:ext cx="64520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530585" y="3886200"/>
            <a:ext cx="1770940" cy="935498"/>
            <a:chOff x="2209800" y="3364640"/>
            <a:chExt cx="2448884" cy="935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    =</m:t>
                        </m:r>
                      </m:oMath>
                    </m:oMathPara>
                  </a14:m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Group 48"/>
            <p:cNvGrpSpPr/>
            <p:nvPr/>
          </p:nvGrpSpPr>
          <p:grpSpPr>
            <a:xfrm>
              <a:off x="3541047" y="3364640"/>
              <a:ext cx="418367" cy="935498"/>
              <a:chOff x="3510247" y="4615934"/>
              <a:chExt cx="418367" cy="935498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3571494" y="4809123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1400" i="1" dirty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oMath>
                      </m:oMathPara>
                    </a14:m>
                    <a:endParaRPr lang="en-US" sz="14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r="-8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2" name="TextBox 51"/>
              <p:cNvSpPr txBox="1"/>
              <p:nvPr/>
            </p:nvSpPr>
            <p:spPr>
              <a:xfrm>
                <a:off x="3524582" y="5243655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FF"/>
                    </a:solidFill>
                  </a:rPr>
                  <a:t>1</a:t>
                </a:r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994231" y="4043658"/>
                <a:ext cx="2111169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(4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231" y="4043658"/>
                <a:ext cx="2111169" cy="72032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76677" y="4055904"/>
                <a:ext cx="1957523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64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677" y="4055904"/>
                <a:ext cx="1957523" cy="72032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123" y="5029200"/>
                <a:ext cx="1571002" cy="988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5029200"/>
                <a:ext cx="1571002" cy="98802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486260" y="5188918"/>
                <a:ext cx="873809" cy="650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260" y="5188918"/>
                <a:ext cx="873809" cy="650243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1530585" y="5029200"/>
            <a:ext cx="1770940" cy="935498"/>
            <a:chOff x="2209800" y="3364640"/>
            <a:chExt cx="2448884" cy="9354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𝑑𝑥</m:t>
                            </m:r>
                          </m:den>
                        </m:f>
                        <m:d>
                          <m:dPr>
                            <m:ctrlPr>
                              <a:rPr lang="en-US" b="0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  <m:r>
                          <a:rPr lang="en-US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    =</m:t>
                        </m:r>
                      </m:oMath>
                    </m:oMathPara>
                  </a14:m>
                  <a:endParaRPr lang="en-US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02407"/>
                  <a:ext cx="2448884" cy="720325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9" name="Group 58"/>
            <p:cNvGrpSpPr/>
            <p:nvPr/>
          </p:nvGrpSpPr>
          <p:grpSpPr>
            <a:xfrm>
              <a:off x="3541047" y="3364640"/>
              <a:ext cx="418367" cy="935498"/>
              <a:chOff x="3510247" y="4615934"/>
              <a:chExt cx="418367" cy="935498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3571494" y="4809123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sz="1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dirty="0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US" sz="14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10247" y="4615934"/>
                    <a:ext cx="418367" cy="307777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r="-4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2" name="TextBox 61"/>
              <p:cNvSpPr txBox="1"/>
              <p:nvPr/>
            </p:nvSpPr>
            <p:spPr>
              <a:xfrm>
                <a:off x="3524582" y="5243655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FF"/>
                    </a:solidFill>
                  </a:rPr>
                  <a:t>1</a:t>
                </a:r>
                <a:endParaRPr lang="en-US" sz="1400" dirty="0">
                  <a:solidFill>
                    <a:srgbClr val="0000FF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994231" y="5186658"/>
                <a:ext cx="2111169" cy="74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231" y="5186658"/>
                <a:ext cx="2111169" cy="74481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976677" y="5198904"/>
                <a:ext cx="1652723" cy="74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677" y="5198904"/>
                <a:ext cx="1652723" cy="74481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239000" y="5374401"/>
                <a:ext cx="645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5374401"/>
                <a:ext cx="645209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9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8" grpId="0"/>
      <p:bldP spid="10" grpId="0"/>
      <p:bldP spid="12" grpId="0"/>
      <p:bldP spid="39" grpId="0"/>
      <p:bldP spid="44" grpId="0"/>
      <p:bldP spid="45" grpId="0"/>
      <p:bldP spid="46" grpId="0"/>
      <p:bldP spid="53" grpId="0"/>
      <p:bldP spid="54" grpId="0"/>
      <p:bldP spid="55" grpId="0"/>
      <p:bldP spid="56" grpId="0"/>
      <p:bldP spid="63" grpId="0"/>
      <p:bldP spid="64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5.4 – The Fundamental Theorem of Calculus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Differentiating a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743" y="1055263"/>
                <a:ext cx="91019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𝑐𝑜𝑛𝑡𝑖𝑛𝑢𝑜𝑢𝑠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𝑎𝑛𝑑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𝑖𝑠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𝑎𝑛𝑦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𝑝𝑜𝑖𝑛𝑡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</a:rPr>
                        <m:t>𝑡h𝑒𝑛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3" y="1055263"/>
                <a:ext cx="910198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3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0" y="1637852"/>
                <a:ext cx="9144000" cy="1174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37852"/>
                <a:ext cx="9144000" cy="117493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123" y="2725864"/>
                <a:ext cx="1571002" cy="904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2725864"/>
                <a:ext cx="1571002" cy="9042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04235" y="2993341"/>
                <a:ext cx="1192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4235" y="2993341"/>
                <a:ext cx="119229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123" y="3886200"/>
                <a:ext cx="1571002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3886200"/>
                <a:ext cx="1571002" cy="9253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07233" y="4164225"/>
                <a:ext cx="645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64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233" y="4164225"/>
                <a:ext cx="64520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4123" y="5029200"/>
                <a:ext cx="1571002" cy="988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" y="5029200"/>
                <a:ext cx="1571002" cy="9880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89353" y="5338547"/>
                <a:ext cx="15041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353" y="5338547"/>
                <a:ext cx="1504167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43984" y="2993341"/>
                <a:ext cx="4502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984" y="2993341"/>
                <a:ext cx="45024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530585" y="4164225"/>
                <a:ext cx="1463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585" y="4164225"/>
                <a:ext cx="1463647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841357" y="5338547"/>
                <a:ext cx="645209" cy="372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357" y="5338547"/>
                <a:ext cx="645209" cy="3724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481556" y="2819272"/>
                <a:ext cx="1571002" cy="988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556" y="2819272"/>
                <a:ext cx="1571002" cy="988027"/>
              </a:xfrm>
              <a:prstGeom prst="rect">
                <a:avLst/>
              </a:prstGeom>
              <a:blipFill rotWithShape="1">
                <a:blip r:embed="rId14"/>
                <a:stretch>
                  <a:fillRect r="-3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172200" y="313134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131340"/>
                <a:ext cx="14478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81556" y="3959699"/>
                <a:ext cx="1571002" cy="988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556" y="3959699"/>
                <a:ext cx="1571002" cy="988027"/>
              </a:xfrm>
              <a:prstGeom prst="rect">
                <a:avLst/>
              </a:prstGeom>
              <a:blipFill rotWithShape="1">
                <a:blip r:embed="rId16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400799" y="4271767"/>
                <a:ext cx="2286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𝑡𝑎𝑛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799" y="4271767"/>
                <a:ext cx="2286001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00507" y="5028663"/>
                <a:ext cx="1571002" cy="9351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𝑡𝑎𝑛𝑥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𝑠𝑖𝑛𝑥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𝑑𝑡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507" y="5028663"/>
                <a:ext cx="1571002" cy="935128"/>
              </a:xfrm>
              <a:prstGeom prst="rect">
                <a:avLst/>
              </a:prstGeom>
              <a:blipFill rotWithShape="1">
                <a:blip r:embed="rId18"/>
                <a:stretch>
                  <a:fillRect r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767948" y="5311561"/>
                <a:ext cx="16127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𝑐𝑜𝑠𝑥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948" y="5311561"/>
                <a:ext cx="1612770" cy="369332"/>
              </a:xfrm>
              <a:prstGeom prst="rect">
                <a:avLst/>
              </a:prstGeom>
              <a:blipFill rotWithShape="1">
                <a:blip r:embed="rId19"/>
                <a:stretch>
                  <a:fillRect l="-755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237825" y="5311561"/>
                <a:ext cx="16127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−(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𝑡𝑎𝑛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𝑠𝑒𝑐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825" y="5311561"/>
                <a:ext cx="1612770" cy="369332"/>
              </a:xfrm>
              <a:prstGeom prst="rect">
                <a:avLst/>
              </a:prstGeom>
              <a:blipFill rotWithShape="1">
                <a:blip r:embed="rId20"/>
                <a:stretch>
                  <a:fillRect r="-10943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5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8" grpId="0"/>
      <p:bldP spid="10" grpId="0"/>
      <p:bldP spid="12" grpId="0"/>
      <p:bldP spid="45" grpId="0"/>
      <p:bldP spid="46" grpId="0"/>
      <p:bldP spid="55" grpId="0"/>
      <p:bldP spid="56" grpId="0"/>
      <p:bldP spid="38" grpId="0"/>
      <p:bldP spid="40" grpId="0"/>
      <p:bldP spid="41" grpId="0"/>
      <p:bldP spid="42" grpId="0"/>
      <p:bldP spid="43" grpId="0"/>
      <p:bldP spid="66" grpId="0"/>
      <p:bldP spid="67" grpId="0"/>
      <p:bldP spid="68" grpId="0"/>
      <p:bldP spid="69" grpId="0"/>
      <p:bldP spid="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5.4 – The Fundamental Theorem of Calculus</a:t>
            </a:r>
            <a:endParaRPr lang="en-US" sz="2800" b="1" dirty="0"/>
          </a:p>
        </p:txBody>
      </p:sp>
      <p:pic>
        <p:nvPicPr>
          <p:cNvPr id="32" name="Picture 2" descr="05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629" y="1217776"/>
            <a:ext cx="3009344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TH05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59" y="3810000"/>
            <a:ext cx="914541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410" y="531167"/>
            <a:ext cx="9145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 Value Theorem for Integrals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Mean Value for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74" y="990600"/>
                <a:ext cx="91397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Find the mean (average) value of the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1, 3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" y="990600"/>
                <a:ext cx="913972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34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547" y="1524000"/>
                <a:ext cx="9139726" cy="1017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3−1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  <a:cs typeface="Times New Roman" pitchFamily="18" charset="0"/>
                                </a:rPr>
                                <m:t>+2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" y="1524000"/>
                <a:ext cx="9139726" cy="10179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4273" y="2667000"/>
                <a:ext cx="9139726" cy="79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+2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273" y="2667000"/>
                <a:ext cx="9139726" cy="7900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3589733"/>
                <a:ext cx="46482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+6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589733"/>
                <a:ext cx="4648200" cy="7838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26818" y="4572000"/>
                <a:ext cx="1994627" cy="678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15−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818" y="4572000"/>
                <a:ext cx="1994627" cy="67877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97261" y="5486400"/>
                <a:ext cx="2282439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𝐴𝑉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0" smtClean="0">
                          <a:latin typeface="Cambria Math"/>
                          <a:cs typeface="Times New Roman" pitchFamily="18" charset="0"/>
                        </a:rPr>
                        <m:t>=6.33</m:t>
                      </m:r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261" y="5486400"/>
                <a:ext cx="2282439" cy="67056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621445" y="2757212"/>
            <a:ext cx="0" cy="609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77154" y="2564592"/>
                <a:ext cx="3025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154" y="2564592"/>
                <a:ext cx="302547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5587521" y="3281956"/>
            <a:ext cx="192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1837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9" grpId="0"/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between the Value of a Definite Integral and Total Area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74" y="990600"/>
                <a:ext cx="913972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Find the mean (average) value of the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𝑠𝑖𝑛𝑥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0, 2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" y="990600"/>
                <a:ext cx="913972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34"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3" descr="05_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2846"/>
            <a:ext cx="2971800" cy="3577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" y="4191000"/>
            <a:ext cx="43434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026932"/>
            <a:ext cx="3429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 of the Definite Integral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6041" y="4483672"/>
                <a:ext cx="1868680" cy="92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41" y="4483672"/>
                <a:ext cx="1868680" cy="92711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870043" y="4762562"/>
                <a:ext cx="1444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043" y="4762562"/>
                <a:ext cx="144423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2592165" y="4489598"/>
            <a:ext cx="228832" cy="937986"/>
            <a:chOff x="2946776" y="4615934"/>
            <a:chExt cx="346858" cy="93798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014222" y="4809123"/>
              <a:ext cx="0" cy="609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473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TextBox 27"/>
            <p:cNvSpPr txBox="1"/>
            <p:nvPr/>
          </p:nvSpPr>
          <p:spPr>
            <a:xfrm>
              <a:off x="2946776" y="5246143"/>
              <a:ext cx="2667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0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6636" y="5520684"/>
                <a:ext cx="12130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36" y="5520684"/>
                <a:ext cx="121308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10501" y="5485033"/>
                <a:ext cx="1689629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501" y="5485033"/>
                <a:ext cx="1689629" cy="4049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5292" y="6084332"/>
                <a:ext cx="17468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92" y="6084332"/>
                <a:ext cx="174684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24380" y="6084332"/>
                <a:ext cx="374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380" y="6084332"/>
                <a:ext cx="37460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800600" y="1673285"/>
            <a:ext cx="3429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Total Area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13378" y="3054882"/>
                <a:ext cx="2876760" cy="92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378" y="3054882"/>
                <a:ext cx="2876760" cy="92711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52475" y="4133441"/>
                <a:ext cx="13626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    −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475" y="4133441"/>
                <a:ext cx="1362625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5874594" y="3859389"/>
            <a:ext cx="228832" cy="937986"/>
            <a:chOff x="2946776" y="4615934"/>
            <a:chExt cx="346858" cy="937986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3014222" y="4809123"/>
              <a:ext cx="0" cy="609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r="-54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2946776" y="5246143"/>
              <a:ext cx="2667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0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49662" y="5045425"/>
                <a:ext cx="1084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62" y="5045425"/>
                <a:ext cx="1084848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29228" y="5001984"/>
                <a:ext cx="1676806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228" y="5001984"/>
                <a:ext cx="1676806" cy="40498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115589" y="5520684"/>
                <a:ext cx="18557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89" y="5520684"/>
                <a:ext cx="1855726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596714" y="5936005"/>
                <a:ext cx="3746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714" y="5936005"/>
                <a:ext cx="374601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91658" y="2073394"/>
                <a:ext cx="1505840" cy="92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658" y="2073394"/>
                <a:ext cx="1505840" cy="92711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208415" y="4951040"/>
                <a:ext cx="2938433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415" y="4951040"/>
                <a:ext cx="2938433" cy="50687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526850" y="4133441"/>
                <a:ext cx="13626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     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850" y="4133441"/>
                <a:ext cx="1362625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7248969" y="3859389"/>
            <a:ext cx="228832" cy="937986"/>
            <a:chOff x="2946776" y="4615934"/>
            <a:chExt cx="346858" cy="937986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3014222" y="4809123"/>
              <a:ext cx="0" cy="609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776" y="4615934"/>
                  <a:ext cx="346858" cy="307777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r="-552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2946776" y="5246143"/>
                  <a:ext cx="26670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m:oMathPara>
                  </a14:m>
                  <a:endParaRPr lang="en-US" sz="14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776" y="5246143"/>
                  <a:ext cx="266701" cy="307777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r="-344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57719" y="5520684"/>
                <a:ext cx="1855726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719" y="5520684"/>
                <a:ext cx="1855726" cy="40498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6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9" grpId="0"/>
      <p:bldP spid="23" grpId="0"/>
      <p:bldP spid="24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image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9248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85800" y="5562600"/>
            <a:ext cx="8458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Note: The function f(x) must be continuous on the interval [a, b].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2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Parts of the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05-int-3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91" y="1221216"/>
            <a:ext cx="7424871" cy="281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5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Properties of the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T05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127" y="1005555"/>
            <a:ext cx="6553200" cy="548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 Interpretations of the Properties of the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273" y="6642556"/>
            <a:ext cx="91397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  <a:sym typeface="Symbol"/>
              </a:rPr>
              <a:t> 2010 Pearson Education, Inc.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05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90" y="1143000"/>
            <a:ext cx="8382000" cy="513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5930900"/>
            <a:ext cx="47244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1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the Properties of the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802449" y="1035029"/>
                <a:ext cx="6697054" cy="1019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=6             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7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9            </m:t>
                      </m:r>
                      <m:nary>
                        <m:naryPr>
                          <m:limLoc m:val="undOvr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449" y="1035029"/>
                <a:ext cx="6697054" cy="10195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121" y="2198132"/>
                <a:ext cx="16764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1" y="2198132"/>
                <a:ext cx="1676400" cy="9561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93375" y="2198132"/>
                <a:ext cx="16764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3375" y="2198132"/>
                <a:ext cx="1676400" cy="9561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45448" y="2491545"/>
                <a:ext cx="13673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=18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448" y="2491545"/>
                <a:ext cx="136732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363" y="3417332"/>
                <a:ext cx="2644212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3" y="3417332"/>
                <a:ext cx="2644212" cy="9253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35961" y="3386555"/>
                <a:ext cx="3072213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−4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961" y="3386555"/>
                <a:ext cx="3072213" cy="95615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79575" y="3679968"/>
                <a:ext cx="228172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6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−4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=28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575" y="3679968"/>
                <a:ext cx="228172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02" y="4636532"/>
                <a:ext cx="1452073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6633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66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2" y="4636532"/>
                <a:ext cx="1452073" cy="92538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86140" y="4605754"/>
                <a:ext cx="2645636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6633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7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66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66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6633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66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140" y="4605754"/>
                <a:ext cx="2645636" cy="95615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9376" y="4914557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663300"/>
                          </a:solidFill>
                          <a:latin typeface="Cambria Math"/>
                          <a:cs typeface="Times New Roman" pitchFamily="18" charset="0"/>
                        </a:rPr>
                        <m:t>6+9=15</m:t>
                      </m:r>
                    </m:oMath>
                  </m:oMathPara>
                </a14:m>
                <a:endParaRPr lang="en-US" dirty="0">
                  <a:solidFill>
                    <a:srgbClr val="66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376" y="4914557"/>
                <a:ext cx="1371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121" y="5822152"/>
                <a:ext cx="16764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1" y="5822152"/>
                <a:ext cx="1676400" cy="9561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90469" y="5813239"/>
                <a:ext cx="16764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469" y="5813239"/>
                <a:ext cx="1676400" cy="95615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45448" y="6115565"/>
                <a:ext cx="6836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−6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448" y="6115565"/>
                <a:ext cx="68366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Subtitle 2"/>
          <p:cNvSpPr txBox="1">
            <a:spLocks/>
          </p:cNvSpPr>
          <p:nvPr/>
        </p:nvSpPr>
        <p:spPr>
          <a:xfrm>
            <a:off x="457200" y="1316216"/>
            <a:ext cx="1219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Given: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08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5.3 – The Definite Integral</a:t>
            </a:r>
            <a:endParaRPr lang="en-US" sz="2800" b="1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-4273" y="533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Rules of the Definite Integral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9258" y="1066800"/>
                <a:ext cx="25146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258" y="1066800"/>
                <a:ext cx="2514600" cy="95615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1066800"/>
                <a:ext cx="28194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066800"/>
                <a:ext cx="2819400" cy="9561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0" y="1066800"/>
                <a:ext cx="2612164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66800"/>
                <a:ext cx="2612164" cy="9561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ubtitle 2"/>
          <p:cNvSpPr txBox="1">
            <a:spLocks/>
          </p:cNvSpPr>
          <p:nvPr/>
        </p:nvSpPr>
        <p:spPr>
          <a:xfrm>
            <a:off x="29198" y="2114776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198" y="2571976"/>
                <a:ext cx="1198548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4 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8" y="2571976"/>
                <a:ext cx="1198548" cy="9561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56588" y="2865389"/>
                <a:ext cx="1287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4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6−2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88" y="2865389"/>
                <a:ext cx="12872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43797" y="2865389"/>
                <a:ext cx="436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797" y="2865389"/>
                <a:ext cx="43654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49625" y="2572754"/>
                <a:ext cx="1066800" cy="956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8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542804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625" y="2572754"/>
                <a:ext cx="1066800" cy="9561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23546" y="2727667"/>
                <a:ext cx="1219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  <m:t>8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542804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542804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542804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542804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542804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546" y="2727667"/>
                <a:ext cx="1219200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15269" y="2866167"/>
                <a:ext cx="1175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42804"/>
                          </a:solidFill>
                          <a:latin typeface="Cambria Math"/>
                        </a:rPr>
                        <m:t>32−8=</m:t>
                      </m:r>
                    </m:oMath>
                  </m:oMathPara>
                </a14:m>
                <a:endParaRPr lang="en-US" dirty="0">
                  <a:solidFill>
                    <a:srgbClr val="542804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269" y="2866167"/>
                <a:ext cx="117575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850025" y="2877235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542804"/>
                          </a:solidFill>
                          <a:latin typeface="Cambria Math"/>
                        </a:rPr>
                        <m:t>24</m:t>
                      </m:r>
                    </m:oMath>
                  </m:oMathPara>
                </a14:m>
                <a:endParaRPr lang="en-US" dirty="0">
                  <a:solidFill>
                    <a:srgbClr val="542804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25" y="2877235"/>
                <a:ext cx="6096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4718" y="3696272"/>
                <a:ext cx="1219200" cy="930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8" y="3696272"/>
                <a:ext cx="1219200" cy="93070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57421" y="3837561"/>
                <a:ext cx="1170418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421" y="3837561"/>
                <a:ext cx="1170418" cy="64812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01667" y="3867376"/>
                <a:ext cx="1409700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667" y="3867376"/>
                <a:ext cx="1409700" cy="61831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35168" y="3874693"/>
                <a:ext cx="1409700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=32.67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168" y="3874693"/>
                <a:ext cx="1409700" cy="61831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744" y="4779376"/>
                <a:ext cx="2189148" cy="925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+3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−2 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4" y="4779376"/>
                <a:ext cx="2189148" cy="92563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014673" y="4779376"/>
                <a:ext cx="3276244" cy="925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+3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673" y="4779376"/>
                <a:ext cx="3276244" cy="92563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183025" y="4918132"/>
                <a:ext cx="1170418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025" y="4918132"/>
                <a:ext cx="1170418" cy="64812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05669" y="4931727"/>
                <a:ext cx="1603764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669" y="4931727"/>
                <a:ext cx="1603764" cy="72032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704746" y="5107223"/>
                <a:ext cx="1287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4−3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746" y="5107223"/>
                <a:ext cx="1287209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108104" y="5772376"/>
                <a:ext cx="133884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64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104" y="5772376"/>
                <a:ext cx="1338842" cy="6127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78463" y="5718579"/>
                <a:ext cx="1532904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16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63" y="5718579"/>
                <a:ext cx="1532904" cy="72032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77485" y="5894075"/>
                <a:ext cx="9987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7485" y="5894075"/>
                <a:ext cx="998788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391826" y="5892124"/>
                <a:ext cx="9418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20.83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826" y="5892124"/>
                <a:ext cx="941817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18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5.4 – The Fundamental Theorem of Calculus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410" y="531167"/>
            <a:ext cx="9145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Fundamental Theorem of Calculus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-7819" y="997105"/>
                <a:ext cx="914541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𝐼𝑓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𝑖𝑠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𝑐𝑜𝑛𝑡𝑖𝑛𝑢𝑜𝑢𝑠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𝑎𝑡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𝑒𝑣𝑒𝑟𝑦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𝑝𝑜𝑖𝑛𝑡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𝑖𝑛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𝐹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𝑖𝑠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𝑎𝑛𝑦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400" b="0" i="1" dirty="0" smtClean="0">
                  <a:solidFill>
                    <a:srgbClr val="003300"/>
                  </a:solidFill>
                  <a:latin typeface="Cambria Math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𝑎𝑛𝑡𝑖𝑑𝑒𝑟𝑖𝑣𝑎𝑡𝑖𝑣𝑒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𝑜𝑓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𝑜𝑛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400" b="0" i="1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𝑡h𝑒𝑛</m:t>
                      </m:r>
                    </m:oMath>
                  </m:oMathPara>
                </a14:m>
                <a:endParaRPr lang="en-US" sz="2400" b="0" dirty="0" smtClean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19" y="997105"/>
                <a:ext cx="914541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600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7819" y="1828102"/>
                <a:ext cx="9145410" cy="121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0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819" y="1828102"/>
                <a:ext cx="9145410" cy="121264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0" y="3040742"/>
            <a:ext cx="9145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200" y="3502407"/>
                <a:ext cx="1219200" cy="925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502407"/>
                <a:ext cx="1219200" cy="9256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222762" y="3529054"/>
            <a:ext cx="1444238" cy="937986"/>
            <a:chOff x="2209800" y="3364640"/>
            <a:chExt cx="2189148" cy="9379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209800" y="3502407"/>
                  <a:ext cx="218914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5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   =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02407"/>
                  <a:ext cx="2189148" cy="64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Group 48"/>
            <p:cNvGrpSpPr/>
            <p:nvPr/>
          </p:nvGrpSpPr>
          <p:grpSpPr>
            <a:xfrm>
              <a:off x="3037672" y="3364640"/>
              <a:ext cx="266701" cy="937986"/>
              <a:chOff x="3006872" y="4615934"/>
              <a:chExt cx="266701" cy="937986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3014222" y="4809123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006873" y="4615934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2060"/>
                    </a:solidFill>
                  </a:rPr>
                  <a:t>5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006872" y="5246143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2060"/>
                    </a:solidFill>
                  </a:rPr>
                  <a:t>1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211613" y="3682942"/>
                <a:ext cx="793743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5(5)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613" y="3682942"/>
                <a:ext cx="793743" cy="6481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938438" y="3683717"/>
                <a:ext cx="124181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5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438" y="3683717"/>
                <a:ext cx="1241815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07858" y="3683839"/>
                <a:ext cx="1263487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858" y="3683839"/>
                <a:ext cx="1263487" cy="6165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284380" y="3689415"/>
                <a:ext cx="142121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380" y="3689415"/>
                <a:ext cx="1421219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7594" y="4858839"/>
                <a:ext cx="1868680" cy="1082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f>
                            <m:fPr>
                              <m:type m:val="skw"/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𝑠𝑖𝑛𝑥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94" y="4858839"/>
                <a:ext cx="1868680" cy="108247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633490" y="5215411"/>
                <a:ext cx="14442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𝑐𝑜𝑠𝑥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90" y="5215411"/>
                <a:ext cx="144423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" name="Group 59"/>
          <p:cNvGrpSpPr/>
          <p:nvPr/>
        </p:nvGrpSpPr>
        <p:grpSpPr>
          <a:xfrm>
            <a:off x="2395253" y="5135636"/>
            <a:ext cx="175949" cy="847773"/>
            <a:chOff x="3006872" y="4809123"/>
            <a:chExt cx="266700" cy="847773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3014222" y="4809123"/>
              <a:ext cx="0" cy="6096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3006872" y="5246143"/>
                  <a:ext cx="266700" cy="4107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1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6872" y="5246143"/>
                  <a:ext cx="266700" cy="410753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179310" t="-136765" r="-317241" b="-20735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776996" y="5081929"/>
                <a:ext cx="132478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𝑐𝑜𝑠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996" y="5081929"/>
                <a:ext cx="1324785" cy="714683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000081" y="5061561"/>
                <a:ext cx="187173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081" y="5061561"/>
                <a:ext cx="1871731" cy="71468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802593" y="5023253"/>
                <a:ext cx="2423171" cy="747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593" y="5023253"/>
                <a:ext cx="2423171" cy="74725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8088594" y="5234236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.866</m:t>
                      </m:r>
                    </m:oMath>
                  </m:oMathPara>
                </a14:m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8594" y="5234236"/>
                <a:ext cx="8382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90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7" grpId="0"/>
      <p:bldP spid="46" grpId="0"/>
      <p:bldP spid="53" grpId="0"/>
      <p:bldP spid="54" grpId="0"/>
      <p:bldP spid="55" grpId="0"/>
      <p:bldP spid="56" grpId="0"/>
      <p:bldP spid="57" grpId="0"/>
      <p:bldP spid="59" grpId="0"/>
      <p:bldP spid="64" grpId="0"/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6379"/>
            <a:ext cx="9144000" cy="536575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Section 5.4 – The Fundamental Theorem of Calculus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410" y="531167"/>
            <a:ext cx="9145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Fundamental Theorem of Calculus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03" y="1000680"/>
                <a:ext cx="9145410" cy="1212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sz="240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𝐹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33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0" smtClean="0">
                          <a:solidFill>
                            <a:srgbClr val="003300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" y="1000680"/>
                <a:ext cx="9145410" cy="12126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-9446" y="2725632"/>
                <a:ext cx="2189148" cy="925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+3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−2 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446" y="2725632"/>
                <a:ext cx="2189148" cy="9256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-4079" y="2286000"/>
            <a:ext cx="9145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124154" y="2703116"/>
            <a:ext cx="2189148" cy="948154"/>
            <a:chOff x="2209800" y="3364640"/>
            <a:chExt cx="2189148" cy="9481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2209800" y="3502407"/>
                  <a:ext cx="2189148" cy="6726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=</m:t>
                        </m:r>
                      </m:oMath>
                    </m:oMathPara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02407"/>
                  <a:ext cx="2189148" cy="6726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0" name="Group 39"/>
            <p:cNvGrpSpPr/>
            <p:nvPr/>
          </p:nvGrpSpPr>
          <p:grpSpPr>
            <a:xfrm>
              <a:off x="3733800" y="3364640"/>
              <a:ext cx="266700" cy="948154"/>
              <a:chOff x="3703000" y="4615934"/>
              <a:chExt cx="266700" cy="948154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3733800" y="4800600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703000" y="4615934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2060"/>
                    </a:solidFill>
                  </a:rPr>
                  <a:t>4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703000" y="5256311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2060"/>
                    </a:solidFill>
                  </a:rPr>
                  <a:t>3</a:t>
                </a:r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72594" y="2868519"/>
                <a:ext cx="202959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(4)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−2(4)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594" y="2868519"/>
                <a:ext cx="2029595" cy="6481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980444" y="2858220"/>
                <a:ext cx="2558906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−2(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00206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0444" y="2858220"/>
                <a:ext cx="2558906" cy="7203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109318" y="3651270"/>
                <a:ext cx="17443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37.33−16.5=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318" y="3651270"/>
                <a:ext cx="174438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99079" y="3638257"/>
                <a:ext cx="7986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20.83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079" y="3638257"/>
                <a:ext cx="79861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9172" y="4751053"/>
                <a:ext cx="1538202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type m:val="skw"/>
                                      <m:ctrlPr>
                                        <a:rPr lang="en-US" b="0" i="1" smtClean="0">
                                          <a:solidFill>
                                            <a:srgbClr val="003300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rgbClr val="003300"/>
                                          </a:solidFill>
                                          <a:latin typeface="Cambria Math"/>
                                        </a:rPr>
                                        <m:t>6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solidFill>
                                            <a:srgbClr val="003300"/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72" y="4751053"/>
                <a:ext cx="1538202" cy="92538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3075135" y="4676185"/>
            <a:ext cx="1444238" cy="1066923"/>
            <a:chOff x="2209800" y="3364640"/>
            <a:chExt cx="2189148" cy="10669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209800" y="3493165"/>
                  <a:ext cx="2189148" cy="9383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rgbClr val="0033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rgbClr val="0033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type m:val="skw"/>
                                    <m:ctrlPr>
                                      <a:rPr lang="en-US" b="0" i="1" smtClean="0">
                                        <a:solidFill>
                                          <a:srgbClr val="0033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rgbClr val="00330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rgbClr val="003300"/>
                                        </a:solidFill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b="0" i="1" smtClean="0">
                                    <a:solidFill>
                                      <a:srgbClr val="0033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0033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solidFill>
                                      <a:srgbClr val="003300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den>
                        </m:f>
                        <m:r>
                          <a:rPr lang="en-US" b="0" i="1" smtClean="0">
                            <a:solidFill>
                              <a:srgbClr val="003300"/>
                            </a:solidFill>
                            <a:latin typeface="Cambria Math"/>
                          </a:rPr>
                          <m:t>     =</m:t>
                        </m:r>
                      </m:oMath>
                    </m:oMathPara>
                  </a14:m>
                  <a:endParaRPr lang="en-US" dirty="0">
                    <a:solidFill>
                      <a:srgbClr val="0033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493165"/>
                  <a:ext cx="2189148" cy="938398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9" name="Group 48"/>
            <p:cNvGrpSpPr/>
            <p:nvPr/>
          </p:nvGrpSpPr>
          <p:grpSpPr>
            <a:xfrm>
              <a:off x="3173750" y="3364640"/>
              <a:ext cx="643358" cy="1008645"/>
              <a:chOff x="3142950" y="4615934"/>
              <a:chExt cx="643358" cy="1008645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3298923" y="4861091"/>
                <a:ext cx="0" cy="60960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142950" y="4615934"/>
                <a:ext cx="6433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3300"/>
                    </a:solidFill>
                  </a:rPr>
                  <a:t>32</a:t>
                </a:r>
                <a:endParaRPr lang="en-US" sz="1400" dirty="0">
                  <a:solidFill>
                    <a:srgbClr val="0033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253845" y="5316802"/>
                <a:ext cx="2667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3300"/>
                    </a:solidFill>
                  </a:rPr>
                  <a:t>1</a:t>
                </a:r>
                <a:endParaRPr lang="en-US" sz="1400" dirty="0">
                  <a:solidFill>
                    <a:srgbClr val="0033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46086" y="4902079"/>
                <a:ext cx="1123697" cy="690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i="1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   =  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086" y="4902079"/>
                <a:ext cx="1123697" cy="69083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94392" y="4881628"/>
                <a:ext cx="1650331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392" y="4881628"/>
                <a:ext cx="1650331" cy="71468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44723" y="5062828"/>
                <a:ext cx="8182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2.5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723" y="5062828"/>
                <a:ext cx="81826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521182" y="4767588"/>
                <a:ext cx="1538202" cy="925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32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33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type m:val="skw"/>
                                  <m:ctrlP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  <m:t>−6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srgbClr val="003300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330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solidFill>
                            <a:srgbClr val="0033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rgbClr val="0033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182" y="4767588"/>
                <a:ext cx="1538202" cy="92538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4807934" y="4942694"/>
            <a:ext cx="0" cy="6096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778193" y="4697537"/>
            <a:ext cx="372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</a:rPr>
              <a:t>32</a:t>
            </a:r>
            <a:endParaRPr lang="en-US" sz="1400" dirty="0">
              <a:solidFill>
                <a:srgbClr val="0033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778195" y="5398405"/>
            <a:ext cx="175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</a:rPr>
              <a:t>1</a:t>
            </a:r>
            <a:endParaRPr lang="en-US" sz="1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  <p:bldP spid="36" grpId="0"/>
      <p:bldP spid="37" grpId="0"/>
      <p:bldP spid="42" grpId="0"/>
      <p:bldP spid="43" grpId="0"/>
      <p:bldP spid="44" grpId="0"/>
      <p:bldP spid="45" grpId="0"/>
      <p:bldP spid="46" grpId="0"/>
      <p:bldP spid="53" grpId="0"/>
      <p:bldP spid="54" grpId="0"/>
      <p:bldP spid="56" grpId="0"/>
      <p:bldP spid="58" grpId="0"/>
      <p:bldP spid="69" grpId="0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1810</Words>
  <Application>Microsoft Office PowerPoint</Application>
  <PresentationFormat>On-screen Show (4:3)</PresentationFormat>
  <Paragraphs>201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Section 5.3 – The Definite Integral</vt:lpstr>
      <vt:lpstr>Section 5.3 – The Definite Integral</vt:lpstr>
      <vt:lpstr>Section 5.3 – The Definite Integral</vt:lpstr>
      <vt:lpstr>Section 5.3 – The Definite Integral</vt:lpstr>
      <vt:lpstr>Section 5.3 – The Definite Integral</vt:lpstr>
      <vt:lpstr>Section 5.3 – The Definite Integral</vt:lpstr>
      <vt:lpstr>Section 5.3 – The Definite Integral</vt:lpstr>
      <vt:lpstr>Section 5.4 – The Fundamental Theorem of Calculus</vt:lpstr>
      <vt:lpstr>Section 5.4 – The Fundamental Theorem of Calculus</vt:lpstr>
      <vt:lpstr>Section 5.4 – The Fundamental Theorem of Calculus</vt:lpstr>
      <vt:lpstr>Section 5.4 – The Fundamental Theorem of Calculus</vt:lpstr>
      <vt:lpstr>Section 5.4 – The Fundamental Theorem of Calculus</vt:lpstr>
      <vt:lpstr>Section 5.3 – The Definite Integral</vt:lpstr>
      <vt:lpstr>Section 5.3 – The Definite Integral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Nataliya Olifer</cp:lastModifiedBy>
  <cp:revision>77</cp:revision>
  <cp:lastPrinted>2013-03-20T04:15:56Z</cp:lastPrinted>
  <dcterms:created xsi:type="dcterms:W3CDTF">2013-03-16T21:54:38Z</dcterms:created>
  <dcterms:modified xsi:type="dcterms:W3CDTF">2017-04-26T15:48:04Z</dcterms:modified>
</cp:coreProperties>
</file>