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0" r:id="rId11"/>
    <p:sldId id="268" r:id="rId12"/>
    <p:sldId id="269" r:id="rId13"/>
    <p:sldId id="272" r:id="rId14"/>
    <p:sldId id="270" r:id="rId15"/>
    <p:sldId id="266" r:id="rId16"/>
    <p:sldId id="267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0000FF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3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2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DEA8-20B1-4616-BC09-FFB31035AA1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18" Type="http://schemas.openxmlformats.org/officeDocument/2006/relationships/image" Target="../media/image10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" Type="http://schemas.openxmlformats.org/officeDocument/2006/relationships/image" Target="../media/image86.png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668178" y="1558725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0800000">
            <a:off x="1676400" y="1605999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0800000">
            <a:off x="5372636" y="4011588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808679" y="4035090"/>
            <a:ext cx="1194987" cy="1230594"/>
          </a:xfrm>
          <a:custGeom>
            <a:avLst/>
            <a:gdLst>
              <a:gd name="connsiteX0" fmla="*/ 0 w 1051133"/>
              <a:gd name="connsiteY0" fmla="*/ 0 h 1230594"/>
              <a:gd name="connsiteX1" fmla="*/ 119641 w 1051133"/>
              <a:gd name="connsiteY1" fmla="*/ 837488 h 1230594"/>
              <a:gd name="connsiteX2" fmla="*/ 495656 w 1051133"/>
              <a:gd name="connsiteY2" fmla="*/ 307649 h 1230594"/>
              <a:gd name="connsiteX3" fmla="*/ 1051133 w 1051133"/>
              <a:gd name="connsiteY3" fmla="*/ 1230594 h 1230594"/>
              <a:gd name="connsiteX4" fmla="*/ 1051133 w 1051133"/>
              <a:gd name="connsiteY4" fmla="*/ 1230594 h 12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33" h="1230594">
                <a:moveTo>
                  <a:pt x="0" y="0"/>
                </a:moveTo>
                <a:cubicBezTo>
                  <a:pt x="18516" y="393106"/>
                  <a:pt x="37032" y="786213"/>
                  <a:pt x="119641" y="837488"/>
                </a:cubicBezTo>
                <a:cubicBezTo>
                  <a:pt x="202250" y="888763"/>
                  <a:pt x="340407" y="242131"/>
                  <a:pt x="495656" y="307649"/>
                </a:cubicBezTo>
                <a:cubicBezTo>
                  <a:pt x="650905" y="373167"/>
                  <a:pt x="1051133" y="1230594"/>
                  <a:pt x="1051133" y="1230594"/>
                </a:cubicBezTo>
                <a:lnTo>
                  <a:pt x="1051133" y="1230594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5232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Extreme Values of a function are created when the function changes from increasing to decreasing or from decreasing to increasing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9871" y="1359778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59108" y="1997681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decreasing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17305" y="1997680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increasing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3200" y="2120790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increasing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85566" y="2945371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38400" y="2118698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decreasing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23927" y="14213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sym typeface="Symbol"/>
              </a:rPr>
              <a:t>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00752" y="26824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sym typeface="Symbol"/>
              </a:rPr>
              <a:t>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29525" y="451018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6789" y="4386386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64167" y="452801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04462" y="413813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65548" y="4866051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49078" y="452801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65683" y="4509027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40992" y="4250603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04655" y="4498637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49078" y="4132858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45863" y="4774235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2115" y="3788869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3" grpId="0" animBg="1"/>
      <p:bldP spid="27" grpId="0" animBg="1"/>
      <p:bldP spid="32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5791200" y="3287164"/>
            <a:ext cx="2514600" cy="2504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143000"/>
            <a:ext cx="2667000" cy="1981200"/>
            <a:chOff x="990600" y="1066800"/>
            <a:chExt cx="2667000" cy="1981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reeform 1"/>
          <p:cNvSpPr/>
          <p:nvPr/>
        </p:nvSpPr>
        <p:spPr>
          <a:xfrm>
            <a:off x="4114800" y="1198984"/>
            <a:ext cx="1194987" cy="1230594"/>
          </a:xfrm>
          <a:custGeom>
            <a:avLst/>
            <a:gdLst>
              <a:gd name="connsiteX0" fmla="*/ 0 w 1051133"/>
              <a:gd name="connsiteY0" fmla="*/ 0 h 1230594"/>
              <a:gd name="connsiteX1" fmla="*/ 119641 w 1051133"/>
              <a:gd name="connsiteY1" fmla="*/ 837488 h 1230594"/>
              <a:gd name="connsiteX2" fmla="*/ 495656 w 1051133"/>
              <a:gd name="connsiteY2" fmla="*/ 307649 h 1230594"/>
              <a:gd name="connsiteX3" fmla="*/ 1051133 w 1051133"/>
              <a:gd name="connsiteY3" fmla="*/ 1230594 h 1230594"/>
              <a:gd name="connsiteX4" fmla="*/ 1051133 w 1051133"/>
              <a:gd name="connsiteY4" fmla="*/ 1230594 h 12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33" h="1230594">
                <a:moveTo>
                  <a:pt x="0" y="0"/>
                </a:moveTo>
                <a:cubicBezTo>
                  <a:pt x="18516" y="393106"/>
                  <a:pt x="37032" y="786213"/>
                  <a:pt x="119641" y="837488"/>
                </a:cubicBezTo>
                <a:cubicBezTo>
                  <a:pt x="202250" y="888763"/>
                  <a:pt x="340407" y="242131"/>
                  <a:pt x="495656" y="307649"/>
                </a:cubicBezTo>
                <a:cubicBezTo>
                  <a:pt x="650905" y="373167"/>
                  <a:pt x="1051133" y="1230594"/>
                  <a:pt x="1051133" y="1230594"/>
                </a:cubicBezTo>
                <a:lnTo>
                  <a:pt x="1051133" y="1230594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1814281"/>
            <a:ext cx="0" cy="8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4800" y="14478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" idx="1"/>
          </p:cNvCxnSpPr>
          <p:nvPr/>
        </p:nvCxnSpPr>
        <p:spPr>
          <a:xfrm>
            <a:off x="4250815" y="2036472"/>
            <a:ext cx="0" cy="63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" idx="2"/>
          </p:cNvCxnSpPr>
          <p:nvPr/>
        </p:nvCxnSpPr>
        <p:spPr>
          <a:xfrm>
            <a:off x="4678290" y="1506633"/>
            <a:ext cx="0" cy="1160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78190" y="2667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a  b          c      d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29449"/>
                  </p:ext>
                </p:extLst>
              </p:nvPr>
            </p:nvGraphicFramePr>
            <p:xfrm>
              <a:off x="457200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29449"/>
                  </p:ext>
                </p:extLst>
              </p:nvPr>
            </p:nvGraphicFramePr>
            <p:xfrm>
              <a:off x="457200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667" r="-99451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552" t="-1667" b="-4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27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754443"/>
                  </p:ext>
                </p:extLst>
              </p:nvPr>
            </p:nvGraphicFramePr>
            <p:xfrm>
              <a:off x="3157495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-30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-7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754443"/>
                  </p:ext>
                </p:extLst>
              </p:nvPr>
            </p:nvGraphicFramePr>
            <p:xfrm>
              <a:off x="3157495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52" t="-1667" r="-100552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552" t="-1667" r="-552" b="-4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-30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-7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17978"/>
                  </p:ext>
                </p:extLst>
              </p:nvPr>
            </p:nvGraphicFramePr>
            <p:xfrm>
              <a:off x="5943600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-22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17978"/>
                  </p:ext>
                </p:extLst>
              </p:nvPr>
            </p:nvGraphicFramePr>
            <p:xfrm>
              <a:off x="5943600" y="3880227"/>
              <a:ext cx="2209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4900"/>
                    <a:gridCol w="11049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667" r="-99451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552" t="-1667" b="-4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-22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7" name="TextBox 36"/>
          <p:cNvSpPr txBox="1"/>
          <p:nvPr/>
        </p:nvSpPr>
        <p:spPr>
          <a:xfrm>
            <a:off x="0" y="5145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Which table best describes the graph?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000" y="3287164"/>
            <a:ext cx="100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Table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61574" y="3287164"/>
            <a:ext cx="100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Table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3287164"/>
            <a:ext cx="100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Table 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" grpId="0" animBg="1"/>
      <p:bldP spid="33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88738" y="2626902"/>
            <a:ext cx="0" cy="198120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72572" y="3614159"/>
            <a:ext cx="3570718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20572" y="2759957"/>
            <a:ext cx="0" cy="8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15572" y="2626902"/>
            <a:ext cx="0" cy="1444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39372" y="3617502"/>
            <a:ext cx="21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-1                                                 4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145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Graph the function.  State the location(s) of any absolute extreme values, if applicable.  Does the Extreme Value Theorem apply?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25844" y="5216636"/>
            <a:ext cx="354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66"/>
                </a:solidFill>
              </a:rPr>
              <a:t>Absolute maximum at x = 4</a:t>
            </a:r>
            <a:endParaRPr lang="en-US" sz="2000" dirty="0">
              <a:solidFill>
                <a:srgbClr val="FF00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91903" y="4803943"/>
            <a:ext cx="40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 absolute minimum</a:t>
            </a:r>
            <a:endParaRPr 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57731" y="1222442"/>
                <a:ext cx="3200400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−1≤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&lt;0</m:t>
                                </m:r>
                              </m:e>
                            </m:m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0≤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731" y="1222442"/>
                <a:ext cx="3200400" cy="9766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3888738" y="3173121"/>
            <a:ext cx="1529698" cy="444381"/>
          </a:xfrm>
          <a:custGeom>
            <a:avLst/>
            <a:gdLst>
              <a:gd name="connsiteX0" fmla="*/ 0 w 1529698"/>
              <a:gd name="connsiteY0" fmla="*/ 444381 h 444381"/>
              <a:gd name="connsiteX1" fmla="*/ 128187 w 1529698"/>
              <a:gd name="connsiteY1" fmla="*/ 282011 h 444381"/>
              <a:gd name="connsiteX2" fmla="*/ 350378 w 1529698"/>
              <a:gd name="connsiteY2" fmla="*/ 145278 h 444381"/>
              <a:gd name="connsiteX3" fmla="*/ 940038 w 1529698"/>
              <a:gd name="connsiteY3" fmla="*/ 59820 h 444381"/>
              <a:gd name="connsiteX4" fmla="*/ 1529698 w 1529698"/>
              <a:gd name="connsiteY4" fmla="*/ 0 h 444381"/>
              <a:gd name="connsiteX5" fmla="*/ 1529698 w 1529698"/>
              <a:gd name="connsiteY5" fmla="*/ 0 h 444381"/>
              <a:gd name="connsiteX6" fmla="*/ 1529698 w 1529698"/>
              <a:gd name="connsiteY6" fmla="*/ 0 h 44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9698" h="444381">
                <a:moveTo>
                  <a:pt x="0" y="444381"/>
                </a:moveTo>
                <a:cubicBezTo>
                  <a:pt x="34895" y="388121"/>
                  <a:pt x="69791" y="331861"/>
                  <a:pt x="128187" y="282011"/>
                </a:cubicBezTo>
                <a:cubicBezTo>
                  <a:pt x="186583" y="232160"/>
                  <a:pt x="215070" y="182310"/>
                  <a:pt x="350378" y="145278"/>
                </a:cubicBezTo>
                <a:cubicBezTo>
                  <a:pt x="485686" y="108246"/>
                  <a:pt x="743485" y="84033"/>
                  <a:pt x="940038" y="59820"/>
                </a:cubicBezTo>
                <a:cubicBezTo>
                  <a:pt x="1136591" y="35607"/>
                  <a:pt x="1529698" y="0"/>
                  <a:pt x="1529698" y="0"/>
                </a:cubicBezTo>
                <a:lnTo>
                  <a:pt x="1529698" y="0"/>
                </a:lnTo>
                <a:lnTo>
                  <a:pt x="1529698" y="0"/>
                </a:lnTo>
              </a:path>
            </a:pathLst>
          </a:custGeom>
          <a:noFill/>
          <a:ln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512723" y="3882422"/>
            <a:ext cx="312713" cy="820396"/>
          </a:xfrm>
          <a:custGeom>
            <a:avLst/>
            <a:gdLst>
              <a:gd name="connsiteX0" fmla="*/ 0 w 312713"/>
              <a:gd name="connsiteY0" fmla="*/ 0 h 820396"/>
              <a:gd name="connsiteX1" fmla="*/ 128187 w 312713"/>
              <a:gd name="connsiteY1" fmla="*/ 51274 h 820396"/>
              <a:gd name="connsiteX2" fmla="*/ 239283 w 312713"/>
              <a:gd name="connsiteY2" fmla="*/ 299102 h 820396"/>
              <a:gd name="connsiteX3" fmla="*/ 307649 w 312713"/>
              <a:gd name="connsiteY3" fmla="*/ 700755 h 820396"/>
              <a:gd name="connsiteX4" fmla="*/ 307649 w 312713"/>
              <a:gd name="connsiteY4" fmla="*/ 820396 h 820396"/>
              <a:gd name="connsiteX5" fmla="*/ 307649 w 312713"/>
              <a:gd name="connsiteY5" fmla="*/ 820396 h 82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13" h="820396">
                <a:moveTo>
                  <a:pt x="0" y="0"/>
                </a:moveTo>
                <a:cubicBezTo>
                  <a:pt x="44153" y="712"/>
                  <a:pt x="88306" y="1424"/>
                  <a:pt x="128187" y="51274"/>
                </a:cubicBezTo>
                <a:cubicBezTo>
                  <a:pt x="168068" y="101124"/>
                  <a:pt x="209373" y="190855"/>
                  <a:pt x="239283" y="299102"/>
                </a:cubicBezTo>
                <a:cubicBezTo>
                  <a:pt x="269193" y="407349"/>
                  <a:pt x="296255" y="613873"/>
                  <a:pt x="307649" y="700755"/>
                </a:cubicBezTo>
                <a:cubicBezTo>
                  <a:pt x="319043" y="787637"/>
                  <a:pt x="307649" y="820396"/>
                  <a:pt x="307649" y="820396"/>
                </a:cubicBezTo>
                <a:lnTo>
                  <a:pt x="307649" y="820396"/>
                </a:lnTo>
              </a:path>
            </a:pathLst>
          </a:custGeom>
          <a:noFill/>
          <a:ln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58426" y="5604163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The Extreme Value Theorem does not apply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2995" y="6004273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The function is not continuous at x = 0.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9" grpId="0"/>
      <p:bldP spid="40" grpId="0"/>
      <p:bldP spid="3" grpId="0"/>
      <p:bldP spid="13" grpId="0" animBg="1"/>
      <p:bldP spid="16" grpId="0" animBg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09800" y="2195716"/>
            <a:ext cx="0" cy="198120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634" y="3182973"/>
            <a:ext cx="1894628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63214" y="2328771"/>
            <a:ext cx="0" cy="8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2935" y="2241896"/>
            <a:ext cx="13429" cy="941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4256" y="3186316"/>
            <a:ext cx="10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-2               -1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145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Graph the function.  Calculate any absolute extreme values, if applicable.  Plot them on the graph and state the coordinates.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48123" y="38670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66"/>
                </a:solidFill>
              </a:rPr>
              <a:t>Critical points</a:t>
            </a:r>
            <a:endParaRPr lang="en-US" sz="2000" dirty="0">
              <a:solidFill>
                <a:srgbClr val="FF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3800" y="1459915"/>
                <a:ext cx="4009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59915"/>
                <a:ext cx="400984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" y="1225236"/>
                <a:ext cx="32004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 −2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225236"/>
                <a:ext cx="3200400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529632" y="476425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Absolute minimum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36364" y="2584205"/>
            <a:ext cx="726850" cy="341850"/>
          </a:xfrm>
          <a:custGeom>
            <a:avLst/>
            <a:gdLst>
              <a:gd name="connsiteX0" fmla="*/ 0 w 726850"/>
              <a:gd name="connsiteY0" fmla="*/ 341686 h 341850"/>
              <a:gd name="connsiteX1" fmla="*/ 264919 w 726850"/>
              <a:gd name="connsiteY1" fmla="*/ 290411 h 341850"/>
              <a:gd name="connsiteX2" fmla="*/ 683663 w 726850"/>
              <a:gd name="connsiteY2" fmla="*/ 25491 h 341850"/>
              <a:gd name="connsiteX3" fmla="*/ 692209 w 726850"/>
              <a:gd name="connsiteY3" fmla="*/ 25491 h 34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850" h="341850">
                <a:moveTo>
                  <a:pt x="0" y="341686"/>
                </a:moveTo>
                <a:cubicBezTo>
                  <a:pt x="75487" y="342398"/>
                  <a:pt x="150975" y="343110"/>
                  <a:pt x="264919" y="290411"/>
                </a:cubicBezTo>
                <a:cubicBezTo>
                  <a:pt x="378863" y="237712"/>
                  <a:pt x="612448" y="69644"/>
                  <a:pt x="683663" y="25491"/>
                </a:cubicBezTo>
                <a:cubicBezTo>
                  <a:pt x="754878" y="-18662"/>
                  <a:pt x="723543" y="3414"/>
                  <a:pt x="692209" y="254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45194" y="1860025"/>
                <a:ext cx="4009846" cy="689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194" y="1860025"/>
                <a:ext cx="4009846" cy="6892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0" y="2546154"/>
                <a:ext cx="4009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46154"/>
                <a:ext cx="4009846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2946264"/>
                <a:ext cx="4009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𝑖𝑠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𝑢𝑛𝑑𝑒𝑓𝑖𝑛𝑒𝑑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𝑎𝑡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46264"/>
                <a:ext cx="4009846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48123" y="4267200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=−2, −1</m:t>
                      </m:r>
                    </m:oMath>
                  </m:oMathPara>
                </a14:m>
                <a:endParaRPr lang="en-US" sz="2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23" y="4267200"/>
                <a:ext cx="213360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75553" y="3341254"/>
                <a:ext cx="34248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𝑖𝑠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𝑛𝑜𝑡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𝑐𝑟𝑖𝑡𝑖𝑐𝑎𝑙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𝑝𝑜𝑖𝑛𝑡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553" y="3341254"/>
                <a:ext cx="3424861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62423" y="4616780"/>
                <a:ext cx="19050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(−2)=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423" y="4616780"/>
                <a:ext cx="1905000" cy="69506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29432" y="5303525"/>
                <a:ext cx="1770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(−1)=1</m:t>
                      </m:r>
                    </m:oMath>
                  </m:oMathPara>
                </a14:m>
                <a:endParaRPr lang="en-US" sz="2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432" y="5303525"/>
                <a:ext cx="1770982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555982" y="53035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Absolute maximum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16847" y="3341254"/>
                <a:ext cx="18509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𝑛𝑜𝑡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 [−2,−1]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847" y="3341254"/>
                <a:ext cx="1850922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658" r="-329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8308" y="2687120"/>
                <a:ext cx="648056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(−2, </m:t>
                      </m:r>
                      <m:f>
                        <m:fPr>
                          <m:ctrlP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08" y="2687120"/>
                <a:ext cx="648056" cy="40921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24000" y="2308499"/>
                <a:ext cx="6858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(−1, 1)</m:t>
                      </m:r>
                    </m:oMath>
                  </m:oMathPara>
                </a14:m>
                <a:endParaRPr lang="en-US" sz="1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308499"/>
                <a:ext cx="685800" cy="261610"/>
              </a:xfrm>
              <a:prstGeom prst="rect">
                <a:avLst/>
              </a:prstGeom>
              <a:blipFill rotWithShape="1">
                <a:blip r:embed="rId13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98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9" grpId="0"/>
      <p:bldP spid="40" grpId="0"/>
      <p:bldP spid="3" grpId="0"/>
      <p:bldP spid="31" grpId="0"/>
      <p:bldP spid="4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11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5145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Calculate any absolute extreme values.  </a:t>
            </a:r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tate their identities and coordinates.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318933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66"/>
                </a:solidFill>
              </a:rPr>
              <a:t>Critical points</a:t>
            </a:r>
            <a:endParaRPr lang="en-US" sz="2000" dirty="0">
              <a:solidFill>
                <a:srgbClr val="FF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43400" y="3421048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=−0.5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21048"/>
                <a:ext cx="1905000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603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12108" y="914666"/>
                <a:ext cx="915610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108" y="914666"/>
                <a:ext cx="9156107" cy="617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071787" y="342104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Absolute minimum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138" y="1635189"/>
                <a:ext cx="5105400" cy="783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+2)</m:t>
                          </m:r>
                          <m:d>
                            <m:d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−(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+1)(2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+2)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8" y="1635189"/>
                <a:ext cx="5105400" cy="7831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3400" y="3573259"/>
                <a:ext cx="16362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573259"/>
                <a:ext cx="163623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4857" y="4373479"/>
                <a:ext cx="24935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𝐼𝑠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i="1" dirty="0">
                          <a:solidFill>
                            <a:srgbClr val="CC33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i="1" dirty="0">
                          <a:solidFill>
                            <a:srgbClr val="CC330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i="1" dirty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𝑢𝑛𝑑𝑒𝑓𝑖𝑛𝑒𝑑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? </m:t>
                      </m:r>
                    </m:oMath>
                  </m:oMathPara>
                </a14:m>
                <a:endParaRPr lang="en-US" sz="2000" dirty="0">
                  <a:solidFill>
                    <a:srgbClr val="CC33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7" y="4373479"/>
                <a:ext cx="2493592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4715" y="3973369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=−2, 0</m:t>
                      </m:r>
                    </m:oMath>
                  </m:oMathPara>
                </a14:m>
                <a:endParaRPr lang="en-US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15" y="3973369"/>
                <a:ext cx="213360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8246" y="6124545"/>
                <a:ext cx="34248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𝑛𝑜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𝑟𝑒𝑎𝑙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𝑠𝑜𝑙𝑢𝑡𝑖𝑜𝑛𝑠</m:t>
                      </m:r>
                    </m:oMath>
                  </m:oMathPara>
                </a14:m>
                <a:endParaRPr lang="en-US" sz="2000" dirty="0">
                  <a:solidFill>
                    <a:srgbClr val="CC33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46" y="6124545"/>
                <a:ext cx="342486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638800" y="436414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Absolute maximum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3821158"/>
                <a:ext cx="18509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(−2, −0.5)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21158"/>
                <a:ext cx="1850922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2401781"/>
                <a:ext cx="3200400" cy="783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01781"/>
                <a:ext cx="3200400" cy="78316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71800" y="2379384"/>
                <a:ext cx="2110032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+2) 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379384"/>
                <a:ext cx="2110032" cy="73314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637" y="4764256"/>
                <a:ext cx="2110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dirty="0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 dirty="0">
                          <a:solidFill>
                            <a:srgbClr val="CC3300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000" i="1" dirty="0">
                          <a:solidFill>
                            <a:srgbClr val="CC33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 dirty="0">
                          <a:solidFill>
                            <a:srgbClr val="CC3300"/>
                          </a:solidFill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US" sz="2000" dirty="0">
                  <a:solidFill>
                    <a:srgbClr val="CC33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7" y="4764256"/>
                <a:ext cx="2110032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" y="5257800"/>
                <a:ext cx="3124200" cy="814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CC33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sz="2000" b="0" i="1" dirty="0" smtClean="0">
                              <a:solidFill>
                                <a:srgbClr val="CC3300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dirty="0" smtClean="0">
                                  <a:solidFill>
                                    <a:srgbClr val="CC33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CC33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CC33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CC33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CC3300"/>
                                  </a:solidFill>
                                  <a:latin typeface="Cambria Math"/>
                                  <a:ea typeface="Cambria Math"/>
                                </a:rPr>
                                <m:t>−4(1)(2)</m:t>
                              </m:r>
                            </m:e>
                          </m:rad>
                          <m:r>
                            <a:rPr lang="en-US" sz="2000" b="0" i="1" dirty="0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CC33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57800"/>
                <a:ext cx="3124200" cy="81413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4388095"/>
                <a:ext cx="1480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388095"/>
                <a:ext cx="1480880" cy="400110"/>
              </a:xfrm>
              <a:prstGeom prst="rect">
                <a:avLst/>
              </a:prstGeom>
              <a:blipFill rotWithShape="1">
                <a:blip r:embed="rId14"/>
                <a:stretch>
                  <a:fillRect l="-2066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54538" y="4788205"/>
                <a:ext cx="18509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(0, 0.5)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538" y="4788205"/>
                <a:ext cx="1850922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3" grpId="0"/>
      <p:bldP spid="31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30" grpId="0"/>
      <p:bldP spid="32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4.2 – The Mean Value Theorem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Rolle’s</a:t>
            </a:r>
            <a:r>
              <a:rPr lang="en-US" sz="2000" b="1" dirty="0" smtClean="0">
                <a:solidFill>
                  <a:srgbClr val="FF0000"/>
                </a:solidFill>
              </a:rPr>
              <a:t> Theorem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921906"/>
                <a:ext cx="914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 function is given that is continuous on every point of a closed interval,[a, b], and it is differentiable on every point of the open interval (a, b).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 then there exists at least one value in the open interval,(a, b),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sym typeface="Symbol"/>
                      </a:rPr>
                      <m:t>=0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906"/>
                <a:ext cx="9144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667" t="-2994" r="-333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0" y="2700613"/>
                <a:ext cx="4483512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𝑠𝑒𝑔𝑚𝑒𝑛𝑡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𝑎𝑏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00613"/>
                <a:ext cx="4483512" cy="5745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333762" y="2286000"/>
            <a:ext cx="3769227" cy="2362200"/>
            <a:chOff x="574172" y="1905000"/>
            <a:chExt cx="3769227" cy="23622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3100220" y="3264510"/>
            <a:ext cx="0" cy="528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63369" y="376766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985920" y="3776259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12040" y="3244845"/>
            <a:ext cx="2142766" cy="273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2654" y="2581009"/>
            <a:ext cx="1263742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1"/>
          </p:cNvCxnSpPr>
          <p:nvPr/>
        </p:nvCxnSpPr>
        <p:spPr>
          <a:xfrm>
            <a:off x="2604564" y="2581009"/>
            <a:ext cx="0" cy="12118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87609" y="2226108"/>
                <a:ext cx="10666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609" y="2226108"/>
                <a:ext cx="1066643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2177669" y="3264510"/>
            <a:ext cx="0" cy="528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90264" y="376766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0330" y="3080528"/>
                <a:ext cx="11331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𝑏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30" y="3080528"/>
                <a:ext cx="1133194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2177274" y="2581009"/>
            <a:ext cx="922946" cy="666572"/>
          </a:xfrm>
          <a:custGeom>
            <a:avLst/>
            <a:gdLst>
              <a:gd name="connsiteX0" fmla="*/ 0 w 922946"/>
              <a:gd name="connsiteY0" fmla="*/ 666572 h 666572"/>
              <a:gd name="connsiteX1" fmla="*/ 427290 w 922946"/>
              <a:gd name="connsiteY1" fmla="*/ 0 h 666572"/>
              <a:gd name="connsiteX2" fmla="*/ 922946 w 922946"/>
              <a:gd name="connsiteY2" fmla="*/ 666572 h 666572"/>
              <a:gd name="connsiteX3" fmla="*/ 922946 w 922946"/>
              <a:gd name="connsiteY3" fmla="*/ 666572 h 66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946" h="666572">
                <a:moveTo>
                  <a:pt x="0" y="666572"/>
                </a:moveTo>
                <a:cubicBezTo>
                  <a:pt x="136733" y="333286"/>
                  <a:pt x="273466" y="0"/>
                  <a:pt x="427290" y="0"/>
                </a:cubicBezTo>
                <a:cubicBezTo>
                  <a:pt x="581114" y="0"/>
                  <a:pt x="922946" y="666572"/>
                  <a:pt x="922946" y="666572"/>
                </a:cubicBezTo>
                <a:lnTo>
                  <a:pt x="922946" y="666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57875" y="3427594"/>
                <a:ext cx="4483512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875" y="3427594"/>
                <a:ext cx="4483512" cy="358560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166309" y="3886059"/>
                <a:ext cx="10666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309" y="3886059"/>
                <a:ext cx="1066643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9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10" grpId="0"/>
      <p:bldP spid="15" grpId="0"/>
      <p:bldP spid="16" grpId="0"/>
      <p:bldP spid="21" grpId="0"/>
      <p:bldP spid="26" grpId="0"/>
      <p:bldP spid="27" grpId="0"/>
      <p:bldP spid="7" grpId="0" animBg="1"/>
      <p:bldP spid="73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4.2 – The Mean Value Theorem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Rolle’s</a:t>
            </a:r>
            <a:r>
              <a:rPr lang="en-US" sz="2000" b="1" dirty="0" smtClean="0">
                <a:solidFill>
                  <a:srgbClr val="FF0000"/>
                </a:solidFill>
              </a:rPr>
              <a:t> Theorem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921906"/>
                <a:ext cx="914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 function is given that is continuous on every point of a closed interval,[a, b], and it is differentiable on every point of the open interval (a, b).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 then there exists at least one value in the open interval,(a, b),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sym typeface="Symbol"/>
                      </a:rPr>
                      <m:t>=0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906"/>
                <a:ext cx="9144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667" t="-2994" r="-333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859158" y="40307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04800" y="2543532"/>
            <a:ext cx="3769227" cy="2362200"/>
            <a:chOff x="574172" y="1905000"/>
            <a:chExt cx="3769227" cy="2362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>
            <a:stCxn id="42" idx="3"/>
          </p:cNvCxnSpPr>
          <p:nvPr/>
        </p:nvCxnSpPr>
        <p:spPr>
          <a:xfrm flipH="1">
            <a:off x="3403786" y="3207193"/>
            <a:ext cx="5419" cy="84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37021" y="402519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89486" y="402519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464562" y="3224437"/>
            <a:ext cx="1939224" cy="42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509159" y="2661813"/>
            <a:ext cx="963591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10806" y="2661813"/>
            <a:ext cx="0" cy="1373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2700" y="3224865"/>
            <a:ext cx="0" cy="825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896506" y="402519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5350" y="3054732"/>
                <a:ext cx="10492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𝑏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0" y="3054732"/>
                <a:ext cx="1049212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eform 41"/>
          <p:cNvSpPr/>
          <p:nvPr/>
        </p:nvSpPr>
        <p:spPr>
          <a:xfrm>
            <a:off x="1751321" y="2661813"/>
            <a:ext cx="1657884" cy="1124392"/>
          </a:xfrm>
          <a:custGeom>
            <a:avLst/>
            <a:gdLst>
              <a:gd name="connsiteX0" fmla="*/ 0 w 1657884"/>
              <a:gd name="connsiteY0" fmla="*/ 742475 h 1548355"/>
              <a:gd name="connsiteX1" fmla="*/ 324740 w 1657884"/>
              <a:gd name="connsiteY1" fmla="*/ 24628 h 1548355"/>
              <a:gd name="connsiteX2" fmla="*/ 1204957 w 1657884"/>
              <a:gd name="connsiteY2" fmla="*/ 1537234 h 1548355"/>
              <a:gd name="connsiteX3" fmla="*/ 1657884 w 1657884"/>
              <a:gd name="connsiteY3" fmla="*/ 751021 h 1548355"/>
              <a:gd name="connsiteX4" fmla="*/ 1657884 w 1657884"/>
              <a:gd name="connsiteY4" fmla="*/ 751021 h 1548355"/>
              <a:gd name="connsiteX5" fmla="*/ 1657884 w 1657884"/>
              <a:gd name="connsiteY5" fmla="*/ 751021 h 154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884" h="1548355">
                <a:moveTo>
                  <a:pt x="0" y="742475"/>
                </a:moveTo>
                <a:cubicBezTo>
                  <a:pt x="61957" y="317321"/>
                  <a:pt x="123914" y="-107832"/>
                  <a:pt x="324740" y="24628"/>
                </a:cubicBezTo>
                <a:cubicBezTo>
                  <a:pt x="525566" y="157088"/>
                  <a:pt x="982766" y="1416169"/>
                  <a:pt x="1204957" y="1537234"/>
                </a:cubicBezTo>
                <a:cubicBezTo>
                  <a:pt x="1427148" y="1658299"/>
                  <a:pt x="1657884" y="751021"/>
                  <a:pt x="1657884" y="751021"/>
                </a:cubicBezTo>
                <a:lnTo>
                  <a:pt x="1657884" y="751021"/>
                </a:lnTo>
                <a:lnTo>
                  <a:pt x="1657884" y="75102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2973458" y="3778129"/>
            <a:ext cx="0" cy="247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440195" y="3796239"/>
            <a:ext cx="963591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13620" y="2314363"/>
                <a:ext cx="10666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20" y="2314363"/>
                <a:ext cx="1066643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403786" y="3514169"/>
                <a:ext cx="9008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786" y="3514169"/>
                <a:ext cx="900818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516075" y="2905940"/>
                <a:ext cx="4483512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𝑠𝑒𝑔𝑚𝑒𝑛𝑡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𝑎𝑏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075" y="2905940"/>
                <a:ext cx="4483512" cy="574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63196" y="3632921"/>
                <a:ext cx="2539322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96" y="3632921"/>
                <a:ext cx="2539322" cy="358560"/>
              </a:xfrm>
              <a:prstGeom prst="rect">
                <a:avLst/>
              </a:prstGeom>
              <a:blipFill rotWithShape="1">
                <a:blip r:embed="rId7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118312" y="4087542"/>
                <a:ext cx="10666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312" y="4087542"/>
                <a:ext cx="1066643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560706" y="3632921"/>
                <a:ext cx="2539322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706" y="3632921"/>
                <a:ext cx="2539322" cy="358560"/>
              </a:xfrm>
              <a:prstGeom prst="rect">
                <a:avLst/>
              </a:prstGeom>
              <a:blipFill rotWithShape="1">
                <a:blip r:embed="rId9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215822" y="4087542"/>
                <a:ext cx="10666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822" y="4087542"/>
                <a:ext cx="1066643" cy="338554"/>
              </a:xfrm>
              <a:prstGeom prst="rect">
                <a:avLst/>
              </a:prstGeom>
              <a:blipFill rotWithShape="1">
                <a:blip r:embed="rId10"/>
                <a:stretch>
                  <a:fillRect l="-571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45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0" grpId="0"/>
      <p:bldP spid="47" grpId="0"/>
      <p:bldP spid="48" grpId="0"/>
      <p:bldP spid="53" grpId="0"/>
      <p:bldP spid="54" grpId="0"/>
      <p:bldP spid="42" grpId="0" animBg="1"/>
      <p:bldP spid="71" grpId="0"/>
      <p:bldP spid="72" grpId="0"/>
      <p:bldP spid="75" grpId="0"/>
      <p:bldP spid="76" grpId="0"/>
      <p:bldP spid="77" grpId="0"/>
      <p:bldP spid="78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4.2 – The Mean Value Theorem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Mean Value Theorem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921906"/>
                <a:ext cx="9144000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 function is given that is continuous on every point of a closed interval,[a, b], and it is differentiable on every point of the open interval (a, b).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 then there exists at least one value (c) in the open interval,(a, b), where</a:t>
                </a:r>
              </a:p>
              <a:p>
                <a:r>
                  <a:rPr lang="en-US" sz="2000" dirty="0"/>
                  <a:t>	</a:t>
                </a:r>
                <a:r>
                  <a:rPr lang="en-US" sz="2000" dirty="0" smtClean="0"/>
                  <a:t>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906"/>
                <a:ext cx="9144000" cy="1478162"/>
              </a:xfrm>
              <a:prstGeom prst="rect">
                <a:avLst/>
              </a:prstGeom>
              <a:blipFill rotWithShape="1">
                <a:blip r:embed="rId2"/>
                <a:stretch>
                  <a:fillRect l="-667" t="-2058" r="-333" b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63867" y="2834850"/>
                <a:ext cx="3781604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𝑠𝑒𝑔𝑚𝑒𝑛𝑡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𝑎𝑏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867" y="2834850"/>
                <a:ext cx="3781604" cy="5745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64821" y="2834850"/>
            <a:ext cx="3769227" cy="2362200"/>
            <a:chOff x="574172" y="1905000"/>
            <a:chExt cx="3769227" cy="23622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2808927" y="3428917"/>
            <a:ext cx="0" cy="896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94428" y="431651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5416" y="431651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079886" y="3392202"/>
            <a:ext cx="751055" cy="384444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24583" y="3392202"/>
            <a:ext cx="1355133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6" idx="0"/>
          </p:cNvCxnSpPr>
          <p:nvPr/>
        </p:nvCxnSpPr>
        <p:spPr>
          <a:xfrm>
            <a:off x="2418280" y="3264751"/>
            <a:ext cx="14955" cy="1051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19963941">
                <a:off x="1684085" y="2638866"/>
                <a:ext cx="1677057" cy="450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63941">
                <a:off x="1684085" y="2638866"/>
                <a:ext cx="1677057" cy="4507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2079886" y="3776646"/>
            <a:ext cx="0" cy="565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18935" y="431651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70869" y="3629378"/>
                <a:ext cx="4537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69" y="3629378"/>
                <a:ext cx="453713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056260" y="3401858"/>
                <a:ext cx="3215200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(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𝑐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260" y="3401858"/>
                <a:ext cx="3215200" cy="358560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466645" y="3873752"/>
                <a:ext cx="2247937" cy="570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</a:rPr>
                            <m:t>𝑓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𝑎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𝑏</m:t>
                          </m:r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645" y="3873752"/>
                <a:ext cx="2247937" cy="57022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 rot="338152">
            <a:off x="2108172" y="3192808"/>
            <a:ext cx="700755" cy="610535"/>
          </a:xfrm>
          <a:custGeom>
            <a:avLst/>
            <a:gdLst>
              <a:gd name="connsiteX0" fmla="*/ 0 w 700755"/>
              <a:gd name="connsiteY0" fmla="*/ 610535 h 610535"/>
              <a:gd name="connsiteX1" fmla="*/ 341832 w 700755"/>
              <a:gd name="connsiteY1" fmla="*/ 12329 h 610535"/>
              <a:gd name="connsiteX2" fmla="*/ 700755 w 700755"/>
              <a:gd name="connsiteY2" fmla="*/ 191791 h 610535"/>
              <a:gd name="connsiteX3" fmla="*/ 700755 w 700755"/>
              <a:gd name="connsiteY3" fmla="*/ 191791 h 61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755" h="610535">
                <a:moveTo>
                  <a:pt x="0" y="610535"/>
                </a:moveTo>
                <a:cubicBezTo>
                  <a:pt x="112520" y="346327"/>
                  <a:pt x="225040" y="82120"/>
                  <a:pt x="341832" y="12329"/>
                </a:cubicBezTo>
                <a:cubicBezTo>
                  <a:pt x="458624" y="-57462"/>
                  <a:pt x="700755" y="191791"/>
                  <a:pt x="700755" y="191791"/>
                </a:cubicBezTo>
                <a:lnTo>
                  <a:pt x="700755" y="1917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997794" y="3058435"/>
            <a:ext cx="751055" cy="38444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984152" y="3250657"/>
                <a:ext cx="4271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𝑏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152" y="3250657"/>
                <a:ext cx="427146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845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>
            <a:off x="1431161" y="3767877"/>
            <a:ext cx="648725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7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10" grpId="0"/>
      <p:bldP spid="15" grpId="0"/>
      <p:bldP spid="16" grpId="0"/>
      <p:bldP spid="21" grpId="0"/>
      <p:bldP spid="26" grpId="0"/>
      <p:bldP spid="27" grpId="0"/>
      <p:bldP spid="73" grpId="0"/>
      <p:bldP spid="74" grpId="0"/>
      <p:bldP spid="3" grpId="0" animBg="1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4.2 – The Mean Value Theorem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Mean Value Theorem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921906"/>
                <a:ext cx="9144000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 function is given that is continuous on every point of a closed interval,[a, b], and it is differentiable on every point of the open interval (a, b).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 then there exists at least one value (c) in the open interval,(a, b), where</a:t>
                </a:r>
              </a:p>
              <a:p>
                <a:r>
                  <a:rPr lang="en-US" sz="2000" dirty="0"/>
                  <a:t>	</a:t>
                </a:r>
                <a:r>
                  <a:rPr lang="en-US" sz="2000" dirty="0" smtClean="0"/>
                  <a:t>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906"/>
                <a:ext cx="9144000" cy="1478162"/>
              </a:xfrm>
              <a:prstGeom prst="rect">
                <a:avLst/>
              </a:prstGeom>
              <a:blipFill rotWithShape="1">
                <a:blip r:embed="rId2"/>
                <a:stretch>
                  <a:fillRect l="-667" t="-2058" r="-333" b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656463" y="411209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81000" y="2630427"/>
            <a:ext cx="3769227" cy="2362200"/>
            <a:chOff x="574172" y="1905000"/>
            <a:chExt cx="3769227" cy="2362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>
          <a:xfrm>
            <a:off x="2992770" y="3907078"/>
            <a:ext cx="1" cy="205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13221" y="411209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2788796" y="4122558"/>
            <a:ext cx="367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9" name="Straight Connector 48"/>
          <p:cNvCxnSpPr>
            <a:stCxn id="58" idx="0"/>
          </p:cNvCxnSpPr>
          <p:nvPr/>
        </p:nvCxnSpPr>
        <p:spPr>
          <a:xfrm>
            <a:off x="1844718" y="2911068"/>
            <a:ext cx="1153471" cy="98961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4" idx="3"/>
            <a:endCxn id="58" idx="0"/>
          </p:cNvCxnSpPr>
          <p:nvPr/>
        </p:nvCxnSpPr>
        <p:spPr>
          <a:xfrm>
            <a:off x="1540762" y="2905626"/>
            <a:ext cx="303956" cy="544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123141" y="3599284"/>
            <a:ext cx="0" cy="555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8" idx="0"/>
          </p:cNvCxnSpPr>
          <p:nvPr/>
        </p:nvCxnSpPr>
        <p:spPr>
          <a:xfrm flipH="1">
            <a:off x="1838900" y="2911068"/>
            <a:ext cx="5818" cy="1226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72706" y="411209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69139" y="2767126"/>
                <a:ext cx="4716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139" y="2767126"/>
                <a:ext cx="471623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>
            <a:endCxn id="20" idx="0"/>
          </p:cNvCxnSpPr>
          <p:nvPr/>
        </p:nvCxnSpPr>
        <p:spPr>
          <a:xfrm>
            <a:off x="2754655" y="3267459"/>
            <a:ext cx="16108" cy="844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82" idx="3"/>
          </p:cNvCxnSpPr>
          <p:nvPr/>
        </p:nvCxnSpPr>
        <p:spPr>
          <a:xfrm>
            <a:off x="1540761" y="3883134"/>
            <a:ext cx="1431784" cy="23944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603401" y="2618334"/>
                <a:ext cx="4483512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𝑠𝑒𝑔𝑚𝑒𝑛𝑡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𝑎𝑏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401" y="2618334"/>
                <a:ext cx="4483512" cy="5745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684569" y="3299322"/>
                <a:ext cx="2321175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(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𝑐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569" y="3299322"/>
                <a:ext cx="2321175" cy="358560"/>
              </a:xfrm>
              <a:prstGeom prst="rect">
                <a:avLst/>
              </a:prstGeom>
              <a:blipFill rotWithShape="1">
                <a:blip r:embed="rId5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762770" y="3744634"/>
                <a:ext cx="2205230" cy="570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770" y="3744634"/>
                <a:ext cx="2205230" cy="5702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685052" y="4479894"/>
                <a:ext cx="2320692" cy="35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 @ </m:t>
                          </m:r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solidFill>
                            <a:srgbClr val="008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600" i="1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(</m:t>
                      </m:r>
                      <m:r>
                        <a:rPr lang="en-US" sz="1600" b="0" i="1" smtClean="0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𝑑</m:t>
                      </m:r>
                      <m:r>
                        <a:rPr lang="en-US" sz="1600" i="1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052" y="4479894"/>
                <a:ext cx="2320692" cy="358560"/>
              </a:xfrm>
              <a:prstGeom prst="rect">
                <a:avLst/>
              </a:prstGeom>
              <a:blipFill rotWithShape="1">
                <a:blip r:embed="rId7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793392" y="4992627"/>
                <a:ext cx="2248860" cy="570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392" y="4992627"/>
                <a:ext cx="2248860" cy="57022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Freeform 57"/>
          <p:cNvSpPr/>
          <p:nvPr/>
        </p:nvSpPr>
        <p:spPr>
          <a:xfrm>
            <a:off x="1844718" y="2911068"/>
            <a:ext cx="1153471" cy="989618"/>
          </a:xfrm>
          <a:custGeom>
            <a:avLst/>
            <a:gdLst>
              <a:gd name="connsiteX0" fmla="*/ 0 w 971608"/>
              <a:gd name="connsiteY0" fmla="*/ 0 h 989618"/>
              <a:gd name="connsiteX1" fmla="*/ 307649 w 971608"/>
              <a:gd name="connsiteY1" fmla="*/ 726392 h 989618"/>
              <a:gd name="connsiteX2" fmla="*/ 709301 w 971608"/>
              <a:gd name="connsiteY2" fmla="*/ 299102 h 989618"/>
              <a:gd name="connsiteX3" fmla="*/ 948584 w 971608"/>
              <a:gd name="connsiteY3" fmla="*/ 931491 h 989618"/>
              <a:gd name="connsiteX4" fmla="*/ 948584 w 971608"/>
              <a:gd name="connsiteY4" fmla="*/ 922945 h 98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8" h="989618">
                <a:moveTo>
                  <a:pt x="0" y="0"/>
                </a:moveTo>
                <a:cubicBezTo>
                  <a:pt x="94716" y="338271"/>
                  <a:pt x="189432" y="676542"/>
                  <a:pt x="307649" y="726392"/>
                </a:cubicBezTo>
                <a:cubicBezTo>
                  <a:pt x="425866" y="776242"/>
                  <a:pt x="602479" y="264919"/>
                  <a:pt x="709301" y="299102"/>
                </a:cubicBezTo>
                <a:cubicBezTo>
                  <a:pt x="816123" y="333285"/>
                  <a:pt x="908704" y="827517"/>
                  <a:pt x="948584" y="931491"/>
                </a:cubicBezTo>
                <a:cubicBezTo>
                  <a:pt x="988464" y="1035465"/>
                  <a:pt x="968524" y="979205"/>
                  <a:pt x="948584" y="922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69138" y="3744634"/>
                <a:ext cx="4716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𝑏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138" y="3744634"/>
                <a:ext cx="471623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2435326" y="2958177"/>
            <a:ext cx="643240" cy="565988"/>
          </a:xfrm>
          <a:prstGeom prst="line">
            <a:avLst/>
          </a:prstGeom>
          <a:ln w="190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908181" y="3421850"/>
            <a:ext cx="527145" cy="45159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7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0" grpId="0"/>
      <p:bldP spid="47" grpId="0"/>
      <p:bldP spid="48" grpId="0"/>
      <p:bldP spid="53" grpId="0"/>
      <p:bldP spid="54" grpId="0"/>
      <p:bldP spid="75" grpId="0"/>
      <p:bldP spid="76" grpId="0"/>
      <p:bldP spid="77" grpId="0"/>
      <p:bldP spid="78" grpId="0"/>
      <p:bldP spid="79" grpId="0"/>
      <p:bldP spid="58" grpId="0" animBg="1"/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4.2 – The Mean Value Theorem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78" y="540474"/>
            <a:ext cx="642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Find the values of 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 that satisfy the Mean Value Theorem: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17727" y="1126412"/>
                <a:ext cx="2127902" cy="551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727" y="1126412"/>
                <a:ext cx="2127902" cy="5510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38544" y="525791"/>
                <a:ext cx="2672697" cy="42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     [1, 3]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544" y="525791"/>
                <a:ext cx="2672697" cy="429477"/>
              </a:xfrm>
              <a:prstGeom prst="rect">
                <a:avLst/>
              </a:prstGeom>
              <a:blipFill rotWithShape="1">
                <a:blip r:embed="rId3"/>
                <a:stretch>
                  <a:fillRect r="-911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63375" y="1677460"/>
                <a:ext cx="3352800" cy="550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𝑠𝑙𝑜𝑝𝑒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𝑠𝑒𝑐𝑎𝑛𝑡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𝑙𝑖𝑛𝑒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3−1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375" y="1677460"/>
                <a:ext cx="3352800" cy="5509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947408" y="2228444"/>
                <a:ext cx="2616616" cy="59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𝑠𝑙𝑜𝑝𝑒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𝑠𝑒𝑐𝑎𝑛𝑡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𝑙𝑖𝑛𝑒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408" y="2228444"/>
                <a:ext cx="2616616" cy="5980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74470" y="3325052"/>
                <a:ext cx="3130609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b="0" i="0" smtClean="0">
                        <a:latin typeface="Cambria Math"/>
                      </a:rPr>
                      <m:t>(1)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470" y="3325052"/>
                <a:ext cx="3130609" cy="526939"/>
              </a:xfrm>
              <a:prstGeom prst="rect">
                <a:avLst/>
              </a:prstGeom>
              <a:blipFill rotWithShape="1">
                <a:blip r:embed="rId6"/>
                <a:stretch>
                  <a:fillRect t="-58621" b="-67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15775" y="2860085"/>
                <a:ext cx="2731806" cy="441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775" y="2860085"/>
                <a:ext cx="2731806" cy="441083"/>
              </a:xfrm>
              <a:prstGeom prst="rect">
                <a:avLst/>
              </a:prstGeom>
              <a:blipFill rotWithShape="1">
                <a:blip r:embed="rId7"/>
                <a:stretch>
                  <a:fillRect t="-76712" r="-4911" b="-93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74470" y="3851991"/>
                <a:ext cx="2046006" cy="608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470" y="3851991"/>
                <a:ext cx="2046006" cy="608243"/>
              </a:xfrm>
              <a:prstGeom prst="rect">
                <a:avLst/>
              </a:prstGeom>
              <a:blipFill rotWithShape="1">
                <a:blip r:embed="rId8"/>
                <a:stretch>
                  <a:fillRect t="-20000" r="-20833" b="-7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80408" y="4482091"/>
                <a:ext cx="1670704" cy="614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408" y="4482091"/>
                <a:ext cx="1670704" cy="61491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91277" y="3851991"/>
                <a:ext cx="1219200" cy="546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277" y="3851991"/>
                <a:ext cx="1219200" cy="5468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50869" y="4571346"/>
                <a:ext cx="2121494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000" i="1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869" y="4571346"/>
                <a:ext cx="2121494" cy="43640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30025" y="5242844"/>
                <a:ext cx="1861204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025" y="5242844"/>
                <a:ext cx="1861204" cy="4364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95151" y="4589492"/>
                <a:ext cx="495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sym typeface="Wingdings 3"/>
                      </a:rPr>
                      <m:t>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151" y="4589492"/>
                <a:ext cx="49530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277" y="5097003"/>
                <a:ext cx="1861204" cy="72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277" y="5097003"/>
                <a:ext cx="1861204" cy="7280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24822" y="5260990"/>
                <a:ext cx="495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sym typeface="Wingdings 3"/>
                      </a:rPr>
                      <m:t>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22" y="5260990"/>
                <a:ext cx="495301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140222" y="5867400"/>
                <a:ext cx="1508868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−1=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222" y="5867400"/>
                <a:ext cx="1508868" cy="69506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32531" y="6014876"/>
                <a:ext cx="495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sym typeface="Wingdings 3"/>
                      </a:rPr>
                      <m:t>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531" y="6014876"/>
                <a:ext cx="495301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09076" y="5874521"/>
                <a:ext cx="995406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076" y="5874521"/>
                <a:ext cx="995406" cy="69506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6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9583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Absolute Minimum – the smallest function value in the domain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327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Absolute Maximum – the largest function value in the domain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6993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Local Minimum – the smallest function value in an open interval in the domain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17804" y="206868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Local Maximum – the largest function value in an open interval in the domain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5232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Classifications of Extreme Values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76200" y="2556737"/>
            <a:ext cx="2667000" cy="1981200"/>
            <a:chOff x="990600" y="1066800"/>
            <a:chExt cx="2667000" cy="1981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reeform 53"/>
          <p:cNvSpPr/>
          <p:nvPr/>
        </p:nvSpPr>
        <p:spPr>
          <a:xfrm>
            <a:off x="1143000" y="2570980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276600" y="2556737"/>
            <a:ext cx="2667000" cy="1981200"/>
            <a:chOff x="990600" y="1066800"/>
            <a:chExt cx="2667000" cy="19812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248400" y="2556737"/>
            <a:ext cx="2667000" cy="1981200"/>
            <a:chOff x="990600" y="1066800"/>
            <a:chExt cx="2667000" cy="19812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2609" y="4705158"/>
            <a:ext cx="2667000" cy="1981200"/>
            <a:chOff x="990600" y="1066800"/>
            <a:chExt cx="2667000" cy="19812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Freeform 63"/>
          <p:cNvSpPr/>
          <p:nvPr/>
        </p:nvSpPr>
        <p:spPr>
          <a:xfrm rot="10800000">
            <a:off x="4425298" y="2620347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98108" y="2562948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 rot="10800000">
            <a:off x="1225608" y="4836904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276600" y="4705158"/>
            <a:ext cx="2667000" cy="1981200"/>
            <a:chOff x="990600" y="1066800"/>
            <a:chExt cx="2667000" cy="19812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Freeform 69"/>
          <p:cNvSpPr/>
          <p:nvPr/>
        </p:nvSpPr>
        <p:spPr>
          <a:xfrm>
            <a:off x="4267200" y="4761142"/>
            <a:ext cx="1194987" cy="1230594"/>
          </a:xfrm>
          <a:custGeom>
            <a:avLst/>
            <a:gdLst>
              <a:gd name="connsiteX0" fmla="*/ 0 w 1051133"/>
              <a:gd name="connsiteY0" fmla="*/ 0 h 1230594"/>
              <a:gd name="connsiteX1" fmla="*/ 119641 w 1051133"/>
              <a:gd name="connsiteY1" fmla="*/ 837488 h 1230594"/>
              <a:gd name="connsiteX2" fmla="*/ 495656 w 1051133"/>
              <a:gd name="connsiteY2" fmla="*/ 307649 h 1230594"/>
              <a:gd name="connsiteX3" fmla="*/ 1051133 w 1051133"/>
              <a:gd name="connsiteY3" fmla="*/ 1230594 h 1230594"/>
              <a:gd name="connsiteX4" fmla="*/ 1051133 w 1051133"/>
              <a:gd name="connsiteY4" fmla="*/ 1230594 h 12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33" h="1230594">
                <a:moveTo>
                  <a:pt x="0" y="0"/>
                </a:moveTo>
                <a:cubicBezTo>
                  <a:pt x="18516" y="393106"/>
                  <a:pt x="37032" y="786213"/>
                  <a:pt x="119641" y="837488"/>
                </a:cubicBezTo>
                <a:cubicBezTo>
                  <a:pt x="202250" y="888763"/>
                  <a:pt x="340407" y="242131"/>
                  <a:pt x="495656" y="307649"/>
                </a:cubicBezTo>
                <a:cubicBezTo>
                  <a:pt x="650905" y="373167"/>
                  <a:pt x="1051133" y="1230594"/>
                  <a:pt x="1051133" y="1230594"/>
                </a:cubicBezTo>
                <a:lnTo>
                  <a:pt x="1051133" y="1230594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248400" y="4705158"/>
            <a:ext cx="2667000" cy="1981200"/>
            <a:chOff x="990600" y="1066800"/>
            <a:chExt cx="2667000" cy="19812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Freeform 73"/>
          <p:cNvSpPr/>
          <p:nvPr/>
        </p:nvSpPr>
        <p:spPr>
          <a:xfrm>
            <a:off x="7033189" y="4555471"/>
            <a:ext cx="1640792" cy="1422022"/>
          </a:xfrm>
          <a:custGeom>
            <a:avLst/>
            <a:gdLst>
              <a:gd name="connsiteX0" fmla="*/ 0 w 1640792"/>
              <a:gd name="connsiteY0" fmla="*/ 256509 h 1051268"/>
              <a:gd name="connsiteX1" fmla="*/ 222190 w 1640792"/>
              <a:gd name="connsiteY1" fmla="*/ 760711 h 1051268"/>
              <a:gd name="connsiteX2" fmla="*/ 615297 w 1640792"/>
              <a:gd name="connsiteY2" fmla="*/ 410334 h 1051268"/>
              <a:gd name="connsiteX3" fmla="*/ 914400 w 1640792"/>
              <a:gd name="connsiteY3" fmla="*/ 948719 h 1051268"/>
              <a:gd name="connsiteX4" fmla="*/ 1273323 w 1640792"/>
              <a:gd name="connsiteY4" fmla="*/ 136 h 1051268"/>
              <a:gd name="connsiteX5" fmla="*/ 1632247 w 1640792"/>
              <a:gd name="connsiteY5" fmla="*/ 1025631 h 1051268"/>
              <a:gd name="connsiteX6" fmla="*/ 1632247 w 1640792"/>
              <a:gd name="connsiteY6" fmla="*/ 1025631 h 1051268"/>
              <a:gd name="connsiteX7" fmla="*/ 1640792 w 1640792"/>
              <a:gd name="connsiteY7" fmla="*/ 1051268 h 105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0792" h="1051268">
                <a:moveTo>
                  <a:pt x="0" y="256509"/>
                </a:moveTo>
                <a:cubicBezTo>
                  <a:pt x="59820" y="495791"/>
                  <a:pt x="119641" y="735074"/>
                  <a:pt x="222190" y="760711"/>
                </a:cubicBezTo>
                <a:cubicBezTo>
                  <a:pt x="324739" y="786348"/>
                  <a:pt x="499929" y="378999"/>
                  <a:pt x="615297" y="410334"/>
                </a:cubicBezTo>
                <a:cubicBezTo>
                  <a:pt x="730665" y="441669"/>
                  <a:pt x="804729" y="1017085"/>
                  <a:pt x="914400" y="948719"/>
                </a:cubicBezTo>
                <a:cubicBezTo>
                  <a:pt x="1024071" y="880353"/>
                  <a:pt x="1153682" y="-12683"/>
                  <a:pt x="1273323" y="136"/>
                </a:cubicBezTo>
                <a:cubicBezTo>
                  <a:pt x="1392964" y="12955"/>
                  <a:pt x="1632247" y="1025631"/>
                  <a:pt x="1632247" y="1025631"/>
                </a:cubicBezTo>
                <a:lnTo>
                  <a:pt x="1632247" y="1025631"/>
                </a:lnTo>
                <a:lnTo>
                  <a:pt x="1640792" y="1051268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018374" y="3867964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030A0"/>
                </a:solidFill>
              </a:rPr>
              <a:t>Absolute Minimum</a:t>
            </a:r>
            <a:endParaRPr lang="en-US" sz="1000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49454" y="3797191"/>
            <a:ext cx="1246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030A0"/>
                </a:solidFill>
              </a:rPr>
              <a:t>Absolute Minimum</a:t>
            </a:r>
            <a:endParaRPr lang="en-US" sz="1000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11708" y="2406265"/>
            <a:ext cx="1271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Absolute Maximum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72539" y="4638031"/>
            <a:ext cx="12989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Absolute Maximum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48485" y="3464986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96522" y="5666331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21807" y="5666330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85361" y="5572647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430568" y="5868625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75732" y="2766913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0389" y="488938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86129" y="4836904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57814" y="4884252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93764" y="430925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8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  <p:bldP spid="44" grpId="0"/>
      <p:bldP spid="50" grpId="0"/>
      <p:bldP spid="54" grpId="0" animBg="1"/>
      <p:bldP spid="64" grpId="0" animBg="1"/>
      <p:bldP spid="65" grpId="0" animBg="1"/>
      <p:bldP spid="66" grpId="0" animBg="1"/>
      <p:bldP spid="70" grpId="0" animBg="1"/>
      <p:bldP spid="74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34" y="1227375"/>
                <a:ext cx="57150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Absolute Minimum – occurs at a point </a:t>
                </a:r>
                <a:r>
                  <a:rPr lang="en-US" i="1" dirty="0" smtClean="0">
                    <a:solidFill>
                      <a:srgbClr val="7030A0"/>
                    </a:solidFill>
                  </a:rPr>
                  <a:t>c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)≤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for </a:t>
                </a:r>
                <a:r>
                  <a:rPr lang="en-US" i="1" dirty="0" smtClean="0">
                    <a:solidFill>
                      <a:srgbClr val="7030A0"/>
                    </a:solidFill>
                  </a:rPr>
                  <a:t>x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all values in the domain.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" y="1227375"/>
                <a:ext cx="571500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85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264" y="2610222"/>
                <a:ext cx="5638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Absolute Maximum – occurs at a point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c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for all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values in the domain.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4" y="2610222"/>
                <a:ext cx="5638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973" t="-4717" r="-16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077" y="3957157"/>
                <a:ext cx="541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Local Minimum – occurs at a point c in an open interval,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, in the domain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)≤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for all x values in the open interval.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7" y="3957157"/>
                <a:ext cx="54102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15" t="-3289" r="-124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733" y="5597909"/>
                <a:ext cx="542373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Local Maximum – occurs at a point c in an open interval,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8000"/>
                    </a:solidFill>
                  </a:rPr>
                  <a:t>, in the domain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)≥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8000"/>
                    </a:solidFill>
                  </a:rPr>
                  <a:t> for all x values in the open interval.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3" y="5597909"/>
                <a:ext cx="5423731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12" t="-3289" r="-1575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6339139" y="694870"/>
            <a:ext cx="2134748" cy="1240453"/>
            <a:chOff x="6236007" y="694870"/>
            <a:chExt cx="2237880" cy="136356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923424" y="1567283"/>
              <a:ext cx="0" cy="192557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236007" y="694870"/>
              <a:ext cx="1545364" cy="1363564"/>
              <a:chOff x="990600" y="1066800"/>
              <a:chExt cx="2667000" cy="1981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Freeform 21"/>
            <p:cNvSpPr/>
            <p:nvPr/>
          </p:nvSpPr>
          <p:spPr>
            <a:xfrm>
              <a:off x="6866545" y="708661"/>
              <a:ext cx="727910" cy="855781"/>
            </a:xfrm>
            <a:custGeom>
              <a:avLst/>
              <a:gdLst>
                <a:gd name="connsiteX0" fmla="*/ 0 w 1256232"/>
                <a:gd name="connsiteY0" fmla="*/ 0 h 900401"/>
                <a:gd name="connsiteX1" fmla="*/ 94004 w 1256232"/>
                <a:gd name="connsiteY1" fmla="*/ 897308 h 900401"/>
                <a:gd name="connsiteX2" fmla="*/ 512748 w 1256232"/>
                <a:gd name="connsiteY2" fmla="*/ 307649 h 900401"/>
                <a:gd name="connsiteX3" fmla="*/ 820396 w 1256232"/>
                <a:gd name="connsiteY3" fmla="*/ 666572 h 900401"/>
                <a:gd name="connsiteX4" fmla="*/ 1256232 w 1256232"/>
                <a:gd name="connsiteY4" fmla="*/ 42729 h 900401"/>
                <a:gd name="connsiteX5" fmla="*/ 1256232 w 1256232"/>
                <a:gd name="connsiteY5" fmla="*/ 42729 h 90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6232" h="900401">
                  <a:moveTo>
                    <a:pt x="0" y="0"/>
                  </a:moveTo>
                  <a:cubicBezTo>
                    <a:pt x="4273" y="423016"/>
                    <a:pt x="8546" y="846033"/>
                    <a:pt x="94004" y="897308"/>
                  </a:cubicBezTo>
                  <a:cubicBezTo>
                    <a:pt x="179462" y="948583"/>
                    <a:pt x="391683" y="346105"/>
                    <a:pt x="512748" y="307649"/>
                  </a:cubicBezTo>
                  <a:cubicBezTo>
                    <a:pt x="633813" y="269193"/>
                    <a:pt x="696482" y="710725"/>
                    <a:pt x="820396" y="666572"/>
                  </a:cubicBezTo>
                  <a:cubicBezTo>
                    <a:pt x="944310" y="622419"/>
                    <a:pt x="1256232" y="42729"/>
                    <a:pt x="1256232" y="42729"/>
                  </a:cubicBezTo>
                  <a:lnTo>
                    <a:pt x="1256232" y="42729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13048" y="1812213"/>
              <a:ext cx="146083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7030A0"/>
                  </a:solidFill>
                </a:rPr>
                <a:t>Absolute Minimum at c</a:t>
              </a:r>
              <a:endParaRPr lang="en-US" sz="1000" dirty="0">
                <a:solidFill>
                  <a:srgbClr val="7030A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7247" y="1738797"/>
              <a:ext cx="2478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c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247950" y="2194693"/>
            <a:ext cx="2048236" cy="1404174"/>
            <a:chOff x="228600" y="3270227"/>
            <a:chExt cx="2048236" cy="1404174"/>
          </a:xfrm>
        </p:grpSpPr>
        <p:sp>
          <p:nvSpPr>
            <p:cNvPr id="37" name="TextBox 36"/>
            <p:cNvSpPr txBox="1"/>
            <p:nvPr/>
          </p:nvSpPr>
          <p:spPr>
            <a:xfrm>
              <a:off x="829036" y="442818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C00000"/>
                  </a:solidFill>
                </a:rPr>
                <a:t>Absolute Maximum at c</a:t>
              </a:r>
              <a:endParaRPr lang="en-US" sz="1000" dirty="0">
                <a:solidFill>
                  <a:srgbClr val="C00000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8600" y="3270227"/>
              <a:ext cx="1879363" cy="1272335"/>
              <a:chOff x="82609" y="2822113"/>
              <a:chExt cx="2667000" cy="19812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2609" y="2822113"/>
                <a:ext cx="2667000" cy="1981200"/>
                <a:chOff x="990600" y="1066800"/>
                <a:chExt cx="2667000" cy="19812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600200" y="1066800"/>
                  <a:ext cx="0" cy="1981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990600" y="2590800"/>
                  <a:ext cx="2667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Freeform 22"/>
              <p:cNvSpPr/>
              <p:nvPr/>
            </p:nvSpPr>
            <p:spPr>
              <a:xfrm rot="10800000">
                <a:off x="838200" y="3067895"/>
                <a:ext cx="1256232" cy="1243413"/>
              </a:xfrm>
              <a:custGeom>
                <a:avLst/>
                <a:gdLst>
                  <a:gd name="connsiteX0" fmla="*/ 0 w 1256232"/>
                  <a:gd name="connsiteY0" fmla="*/ 0 h 900401"/>
                  <a:gd name="connsiteX1" fmla="*/ 94004 w 1256232"/>
                  <a:gd name="connsiteY1" fmla="*/ 897308 h 900401"/>
                  <a:gd name="connsiteX2" fmla="*/ 512748 w 1256232"/>
                  <a:gd name="connsiteY2" fmla="*/ 307649 h 900401"/>
                  <a:gd name="connsiteX3" fmla="*/ 820396 w 1256232"/>
                  <a:gd name="connsiteY3" fmla="*/ 666572 h 900401"/>
                  <a:gd name="connsiteX4" fmla="*/ 1256232 w 1256232"/>
                  <a:gd name="connsiteY4" fmla="*/ 42729 h 900401"/>
                  <a:gd name="connsiteX5" fmla="*/ 1256232 w 1256232"/>
                  <a:gd name="connsiteY5" fmla="*/ 42729 h 90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6232" h="900401">
                    <a:moveTo>
                      <a:pt x="0" y="0"/>
                    </a:moveTo>
                    <a:cubicBezTo>
                      <a:pt x="4273" y="423016"/>
                      <a:pt x="8546" y="846033"/>
                      <a:pt x="94004" y="897308"/>
                    </a:cubicBezTo>
                    <a:cubicBezTo>
                      <a:pt x="179462" y="948583"/>
                      <a:pt x="391683" y="346105"/>
                      <a:pt x="512748" y="307649"/>
                    </a:cubicBezTo>
                    <a:cubicBezTo>
                      <a:pt x="633813" y="269193"/>
                      <a:pt x="696482" y="710725"/>
                      <a:pt x="820396" y="666572"/>
                    </a:cubicBezTo>
                    <a:cubicBezTo>
                      <a:pt x="944310" y="622419"/>
                      <a:pt x="1256232" y="42729"/>
                      <a:pt x="1256232" y="42729"/>
                    </a:cubicBezTo>
                    <a:lnTo>
                      <a:pt x="1256232" y="42729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headEnd type="arrow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H="1">
                <a:off x="1961972" y="3078257"/>
                <a:ext cx="19228" cy="1273947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838058" y="4361719"/>
                <a:ext cx="2478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C00000"/>
                    </a:solidFill>
                  </a:rPr>
                  <a:t>c</a:t>
                </a:r>
                <a:endParaRPr lang="en-US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-3561" y="523220"/>
            <a:ext cx="6266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Definitions: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6236071" y="3768776"/>
            <a:ext cx="1905000" cy="1445220"/>
            <a:chOff x="6236071" y="3768776"/>
            <a:chExt cx="1905000" cy="1445220"/>
          </a:xfrm>
        </p:grpSpPr>
        <p:grpSp>
          <p:nvGrpSpPr>
            <p:cNvPr id="24" name="Group 23"/>
            <p:cNvGrpSpPr/>
            <p:nvPr/>
          </p:nvGrpSpPr>
          <p:grpSpPr>
            <a:xfrm>
              <a:off x="6236071" y="3768776"/>
              <a:ext cx="1905000" cy="1280201"/>
              <a:chOff x="990600" y="1066800"/>
              <a:chExt cx="2667000" cy="19812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Freeform 26"/>
            <p:cNvSpPr/>
            <p:nvPr/>
          </p:nvSpPr>
          <p:spPr>
            <a:xfrm>
              <a:off x="6848386" y="3804951"/>
              <a:ext cx="1152614" cy="795179"/>
            </a:xfrm>
            <a:custGeom>
              <a:avLst/>
              <a:gdLst>
                <a:gd name="connsiteX0" fmla="*/ 0 w 1051133"/>
                <a:gd name="connsiteY0" fmla="*/ 0 h 1230594"/>
                <a:gd name="connsiteX1" fmla="*/ 119641 w 1051133"/>
                <a:gd name="connsiteY1" fmla="*/ 837488 h 1230594"/>
                <a:gd name="connsiteX2" fmla="*/ 495656 w 1051133"/>
                <a:gd name="connsiteY2" fmla="*/ 307649 h 1230594"/>
                <a:gd name="connsiteX3" fmla="*/ 1051133 w 1051133"/>
                <a:gd name="connsiteY3" fmla="*/ 1230594 h 1230594"/>
                <a:gd name="connsiteX4" fmla="*/ 1051133 w 1051133"/>
                <a:gd name="connsiteY4" fmla="*/ 1230594 h 12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133" h="1230594">
                  <a:moveTo>
                    <a:pt x="0" y="0"/>
                  </a:moveTo>
                  <a:cubicBezTo>
                    <a:pt x="18516" y="393106"/>
                    <a:pt x="37032" y="786213"/>
                    <a:pt x="119641" y="837488"/>
                  </a:cubicBezTo>
                  <a:cubicBezTo>
                    <a:pt x="202250" y="888763"/>
                    <a:pt x="340407" y="242131"/>
                    <a:pt x="495656" y="307649"/>
                  </a:cubicBezTo>
                  <a:cubicBezTo>
                    <a:pt x="650905" y="373167"/>
                    <a:pt x="1051133" y="1230594"/>
                    <a:pt x="1051133" y="1230594"/>
                  </a:cubicBezTo>
                  <a:lnTo>
                    <a:pt x="1051133" y="1230594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93520" y="4967775"/>
              <a:ext cx="12074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FF"/>
                  </a:solidFill>
                </a:rPr>
                <a:t>Local Minimum at c</a:t>
              </a:r>
              <a:endParaRPr lang="en-US" sz="1000" dirty="0">
                <a:solidFill>
                  <a:srgbClr val="0000FF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001802" y="4356913"/>
              <a:ext cx="3202" cy="398195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946309" y="4721385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FF"/>
                  </a:solidFill>
                </a:rPr>
                <a:t>c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6855343" y="3957157"/>
              <a:ext cx="3023" cy="796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787532" y="4732613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</a:t>
              </a:r>
              <a:endParaRPr lang="en-US" sz="11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0921" y="4721385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</a:t>
              </a:r>
              <a:endParaRPr lang="en-US" sz="1100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7187632" y="4124141"/>
              <a:ext cx="939" cy="629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263220" y="5440451"/>
            <a:ext cx="2032060" cy="1322731"/>
            <a:chOff x="6263220" y="5440451"/>
            <a:chExt cx="2032060" cy="1322731"/>
          </a:xfrm>
        </p:grpSpPr>
        <p:grpSp>
          <p:nvGrpSpPr>
            <p:cNvPr id="56" name="Group 55"/>
            <p:cNvGrpSpPr/>
            <p:nvPr/>
          </p:nvGrpSpPr>
          <p:grpSpPr>
            <a:xfrm>
              <a:off x="6263220" y="5440451"/>
              <a:ext cx="1945168" cy="1180434"/>
              <a:chOff x="990600" y="1066800"/>
              <a:chExt cx="2667000" cy="19812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Freeform 58"/>
            <p:cNvSpPr/>
            <p:nvPr/>
          </p:nvSpPr>
          <p:spPr>
            <a:xfrm>
              <a:off x="6985711" y="5473807"/>
              <a:ext cx="871560" cy="733210"/>
            </a:xfrm>
            <a:custGeom>
              <a:avLst/>
              <a:gdLst>
                <a:gd name="connsiteX0" fmla="*/ 0 w 1051133"/>
                <a:gd name="connsiteY0" fmla="*/ 0 h 1230594"/>
                <a:gd name="connsiteX1" fmla="*/ 119641 w 1051133"/>
                <a:gd name="connsiteY1" fmla="*/ 837488 h 1230594"/>
                <a:gd name="connsiteX2" fmla="*/ 495656 w 1051133"/>
                <a:gd name="connsiteY2" fmla="*/ 307649 h 1230594"/>
                <a:gd name="connsiteX3" fmla="*/ 1051133 w 1051133"/>
                <a:gd name="connsiteY3" fmla="*/ 1230594 h 1230594"/>
                <a:gd name="connsiteX4" fmla="*/ 1051133 w 1051133"/>
                <a:gd name="connsiteY4" fmla="*/ 1230594 h 12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133" h="1230594">
                  <a:moveTo>
                    <a:pt x="0" y="0"/>
                  </a:moveTo>
                  <a:cubicBezTo>
                    <a:pt x="18516" y="393106"/>
                    <a:pt x="37032" y="786213"/>
                    <a:pt x="119641" y="837488"/>
                  </a:cubicBezTo>
                  <a:cubicBezTo>
                    <a:pt x="202250" y="888763"/>
                    <a:pt x="340407" y="242131"/>
                    <a:pt x="495656" y="307649"/>
                  </a:cubicBezTo>
                  <a:cubicBezTo>
                    <a:pt x="650905" y="373167"/>
                    <a:pt x="1051133" y="1230594"/>
                    <a:pt x="1051133" y="1230594"/>
                  </a:cubicBezTo>
                  <a:lnTo>
                    <a:pt x="1051133" y="1230594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023931" y="6516961"/>
              <a:ext cx="127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8000"/>
                  </a:solidFill>
                </a:rPr>
                <a:t>Local Maximum at c</a:t>
              </a:r>
              <a:endParaRPr lang="en-US" sz="1000" dirty="0">
                <a:solidFill>
                  <a:srgbClr val="008000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7378765" y="5653484"/>
              <a:ext cx="5715" cy="708694"/>
            </a:xfrm>
            <a:prstGeom prst="line">
              <a:avLst/>
            </a:prstGeom>
            <a:ln w="19050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290785" y="6349407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8000"/>
                  </a:solidFill>
                </a:rPr>
                <a:t>c</a:t>
              </a:r>
              <a:endParaRPr lang="en-US" sz="1100" dirty="0">
                <a:solidFill>
                  <a:srgbClr val="008000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7188571" y="5840412"/>
              <a:ext cx="0" cy="508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585835" y="5840412"/>
              <a:ext cx="0" cy="521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7098553" y="6340729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</a:t>
              </a:r>
              <a:endParaRPr lang="en-US" sz="11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489668" y="6348477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569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  <p:bldP spid="44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727956" y="1910453"/>
            <a:ext cx="3769227" cy="2362200"/>
            <a:chOff x="574172" y="1905000"/>
            <a:chExt cx="3769227" cy="2362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4322629" y="2101543"/>
            <a:ext cx="1657663" cy="1038068"/>
          </a:xfrm>
          <a:custGeom>
            <a:avLst/>
            <a:gdLst>
              <a:gd name="connsiteX0" fmla="*/ 0 w 871309"/>
              <a:gd name="connsiteY0" fmla="*/ 0 h 545479"/>
              <a:gd name="connsiteX1" fmla="*/ 418744 w 871309"/>
              <a:gd name="connsiteY1" fmla="*/ 538385 h 545479"/>
              <a:gd name="connsiteX2" fmla="*/ 828942 w 871309"/>
              <a:gd name="connsiteY2" fmla="*/ 307648 h 545479"/>
              <a:gd name="connsiteX3" fmla="*/ 837488 w 871309"/>
              <a:gd name="connsiteY3" fmla="*/ 299103 h 54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09" h="545479">
                <a:moveTo>
                  <a:pt x="0" y="0"/>
                </a:moveTo>
                <a:cubicBezTo>
                  <a:pt x="140293" y="243555"/>
                  <a:pt x="280587" y="487110"/>
                  <a:pt x="418744" y="538385"/>
                </a:cubicBezTo>
                <a:cubicBezTo>
                  <a:pt x="556901" y="589660"/>
                  <a:pt x="759151" y="347528"/>
                  <a:pt x="828942" y="307648"/>
                </a:cubicBezTo>
                <a:cubicBezTo>
                  <a:pt x="898733" y="267768"/>
                  <a:pt x="868110" y="283435"/>
                  <a:pt x="837488" y="29910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22629" y="2101543"/>
            <a:ext cx="0" cy="1301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85712" y="2620576"/>
            <a:ext cx="0" cy="78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08329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5992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887718" y="2101543"/>
            <a:ext cx="434911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93138" y="2623987"/>
            <a:ext cx="2092574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3138" y="3139611"/>
            <a:ext cx="1263742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01784" y="3146816"/>
            <a:ext cx="0" cy="270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087484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0054" y="1915906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1915906"/>
                <a:ext cx="6448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230053" y="2454710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3" y="2454710"/>
                <a:ext cx="6448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f(c)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8" grpId="0" animBg="1"/>
      <p:bldP spid="42" grpId="0"/>
      <p:bldP spid="43" grpId="0"/>
      <p:bldP spid="55" grpId="0"/>
      <p:bldP spid="57" grpId="0"/>
      <p:bldP spid="58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727956" y="1910453"/>
            <a:ext cx="3769227" cy="2362200"/>
            <a:chOff x="574172" y="1905000"/>
            <a:chExt cx="3769227" cy="2362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>
            <a:stCxn id="2" idx="0"/>
          </p:cNvCxnSpPr>
          <p:nvPr/>
        </p:nvCxnSpPr>
        <p:spPr>
          <a:xfrm>
            <a:off x="4043185" y="2694211"/>
            <a:ext cx="0" cy="723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" idx="3"/>
          </p:cNvCxnSpPr>
          <p:nvPr/>
        </p:nvCxnSpPr>
        <p:spPr>
          <a:xfrm>
            <a:off x="5835665" y="2403654"/>
            <a:ext cx="3656" cy="998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28885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25021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83445" y="2195062"/>
            <a:ext cx="688555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874899" y="2403654"/>
            <a:ext cx="1962594" cy="42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3138" y="3139611"/>
            <a:ext cx="1263742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01784" y="3146816"/>
            <a:ext cx="0" cy="270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087484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8600" y="2025785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600" y="2025785"/>
                <a:ext cx="6448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248292" y="2272690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2" y="2272690"/>
                <a:ext cx="6448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043185" y="2195062"/>
            <a:ext cx="1792480" cy="944549"/>
          </a:xfrm>
          <a:custGeom>
            <a:avLst/>
            <a:gdLst>
              <a:gd name="connsiteX0" fmla="*/ 0 w 1478422"/>
              <a:gd name="connsiteY0" fmla="*/ 499149 h 944549"/>
              <a:gd name="connsiteX1" fmla="*/ 452927 w 1478422"/>
              <a:gd name="connsiteY1" fmla="*/ 12039 h 944549"/>
              <a:gd name="connsiteX2" fmla="*/ 948583 w 1478422"/>
              <a:gd name="connsiteY2" fmla="*/ 943530 h 944549"/>
              <a:gd name="connsiteX3" fmla="*/ 1478422 w 1478422"/>
              <a:gd name="connsiteY3" fmla="*/ 208592 h 944549"/>
              <a:gd name="connsiteX4" fmla="*/ 1478422 w 1478422"/>
              <a:gd name="connsiteY4" fmla="*/ 208592 h 944549"/>
              <a:gd name="connsiteX5" fmla="*/ 1478422 w 1478422"/>
              <a:gd name="connsiteY5" fmla="*/ 208592 h 9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8422" h="944549">
                <a:moveTo>
                  <a:pt x="0" y="499149"/>
                </a:moveTo>
                <a:cubicBezTo>
                  <a:pt x="147415" y="218562"/>
                  <a:pt x="294830" y="-62024"/>
                  <a:pt x="452927" y="12039"/>
                </a:cubicBezTo>
                <a:cubicBezTo>
                  <a:pt x="611024" y="86102"/>
                  <a:pt x="777667" y="910771"/>
                  <a:pt x="948583" y="943530"/>
                </a:cubicBezTo>
                <a:cubicBezTo>
                  <a:pt x="1119499" y="976289"/>
                  <a:pt x="1478422" y="208592"/>
                  <a:pt x="1478422" y="208592"/>
                </a:cubicBezTo>
                <a:lnTo>
                  <a:pt x="1478422" y="208592"/>
                </a:lnTo>
                <a:lnTo>
                  <a:pt x="1478422" y="20859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525009" y="2195062"/>
            <a:ext cx="3656" cy="12075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0709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30054" y="25249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2524934"/>
                <a:ext cx="64484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stCxn id="2" idx="0"/>
            <a:endCxn id="31" idx="3"/>
          </p:cNvCxnSpPr>
          <p:nvPr/>
        </p:nvCxnSpPr>
        <p:spPr>
          <a:xfrm flipH="1">
            <a:off x="3874899" y="2694211"/>
            <a:ext cx="16828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1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5" grpId="0"/>
      <p:bldP spid="57" grpId="0"/>
      <p:bldP spid="58" grpId="0"/>
      <p:bldP spid="59" grpId="0"/>
      <p:bldP spid="60" grpId="0"/>
      <p:bldP spid="61" grpId="0"/>
      <p:bldP spid="2" grpId="0" animBg="1"/>
      <p:bldP spid="2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96976" y="2195062"/>
            <a:ext cx="68855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94931" y="2025785"/>
                <a:ext cx="11020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𝐷𝑁𝐸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931" y="2025785"/>
                <a:ext cx="11020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none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27956" y="1910453"/>
            <a:ext cx="3769227" cy="2362200"/>
            <a:chOff x="2727956" y="1910453"/>
            <a:chExt cx="3769227" cy="2362200"/>
          </a:xfrm>
        </p:grpSpPr>
        <p:grpSp>
          <p:nvGrpSpPr>
            <p:cNvPr id="56" name="Group 55"/>
            <p:cNvGrpSpPr/>
            <p:nvPr/>
          </p:nvGrpSpPr>
          <p:grpSpPr>
            <a:xfrm>
              <a:off x="2727956" y="1910453"/>
              <a:ext cx="3769227" cy="2362200"/>
              <a:chOff x="574172" y="1905000"/>
              <a:chExt cx="3769227" cy="2362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733934" y="1905000"/>
                <a:ext cx="0" cy="2362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4172" y="3397131"/>
                <a:ext cx="37692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>
              <a:stCxn id="2" idx="0"/>
            </p:cNvCxnSpPr>
            <p:nvPr/>
          </p:nvCxnSpPr>
          <p:spPr>
            <a:xfrm>
              <a:off x="4043185" y="2694211"/>
              <a:ext cx="0" cy="7230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" idx="3"/>
            </p:cNvCxnSpPr>
            <p:nvPr/>
          </p:nvCxnSpPr>
          <p:spPr>
            <a:xfrm>
              <a:off x="5835665" y="2403654"/>
              <a:ext cx="3656" cy="998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28885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5021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3874899" y="2403654"/>
              <a:ext cx="1962594" cy="428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93138" y="3139611"/>
              <a:ext cx="126374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201784" y="3146816"/>
              <a:ext cx="0" cy="2704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87484" y="3402584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Freeform 1"/>
            <p:cNvSpPr/>
            <p:nvPr/>
          </p:nvSpPr>
          <p:spPr>
            <a:xfrm>
              <a:off x="4043185" y="2195062"/>
              <a:ext cx="1792480" cy="944549"/>
            </a:xfrm>
            <a:custGeom>
              <a:avLst/>
              <a:gdLst>
                <a:gd name="connsiteX0" fmla="*/ 0 w 1478422"/>
                <a:gd name="connsiteY0" fmla="*/ 499149 h 944549"/>
                <a:gd name="connsiteX1" fmla="*/ 452927 w 1478422"/>
                <a:gd name="connsiteY1" fmla="*/ 12039 h 944549"/>
                <a:gd name="connsiteX2" fmla="*/ 948583 w 1478422"/>
                <a:gd name="connsiteY2" fmla="*/ 943530 h 944549"/>
                <a:gd name="connsiteX3" fmla="*/ 1478422 w 1478422"/>
                <a:gd name="connsiteY3" fmla="*/ 208592 h 944549"/>
                <a:gd name="connsiteX4" fmla="*/ 1478422 w 1478422"/>
                <a:gd name="connsiteY4" fmla="*/ 208592 h 944549"/>
                <a:gd name="connsiteX5" fmla="*/ 1478422 w 1478422"/>
                <a:gd name="connsiteY5" fmla="*/ 208592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422" h="944549">
                  <a:moveTo>
                    <a:pt x="0" y="499149"/>
                  </a:moveTo>
                  <a:cubicBezTo>
                    <a:pt x="147415" y="218562"/>
                    <a:pt x="294830" y="-62024"/>
                    <a:pt x="452927" y="12039"/>
                  </a:cubicBezTo>
                  <a:cubicBezTo>
                    <a:pt x="611024" y="86102"/>
                    <a:pt x="777667" y="910771"/>
                    <a:pt x="948583" y="943530"/>
                  </a:cubicBezTo>
                  <a:cubicBezTo>
                    <a:pt x="1119499" y="976289"/>
                    <a:pt x="1478422" y="208592"/>
                    <a:pt x="1478422" y="208592"/>
                  </a:cubicBezTo>
                  <a:lnTo>
                    <a:pt x="1478422" y="208592"/>
                  </a:lnTo>
                  <a:lnTo>
                    <a:pt x="1478422" y="20859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25009" y="2195062"/>
              <a:ext cx="3656" cy="120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410709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>
              <a:stCxn id="2" idx="0"/>
              <a:endCxn id="31" idx="3"/>
            </p:cNvCxnSpPr>
            <p:nvPr/>
          </p:nvCxnSpPr>
          <p:spPr>
            <a:xfrm flipH="1">
              <a:off x="3874899" y="2694211"/>
              <a:ext cx="16828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4452465" y="2137396"/>
              <a:ext cx="152400" cy="1153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00799" y="1952730"/>
            <a:ext cx="245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 is not continuous at c.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364339"/>
            <a:ext cx="253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Theorem does not apply.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7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71518" y="1968118"/>
            <a:ext cx="68855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0054" y="1798841"/>
                <a:ext cx="641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1798841"/>
                <a:ext cx="641464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799" y="1952730"/>
            <a:ext cx="245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 is not continuous at c.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364339"/>
            <a:ext cx="253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Theorem does not apply.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727956" y="1798841"/>
            <a:ext cx="3769227" cy="2473812"/>
            <a:chOff x="2727956" y="1798841"/>
            <a:chExt cx="3769227" cy="2473812"/>
          </a:xfrm>
        </p:grpSpPr>
        <p:grpSp>
          <p:nvGrpSpPr>
            <p:cNvPr id="56" name="Group 55"/>
            <p:cNvGrpSpPr/>
            <p:nvPr/>
          </p:nvGrpSpPr>
          <p:grpSpPr>
            <a:xfrm>
              <a:off x="2727956" y="1910453"/>
              <a:ext cx="3769227" cy="2362200"/>
              <a:chOff x="574172" y="1905000"/>
              <a:chExt cx="3769227" cy="2362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733934" y="1905000"/>
                <a:ext cx="0" cy="2362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4172" y="3397131"/>
                <a:ext cx="37692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>
              <a:stCxn id="2" idx="0"/>
            </p:cNvCxnSpPr>
            <p:nvPr/>
          </p:nvCxnSpPr>
          <p:spPr>
            <a:xfrm>
              <a:off x="4043185" y="2694211"/>
              <a:ext cx="0" cy="7230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" idx="3"/>
            </p:cNvCxnSpPr>
            <p:nvPr/>
          </p:nvCxnSpPr>
          <p:spPr>
            <a:xfrm>
              <a:off x="5835665" y="2403654"/>
              <a:ext cx="3656" cy="998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28885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5021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3874899" y="2403654"/>
              <a:ext cx="1962594" cy="428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93138" y="3139611"/>
              <a:ext cx="126374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201784" y="3146816"/>
              <a:ext cx="0" cy="2704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87484" y="3402584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Freeform 1"/>
            <p:cNvSpPr/>
            <p:nvPr/>
          </p:nvSpPr>
          <p:spPr>
            <a:xfrm>
              <a:off x="4043185" y="2195062"/>
              <a:ext cx="1792480" cy="944549"/>
            </a:xfrm>
            <a:custGeom>
              <a:avLst/>
              <a:gdLst>
                <a:gd name="connsiteX0" fmla="*/ 0 w 1478422"/>
                <a:gd name="connsiteY0" fmla="*/ 499149 h 944549"/>
                <a:gd name="connsiteX1" fmla="*/ 452927 w 1478422"/>
                <a:gd name="connsiteY1" fmla="*/ 12039 h 944549"/>
                <a:gd name="connsiteX2" fmla="*/ 948583 w 1478422"/>
                <a:gd name="connsiteY2" fmla="*/ 943530 h 944549"/>
                <a:gd name="connsiteX3" fmla="*/ 1478422 w 1478422"/>
                <a:gd name="connsiteY3" fmla="*/ 208592 h 944549"/>
                <a:gd name="connsiteX4" fmla="*/ 1478422 w 1478422"/>
                <a:gd name="connsiteY4" fmla="*/ 208592 h 944549"/>
                <a:gd name="connsiteX5" fmla="*/ 1478422 w 1478422"/>
                <a:gd name="connsiteY5" fmla="*/ 208592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422" h="944549">
                  <a:moveTo>
                    <a:pt x="0" y="499149"/>
                  </a:moveTo>
                  <a:cubicBezTo>
                    <a:pt x="147415" y="218562"/>
                    <a:pt x="294830" y="-62024"/>
                    <a:pt x="452927" y="12039"/>
                  </a:cubicBezTo>
                  <a:cubicBezTo>
                    <a:pt x="611024" y="86102"/>
                    <a:pt x="777667" y="910771"/>
                    <a:pt x="948583" y="943530"/>
                  </a:cubicBezTo>
                  <a:cubicBezTo>
                    <a:pt x="1119499" y="976289"/>
                    <a:pt x="1478422" y="208592"/>
                    <a:pt x="1478422" y="208592"/>
                  </a:cubicBezTo>
                  <a:lnTo>
                    <a:pt x="1478422" y="208592"/>
                  </a:lnTo>
                  <a:lnTo>
                    <a:pt x="1478422" y="20859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25009" y="2195062"/>
              <a:ext cx="3656" cy="120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410709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>
              <a:stCxn id="2" idx="0"/>
              <a:endCxn id="31" idx="3"/>
            </p:cNvCxnSpPr>
            <p:nvPr/>
          </p:nvCxnSpPr>
          <p:spPr>
            <a:xfrm flipH="1">
              <a:off x="3874899" y="2694211"/>
              <a:ext cx="16828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4452465" y="2137396"/>
              <a:ext cx="152400" cy="1153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76265" y="1798841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  <a:sym typeface="Symbol"/>
                </a:rPr>
                <a:t>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1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First Derivative Theorem for Local Extreme Values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921906"/>
                <a:ext cx="914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If a function has a local maximum or minimum value at a point (c) in the domain and the derivative is defined at that point,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  <a:sym typeface="Symbol"/>
                      </a:rPr>
                      <m:t>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sym typeface="Symbol"/>
                      </a:rPr>
                      <m:t>=0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906"/>
                <a:ext cx="914400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667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41956" y="1778245"/>
            <a:ext cx="3769227" cy="2362200"/>
            <a:chOff x="441956" y="1778245"/>
            <a:chExt cx="3769227" cy="2362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990600" y="1778245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1956" y="3270376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1833132" y="2257708"/>
            <a:ext cx="1212585" cy="737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81600" y="2123328"/>
            <a:ext cx="362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Slope of the tangent line at c is zero.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436394" y="2279458"/>
            <a:ext cx="2631" cy="980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27756" y="325607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3" name="Freeform 2"/>
          <p:cNvSpPr/>
          <p:nvPr/>
        </p:nvSpPr>
        <p:spPr>
          <a:xfrm>
            <a:off x="1761509" y="2271874"/>
            <a:ext cx="1307507" cy="735150"/>
          </a:xfrm>
          <a:custGeom>
            <a:avLst/>
            <a:gdLst>
              <a:gd name="connsiteX0" fmla="*/ 0 w 1307507"/>
              <a:gd name="connsiteY0" fmla="*/ 675329 h 735150"/>
              <a:gd name="connsiteX1" fmla="*/ 692210 w 1307507"/>
              <a:gd name="connsiteY1" fmla="*/ 212 h 735150"/>
              <a:gd name="connsiteX2" fmla="*/ 1307507 w 1307507"/>
              <a:gd name="connsiteY2" fmla="*/ 735150 h 735150"/>
              <a:gd name="connsiteX3" fmla="*/ 1307507 w 1307507"/>
              <a:gd name="connsiteY3" fmla="*/ 735150 h 735150"/>
              <a:gd name="connsiteX4" fmla="*/ 1307507 w 1307507"/>
              <a:gd name="connsiteY4" fmla="*/ 735150 h 735150"/>
              <a:gd name="connsiteX5" fmla="*/ 1307507 w 1307507"/>
              <a:gd name="connsiteY5" fmla="*/ 735150 h 735150"/>
              <a:gd name="connsiteX6" fmla="*/ 1307507 w 1307507"/>
              <a:gd name="connsiteY6" fmla="*/ 735150 h 73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507" h="735150">
                <a:moveTo>
                  <a:pt x="0" y="675329"/>
                </a:moveTo>
                <a:cubicBezTo>
                  <a:pt x="237146" y="332785"/>
                  <a:pt x="474292" y="-9758"/>
                  <a:pt x="692210" y="212"/>
                </a:cubicBezTo>
                <a:cubicBezTo>
                  <a:pt x="910128" y="10182"/>
                  <a:pt x="1307507" y="735150"/>
                  <a:pt x="1307507" y="735150"/>
                </a:cubicBezTo>
                <a:lnTo>
                  <a:pt x="1307507" y="735150"/>
                </a:lnTo>
                <a:lnTo>
                  <a:pt x="1307507" y="735150"/>
                </a:lnTo>
                <a:lnTo>
                  <a:pt x="1307507" y="735150"/>
                </a:lnTo>
                <a:lnTo>
                  <a:pt x="1307507" y="73515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576397"/>
                <a:ext cx="1256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  <m:t>𝑐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576397"/>
                <a:ext cx="125658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66800" y="2484064"/>
                <a:ext cx="9483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  <m:t>𝑐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  <a:sym typeface="Symbol"/>
                        </a:rPr>
                        <m:t>&gt;</m:t>
                      </m:r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0</m:t>
                      </m:r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484064"/>
                <a:ext cx="948334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819400" y="2492660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  <a:sym typeface="Symbol"/>
                            </a:rPr>
                            <m:t>𝑐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  <a:sym typeface="Symbol"/>
                        </a:rPr>
                        <m:t>&lt;</m:t>
                      </m:r>
                      <m:r>
                        <a:rPr lang="en-US" sz="1200" b="0" i="1" dirty="0" smtClean="0">
                          <a:solidFill>
                            <a:srgbClr val="0070C0"/>
                          </a:solidFill>
                          <a:latin typeface="Cambria Math"/>
                          <a:sym typeface="Symbol"/>
                        </a:rPr>
                        <m:t>0</m:t>
                      </m:r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492660"/>
                <a:ext cx="914400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41955" y="4243061"/>
            <a:ext cx="3769227" cy="2362200"/>
            <a:chOff x="441955" y="4243061"/>
            <a:chExt cx="3769227" cy="23622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990599" y="4243061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41955" y="5735192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819399" y="5497867"/>
              <a:ext cx="1212585" cy="7372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12630" y="4744274"/>
              <a:ext cx="2631" cy="9804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27755" y="5720886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41" name="Freeform 40"/>
            <p:cNvSpPr/>
            <p:nvPr/>
          </p:nvSpPr>
          <p:spPr>
            <a:xfrm rot="10800000">
              <a:off x="1788302" y="4744904"/>
              <a:ext cx="1307507" cy="735150"/>
            </a:xfrm>
            <a:custGeom>
              <a:avLst/>
              <a:gdLst>
                <a:gd name="connsiteX0" fmla="*/ 0 w 1307507"/>
                <a:gd name="connsiteY0" fmla="*/ 675329 h 735150"/>
                <a:gd name="connsiteX1" fmla="*/ 692210 w 1307507"/>
                <a:gd name="connsiteY1" fmla="*/ 212 h 735150"/>
                <a:gd name="connsiteX2" fmla="*/ 1307507 w 1307507"/>
                <a:gd name="connsiteY2" fmla="*/ 735150 h 735150"/>
                <a:gd name="connsiteX3" fmla="*/ 1307507 w 1307507"/>
                <a:gd name="connsiteY3" fmla="*/ 735150 h 735150"/>
                <a:gd name="connsiteX4" fmla="*/ 1307507 w 1307507"/>
                <a:gd name="connsiteY4" fmla="*/ 735150 h 735150"/>
                <a:gd name="connsiteX5" fmla="*/ 1307507 w 1307507"/>
                <a:gd name="connsiteY5" fmla="*/ 735150 h 735150"/>
                <a:gd name="connsiteX6" fmla="*/ 1307507 w 1307507"/>
                <a:gd name="connsiteY6" fmla="*/ 735150 h 73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07" h="735150">
                  <a:moveTo>
                    <a:pt x="0" y="675329"/>
                  </a:moveTo>
                  <a:cubicBezTo>
                    <a:pt x="237146" y="332785"/>
                    <a:pt x="474292" y="-9758"/>
                    <a:pt x="692210" y="212"/>
                  </a:cubicBezTo>
                  <a:cubicBezTo>
                    <a:pt x="910128" y="10182"/>
                    <a:pt x="1307507" y="735150"/>
                    <a:pt x="1307507" y="735150"/>
                  </a:cubicBezTo>
                  <a:lnTo>
                    <a:pt x="1307507" y="735150"/>
                  </a:lnTo>
                  <a:lnTo>
                    <a:pt x="1307507" y="735150"/>
                  </a:lnTo>
                  <a:lnTo>
                    <a:pt x="1307507" y="735150"/>
                  </a:lnTo>
                  <a:lnTo>
                    <a:pt x="1307507" y="73515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2819400" y="4973979"/>
                  <a:ext cx="94833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sym typeface="Symbol"/>
                          </a:rPr>
                          <m:t></m:t>
                        </m:r>
                        <m:d>
                          <m:dPr>
                            <m:ctrlPr>
                              <a:rPr lang="en-US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sym typeface="Symbol"/>
                              </a:rPr>
                              <m:t>𝑐</m:t>
                            </m:r>
                          </m:e>
                        </m:d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&gt;</m:t>
                        </m:r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</m:oMath>
                    </m:oMathPara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973979"/>
                  <a:ext cx="948334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1148811" y="4973979"/>
                  <a:ext cx="914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sym typeface="Symbol"/>
                          </a:rPr>
                          <m:t></m:t>
                        </m:r>
                        <m:d>
                          <m:dPr>
                            <m:ctrlPr>
                              <a:rPr lang="en-US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sym typeface="Symbol"/>
                              </a:rPr>
                              <m:t>𝑐</m:t>
                            </m:r>
                          </m:e>
                        </m:d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&lt;</m:t>
                        </m:r>
                        <m:r>
                          <a:rPr lang="en-US" sz="1200" b="0" i="1" dirty="0" smtClean="0">
                            <a:solidFill>
                              <a:srgbClr val="0070C0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</m:oMath>
                    </m:oMathPara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8811" y="4973979"/>
                  <a:ext cx="914400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269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60" grpId="0"/>
      <p:bldP spid="28" grpId="0"/>
      <p:bldP spid="3" grpId="0" animBg="1"/>
      <p:bldP spid="30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4.1 – Extreme 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Critical Points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has an extreme value, then the value of the domain at which it occurs is defined as a critical point.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18925" y="3685699"/>
            <a:ext cx="0" cy="236220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5525" y="5177830"/>
            <a:ext cx="457200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47346" y="4504530"/>
            <a:ext cx="0" cy="67330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16" y="1698786"/>
            <a:ext cx="9138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Three Types of Critical Points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38682" y="2104565"/>
                <a:ext cx="32319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𝐸𝑛𝑑𝑝𝑜𝑖𝑛𝑡𝑠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𝑎𝑛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𝑖𝑛𝑡𝑒𝑟𝑣𝑎𝑙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82" y="2104565"/>
                <a:ext cx="323197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36376" y="5186498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376" y="5186498"/>
                <a:ext cx="377192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442161" y="3812322"/>
            <a:ext cx="3134048" cy="813978"/>
            <a:chOff x="5302191" y="3631963"/>
            <a:chExt cx="3134048" cy="813978"/>
          </a:xfrm>
        </p:grpSpPr>
        <p:sp>
          <p:nvSpPr>
            <p:cNvPr id="2" name="Freeform 1"/>
            <p:cNvSpPr/>
            <p:nvPr/>
          </p:nvSpPr>
          <p:spPr>
            <a:xfrm>
              <a:off x="5302191" y="3631963"/>
              <a:ext cx="1666429" cy="700755"/>
            </a:xfrm>
            <a:custGeom>
              <a:avLst/>
              <a:gdLst>
                <a:gd name="connsiteX0" fmla="*/ 0 w 1666429"/>
                <a:gd name="connsiteY0" fmla="*/ 700755 h 700755"/>
                <a:gd name="connsiteX1" fmla="*/ 478564 w 1666429"/>
                <a:gd name="connsiteY1" fmla="*/ 119641 h 700755"/>
                <a:gd name="connsiteX2" fmla="*/ 974220 w 1666429"/>
                <a:gd name="connsiteY2" fmla="*/ 504201 h 700755"/>
                <a:gd name="connsiteX3" fmla="*/ 1478422 w 1666429"/>
                <a:gd name="connsiteY3" fmla="*/ 307648 h 700755"/>
                <a:gd name="connsiteX4" fmla="*/ 1666429 w 1666429"/>
                <a:gd name="connsiteY4" fmla="*/ 0 h 700755"/>
                <a:gd name="connsiteX5" fmla="*/ 1666429 w 1666429"/>
                <a:gd name="connsiteY5" fmla="*/ 0 h 70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429" h="700755">
                  <a:moveTo>
                    <a:pt x="0" y="700755"/>
                  </a:moveTo>
                  <a:cubicBezTo>
                    <a:pt x="158097" y="426577"/>
                    <a:pt x="316194" y="152400"/>
                    <a:pt x="478564" y="119641"/>
                  </a:cubicBezTo>
                  <a:cubicBezTo>
                    <a:pt x="640934" y="86882"/>
                    <a:pt x="807577" y="472866"/>
                    <a:pt x="974220" y="504201"/>
                  </a:cubicBezTo>
                  <a:cubicBezTo>
                    <a:pt x="1140863" y="535536"/>
                    <a:pt x="1363054" y="391681"/>
                    <a:pt x="1478422" y="307648"/>
                  </a:cubicBezTo>
                  <a:cubicBezTo>
                    <a:pt x="1593790" y="223615"/>
                    <a:pt x="1666429" y="0"/>
                    <a:pt x="1666429" y="0"/>
                  </a:cubicBezTo>
                  <a:lnTo>
                    <a:pt x="1666429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492252" flipH="1">
              <a:off x="6918925" y="3745186"/>
              <a:ext cx="1517314" cy="700755"/>
            </a:xfrm>
            <a:custGeom>
              <a:avLst/>
              <a:gdLst>
                <a:gd name="connsiteX0" fmla="*/ 0 w 1666429"/>
                <a:gd name="connsiteY0" fmla="*/ 700755 h 700755"/>
                <a:gd name="connsiteX1" fmla="*/ 478564 w 1666429"/>
                <a:gd name="connsiteY1" fmla="*/ 119641 h 700755"/>
                <a:gd name="connsiteX2" fmla="*/ 974220 w 1666429"/>
                <a:gd name="connsiteY2" fmla="*/ 504201 h 700755"/>
                <a:gd name="connsiteX3" fmla="*/ 1478422 w 1666429"/>
                <a:gd name="connsiteY3" fmla="*/ 307648 h 700755"/>
                <a:gd name="connsiteX4" fmla="*/ 1666429 w 1666429"/>
                <a:gd name="connsiteY4" fmla="*/ 0 h 700755"/>
                <a:gd name="connsiteX5" fmla="*/ 1666429 w 1666429"/>
                <a:gd name="connsiteY5" fmla="*/ 0 h 70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429" h="700755">
                  <a:moveTo>
                    <a:pt x="0" y="700755"/>
                  </a:moveTo>
                  <a:cubicBezTo>
                    <a:pt x="158097" y="426577"/>
                    <a:pt x="316194" y="152400"/>
                    <a:pt x="478564" y="119641"/>
                  </a:cubicBezTo>
                  <a:cubicBezTo>
                    <a:pt x="640934" y="86882"/>
                    <a:pt x="807577" y="472866"/>
                    <a:pt x="974220" y="504201"/>
                  </a:cubicBezTo>
                  <a:cubicBezTo>
                    <a:pt x="1140863" y="535536"/>
                    <a:pt x="1363054" y="391681"/>
                    <a:pt x="1478422" y="307648"/>
                  </a:cubicBezTo>
                  <a:cubicBezTo>
                    <a:pt x="1593790" y="223615"/>
                    <a:pt x="1666429" y="0"/>
                    <a:pt x="1666429" y="0"/>
                  </a:cubicBezTo>
                  <a:lnTo>
                    <a:pt x="1666429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18925" y="2473897"/>
                <a:ext cx="389833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dirty="0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𝑆𝑡𝑎𝑡𝑖𝑜𝑛𝑎𝑟𝑦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𝑃𝑜𝑖𝑛𝑡𝑠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:  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00800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008000"/>
                              </a:solidFill>
                              <a:latin typeface="Cambria Math"/>
                              <a:sym typeface="Symbol"/>
                            </a:rPr>
                            <m:t>𝑐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8000"/>
                          </a:solidFill>
                          <a:latin typeface="Cambria Math"/>
                          <a:sym typeface="Symbol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925" y="2473897"/>
                <a:ext cx="38983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38682" y="2843229"/>
                <a:ext cx="45051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dirty="0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𝑆𝑖𝑛𝑔𝑢𝑙𝑎𝑟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𝑃𝑜𝑖𝑛𝑡𝑠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: 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66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66"/>
                              </a:solidFill>
                              <a:latin typeface="Cambria Math"/>
                              <a:sym typeface="Symbol"/>
                            </a:rPr>
                            <m:t>𝑐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𝑑𝑜𝑒𝑠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𝑛𝑜𝑡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FF0066"/>
                          </a:solidFill>
                          <a:latin typeface="Cambria Math"/>
                          <a:sym typeface="Symbol"/>
                        </a:rPr>
                        <m:t>𝑒𝑥𝑖𝑠𝑡</m:t>
                      </m:r>
                    </m:oMath>
                  </m:oMathPara>
                </a14:m>
                <a:endParaRPr lang="en-US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82" y="2843229"/>
                <a:ext cx="450511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6513443" y="4731097"/>
            <a:ext cx="0" cy="455401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24847" y="5157929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847" y="5157929"/>
                <a:ext cx="377192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 flipV="1">
            <a:off x="3933325" y="3931963"/>
            <a:ext cx="12600" cy="1225966"/>
          </a:xfrm>
          <a:prstGeom prst="line">
            <a:avLst/>
          </a:prstGeom>
          <a:ln w="1905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" idx="2"/>
          </p:cNvCxnSpPr>
          <p:nvPr/>
        </p:nvCxnSpPr>
        <p:spPr>
          <a:xfrm flipV="1">
            <a:off x="4416381" y="4316523"/>
            <a:ext cx="0" cy="841406"/>
          </a:xfrm>
          <a:prstGeom prst="line">
            <a:avLst/>
          </a:prstGeom>
          <a:ln w="1905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7" idx="2"/>
          </p:cNvCxnSpPr>
          <p:nvPr/>
        </p:nvCxnSpPr>
        <p:spPr>
          <a:xfrm flipV="1">
            <a:off x="5668527" y="4409851"/>
            <a:ext cx="0" cy="748078"/>
          </a:xfrm>
          <a:prstGeom prst="line">
            <a:avLst/>
          </a:prstGeom>
          <a:ln w="1905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143125" y="4069727"/>
            <a:ext cx="0" cy="1108103"/>
          </a:xfrm>
          <a:prstGeom prst="line">
            <a:avLst/>
          </a:prstGeom>
          <a:ln w="1905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757329" y="5186498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(2)</m:t>
                      </m:r>
                    </m:oMath>
                  </m:oMathPara>
                </a14:m>
                <a:endParaRPr lang="en-US" sz="12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329" y="5186498"/>
                <a:ext cx="377192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27785" y="5186496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(2)</m:t>
                      </m:r>
                    </m:oMath>
                  </m:oMathPara>
                </a14:m>
                <a:endParaRPr lang="en-US" sz="12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785" y="5186496"/>
                <a:ext cx="377192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79931" y="5157929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(2)</m:t>
                      </m:r>
                    </m:oMath>
                  </m:oMathPara>
                </a14:m>
                <a:endParaRPr lang="en-US" sz="12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931" y="5157929"/>
                <a:ext cx="377192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947655" y="5186497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(2)</m:t>
                      </m:r>
                    </m:oMath>
                  </m:oMathPara>
                </a14:m>
                <a:endParaRPr lang="en-US" sz="12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655" y="5186497"/>
                <a:ext cx="377192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5086407" y="3820869"/>
            <a:ext cx="8069" cy="1356961"/>
          </a:xfrm>
          <a:prstGeom prst="line">
            <a:avLst/>
          </a:prstGeom>
          <a:ln w="1905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901845" y="5177830"/>
                <a:ext cx="377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66"/>
                          </a:solidFill>
                          <a:latin typeface="Cambria Math"/>
                        </a:rPr>
                        <m:t>(3)</m:t>
                      </m:r>
                    </m:oMath>
                  </m:oMathPara>
                </a14:m>
                <a:endParaRPr lang="en-US" sz="12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845" y="5177830"/>
                <a:ext cx="377192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2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60" grpId="0"/>
      <p:bldP spid="30" grpId="0"/>
      <p:bldP spid="32" grpId="0"/>
      <p:bldP spid="31" grpId="0"/>
      <p:bldP spid="34" grpId="0"/>
      <p:bldP spid="42" grpId="0"/>
      <p:bldP spid="55" grpId="0"/>
      <p:bldP spid="56" grpId="0"/>
      <p:bldP spid="57" grpId="0"/>
      <p:bldP spid="58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2137</Words>
  <Application>Microsoft Office PowerPoint</Application>
  <PresentationFormat>On-screen Show (4:3)</PresentationFormat>
  <Paragraphs>294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Nataliya Olifer</cp:lastModifiedBy>
  <cp:revision>57</cp:revision>
  <dcterms:created xsi:type="dcterms:W3CDTF">2013-02-24T11:59:13Z</dcterms:created>
  <dcterms:modified xsi:type="dcterms:W3CDTF">2017-02-10T19:26:45Z</dcterms:modified>
</cp:coreProperties>
</file>